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87"/>
  </p:notesMasterIdLst>
  <p:sldIdLst>
    <p:sldId id="256" r:id="rId2"/>
    <p:sldId id="261" r:id="rId3"/>
    <p:sldId id="313" r:id="rId4"/>
    <p:sldId id="315" r:id="rId5"/>
    <p:sldId id="316" r:id="rId6"/>
    <p:sldId id="267" r:id="rId7"/>
    <p:sldId id="293" r:id="rId8"/>
    <p:sldId id="311" r:id="rId9"/>
    <p:sldId id="314" r:id="rId10"/>
    <p:sldId id="312" r:id="rId11"/>
    <p:sldId id="286" r:id="rId12"/>
    <p:sldId id="287" r:id="rId13"/>
    <p:sldId id="271" r:id="rId14"/>
    <p:sldId id="291" r:id="rId15"/>
    <p:sldId id="272" r:id="rId16"/>
    <p:sldId id="273" r:id="rId17"/>
    <p:sldId id="274" r:id="rId18"/>
    <p:sldId id="276" r:id="rId19"/>
    <p:sldId id="270" r:id="rId20"/>
    <p:sldId id="277" r:id="rId21"/>
    <p:sldId id="278" r:id="rId22"/>
    <p:sldId id="295" r:id="rId23"/>
    <p:sldId id="297" r:id="rId24"/>
    <p:sldId id="282" r:id="rId25"/>
    <p:sldId id="281" r:id="rId26"/>
    <p:sldId id="283" r:id="rId27"/>
    <p:sldId id="307" r:id="rId28"/>
    <p:sldId id="284" r:id="rId29"/>
    <p:sldId id="280" r:id="rId30"/>
    <p:sldId id="285" r:id="rId31"/>
    <p:sldId id="288" r:id="rId32"/>
    <p:sldId id="296" r:id="rId33"/>
    <p:sldId id="269" r:id="rId34"/>
    <p:sldId id="298" r:id="rId35"/>
    <p:sldId id="308" r:id="rId36"/>
    <p:sldId id="306" r:id="rId37"/>
    <p:sldId id="257" r:id="rId38"/>
    <p:sldId id="290" r:id="rId39"/>
    <p:sldId id="289" r:id="rId40"/>
    <p:sldId id="303" r:id="rId41"/>
    <p:sldId id="302" r:id="rId42"/>
    <p:sldId id="300" r:id="rId43"/>
    <p:sldId id="299" r:id="rId44"/>
    <p:sldId id="304" r:id="rId45"/>
    <p:sldId id="317" r:id="rId46"/>
    <p:sldId id="318" r:id="rId47"/>
    <p:sldId id="319" r:id="rId48"/>
    <p:sldId id="320" r:id="rId49"/>
    <p:sldId id="322" r:id="rId50"/>
    <p:sldId id="323" r:id="rId51"/>
    <p:sldId id="324" r:id="rId52"/>
    <p:sldId id="325" r:id="rId53"/>
    <p:sldId id="326" r:id="rId54"/>
    <p:sldId id="327" r:id="rId55"/>
    <p:sldId id="328" r:id="rId56"/>
    <p:sldId id="329" r:id="rId57"/>
    <p:sldId id="330" r:id="rId58"/>
    <p:sldId id="337" r:id="rId59"/>
    <p:sldId id="338" r:id="rId60"/>
    <p:sldId id="339" r:id="rId61"/>
    <p:sldId id="340" r:id="rId62"/>
    <p:sldId id="341" r:id="rId63"/>
    <p:sldId id="343" r:id="rId64"/>
    <p:sldId id="344" r:id="rId65"/>
    <p:sldId id="345" r:id="rId66"/>
    <p:sldId id="346" r:id="rId67"/>
    <p:sldId id="347" r:id="rId68"/>
    <p:sldId id="348" r:id="rId69"/>
    <p:sldId id="349" r:id="rId70"/>
    <p:sldId id="350" r:id="rId71"/>
    <p:sldId id="351" r:id="rId72"/>
    <p:sldId id="352" r:id="rId73"/>
    <p:sldId id="353" r:id="rId74"/>
    <p:sldId id="354" r:id="rId75"/>
    <p:sldId id="357" r:id="rId76"/>
    <p:sldId id="358" r:id="rId77"/>
    <p:sldId id="359" r:id="rId78"/>
    <p:sldId id="360" r:id="rId79"/>
    <p:sldId id="362" r:id="rId80"/>
    <p:sldId id="363" r:id="rId81"/>
    <p:sldId id="365" r:id="rId82"/>
    <p:sldId id="366" r:id="rId83"/>
    <p:sldId id="367" r:id="rId84"/>
    <p:sldId id="370" r:id="rId85"/>
    <p:sldId id="371" r:id="rId86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1C91FF"/>
      </a:buClr>
      <a:buSzPct val="75000"/>
      <a:buFont typeface="Wingdings" pitchFamily="2" charset="2"/>
      <a:buChar char="q"/>
      <a:defRPr sz="2000" kern="1200">
        <a:solidFill>
          <a:schemeClr val="tx1"/>
        </a:solidFill>
        <a:latin typeface="CG Times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1C91FF"/>
      </a:buClr>
      <a:buSzPct val="75000"/>
      <a:buFont typeface="Wingdings" pitchFamily="2" charset="2"/>
      <a:buChar char="q"/>
      <a:defRPr sz="2000" kern="1200">
        <a:solidFill>
          <a:schemeClr val="tx1"/>
        </a:solidFill>
        <a:latin typeface="CG Times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1C91FF"/>
      </a:buClr>
      <a:buSzPct val="75000"/>
      <a:buFont typeface="Wingdings" pitchFamily="2" charset="2"/>
      <a:buChar char="q"/>
      <a:defRPr sz="2000" kern="1200">
        <a:solidFill>
          <a:schemeClr val="tx1"/>
        </a:solidFill>
        <a:latin typeface="CG Times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1C91FF"/>
      </a:buClr>
      <a:buSzPct val="75000"/>
      <a:buFont typeface="Wingdings" pitchFamily="2" charset="2"/>
      <a:buChar char="q"/>
      <a:defRPr sz="2000" kern="1200">
        <a:solidFill>
          <a:schemeClr val="tx1"/>
        </a:solidFill>
        <a:latin typeface="CG Times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1C91FF"/>
      </a:buClr>
      <a:buSzPct val="75000"/>
      <a:buFont typeface="Wingdings" pitchFamily="2" charset="2"/>
      <a:buChar char="q"/>
      <a:defRPr sz="2000" kern="1200">
        <a:solidFill>
          <a:schemeClr val="tx1"/>
        </a:solidFill>
        <a:latin typeface="CG Times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G Times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G Times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G Times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G 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67" autoAdjust="0"/>
    <p:restoredTop sz="94635"/>
  </p:normalViewPr>
  <p:slideViewPr>
    <p:cSldViewPr>
      <p:cViewPr varScale="1">
        <p:scale>
          <a:sx n="107" d="100"/>
          <a:sy n="107" d="100"/>
        </p:scale>
        <p:origin x="144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5EDFDE2-5FC3-9F45-8C91-EA8E91DE5F0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F35570D-F1A4-A343-9DC3-1913B480506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6DFCA720-0115-9C4F-B338-AD2127000C1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1AB0A923-12C3-214B-BBED-6754877DBB0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1DC0F55F-43C1-1B43-827C-7FE88D6D954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43CB0AC3-0962-2F49-8825-D7D61F352D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300">
                <a:latin typeface="Arial" panose="020B0604020202020204" pitchFamily="34" charset="0"/>
              </a:defRPr>
            </a:lvl1pPr>
          </a:lstStyle>
          <a:p>
            <a:fld id="{E4349143-757D-C14C-8AC9-49FFB38A7073}" type="slidenum">
              <a:rPr lang="en-US" altLang="en-US"/>
              <a:pPr/>
              <a:t>‹nr.›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A08A19-F87A-BE4B-8FF0-4F6EB6B4FE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AF2DDB-376D-0642-9448-3CD7DF898C71}" type="slidenum">
              <a:rPr lang="en-GB" altLang="en-US"/>
              <a:pPr/>
              <a:t>54</a:t>
            </a:fld>
            <a:endParaRPr lang="en-GB" altLang="en-US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8E37518E-31C5-BB4E-8F4C-2816251F36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D2F63847-94F3-5C41-B604-BD7A7E869D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Dit is feitelijk een binnenkruier kap, alleen mist een hangeniersbalk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13E0C87-F517-F64F-8868-0EDD8F4718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CD95D1-AF7F-9B42-A6DD-66E6AECB369D}" type="slidenum">
              <a:rPr lang="en-GB" altLang="en-US"/>
              <a:pPr/>
              <a:t>80</a:t>
            </a:fld>
            <a:endParaRPr lang="en-GB" altLang="en-US"/>
          </a:p>
        </p:txBody>
      </p:sp>
      <p:sp>
        <p:nvSpPr>
          <p:cNvPr id="235522" name="Rectangle 2">
            <a:extLst>
              <a:ext uri="{FF2B5EF4-FFF2-40B4-BE49-F238E27FC236}">
                <a16:creationId xmlns:a16="http://schemas.microsoft.com/office/drawing/2014/main" id="{114A86B8-09F0-DD4F-BAC6-825276C1B9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>
            <a:extLst>
              <a:ext uri="{FF2B5EF4-FFF2-40B4-BE49-F238E27FC236}">
                <a16:creationId xmlns:a16="http://schemas.microsoft.com/office/drawing/2014/main" id="{8D620393-D45C-654B-BD55-E41EEBFB57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Spaken achter elkaar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CA134C2-4222-A345-8F12-9994BA85B5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57E935-C032-974E-B548-0F2591EEC6DA}" type="slidenum">
              <a:rPr lang="en-GB" altLang="en-US"/>
              <a:pPr/>
              <a:t>81</a:t>
            </a:fld>
            <a:endParaRPr lang="en-GB" altLang="en-US"/>
          </a:p>
        </p:txBody>
      </p:sp>
      <p:sp>
        <p:nvSpPr>
          <p:cNvPr id="238594" name="Rectangle 2">
            <a:extLst>
              <a:ext uri="{FF2B5EF4-FFF2-40B4-BE49-F238E27FC236}">
                <a16:creationId xmlns:a16="http://schemas.microsoft.com/office/drawing/2014/main" id="{6D2A11CF-1AD2-E042-AB2E-85764B38C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30A81A77-E508-C542-876E-D8EB8EDC9F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Let op wig op rechterfoto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EA8741D-0E46-934E-8922-F9DB978252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6323C5-C8BB-844E-8821-87B03775A41B}" type="slidenum">
              <a:rPr lang="en-GB" altLang="en-US"/>
              <a:pPr/>
              <a:t>83</a:t>
            </a:fld>
            <a:endParaRPr lang="en-GB" altLang="en-US"/>
          </a:p>
        </p:txBody>
      </p:sp>
      <p:sp>
        <p:nvSpPr>
          <p:cNvPr id="241666" name="Rectangle 2">
            <a:extLst>
              <a:ext uri="{FF2B5EF4-FFF2-40B4-BE49-F238E27FC236}">
                <a16:creationId xmlns:a16="http://schemas.microsoft.com/office/drawing/2014/main" id="{82B3980D-4B26-F04F-B1EB-2D6BEA91C0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113DC684-4196-8240-A5B9-FE9805DE1D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Links Winsum, rechts Jonge Schaap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3111B91-B12F-844E-B582-4013E440AE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D5925E-4AE5-954B-B563-F3EE5185E128}" type="slidenum">
              <a:rPr lang="en-GB" altLang="en-US"/>
              <a:pPr/>
              <a:t>84</a:t>
            </a:fld>
            <a:endParaRPr lang="en-GB" altLang="en-US"/>
          </a:p>
        </p:txBody>
      </p:sp>
      <p:sp>
        <p:nvSpPr>
          <p:cNvPr id="244738" name="Rectangle 2">
            <a:extLst>
              <a:ext uri="{FF2B5EF4-FFF2-40B4-BE49-F238E27FC236}">
                <a16:creationId xmlns:a16="http://schemas.microsoft.com/office/drawing/2014/main" id="{66D53E26-6630-684C-905E-29CAEE1A8E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>
            <a:extLst>
              <a:ext uri="{FF2B5EF4-FFF2-40B4-BE49-F238E27FC236}">
                <a16:creationId xmlns:a16="http://schemas.microsoft.com/office/drawing/2014/main" id="{3E21CBAD-475D-7344-B8E5-C545D121F4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Kruien met een Tifford omdat het kruirad ontbrak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master 1 600">
            <a:extLst>
              <a:ext uri="{FF2B5EF4-FFF2-40B4-BE49-F238E27FC236}">
                <a16:creationId xmlns:a16="http://schemas.microsoft.com/office/drawing/2014/main" id="{9BBFE6AD-EC33-A444-9076-B0F97CAF3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75"/>
            <a:ext cx="9197975" cy="64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36838"/>
            <a:ext cx="7772400" cy="147002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Klik om het opmaakprofiel te bewerken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1050" y="4292600"/>
            <a:ext cx="6400800" cy="6223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>
                <a:solidFill>
                  <a:srgbClr val="1C91FF"/>
                </a:solidFill>
              </a:defRPr>
            </a:lvl1pPr>
          </a:lstStyle>
          <a:p>
            <a:r>
              <a:rPr lang="en-US"/>
              <a:t>Klik om het opmaakprofiel van de modelondertitel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FB7C3-A499-C949-9550-10DD52D9F709}"/>
              </a:ext>
            </a:extLst>
          </p:cNvPr>
          <p:cNvSpPr>
            <a:spLocks noGrp="1" noChangeAspect="1" noChangeArrowheads="1"/>
          </p:cNvSpPr>
          <p:nvPr>
            <p:ph type="dt" sz="half" idx="10"/>
          </p:nvPr>
        </p:nvSpPr>
        <p:spPr bwMode="auto">
          <a:xfrm>
            <a:off x="6372225" y="573405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rgbClr val="1C91FF"/>
                </a:solidFill>
              </a:defRPr>
            </a:lvl1pPr>
          </a:lstStyle>
          <a:p>
            <a:pPr>
              <a:defRPr/>
            </a:pPr>
            <a:fld id="{6CC03720-B166-0244-B25E-CC726358645E}" type="datetime4">
              <a:rPr lang="nl-NL"/>
              <a:pPr>
                <a:defRPr/>
              </a:pPr>
              <a:t>9 februari 2024</a:t>
            </a:fld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64C7D0-4BE5-6D40-BF61-C737AC6CE8CD}"/>
              </a:ext>
            </a:extLst>
          </p:cNvPr>
          <p:cNvSpPr>
            <a:spLocks noGrp="1" noChangeAspect="1" noChangeArrowheads="1"/>
          </p:cNvSpPr>
          <p:nvPr>
            <p:ph type="sldNum" sz="quarter" idx="11"/>
          </p:nvPr>
        </p:nvSpPr>
        <p:spPr>
          <a:xfrm>
            <a:off x="6372225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57B0EC-9D16-F949-8FB1-E8A09C8756BF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78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6C0248-33F4-B446-BA69-0C9888326F7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462EA3-3C51-FD4D-A9AC-412B3C1C76E9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90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459538" y="690563"/>
            <a:ext cx="2000250" cy="5437187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690563"/>
            <a:ext cx="5849938" cy="5437187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56FE3B8-27F6-1945-B23C-8747C6FD63B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7AEC8-9F32-5A42-9755-9CFE822DD03E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09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90563"/>
            <a:ext cx="7499350" cy="633412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3924300" cy="47148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533900" y="1412875"/>
            <a:ext cx="3925888" cy="22812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533900" y="3846513"/>
            <a:ext cx="3925888" cy="228123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4E0B3F-F0AA-1B46-BCDE-4DC8D7427C4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75B177-6231-4941-88DD-AEC8FBE0135D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445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90563"/>
            <a:ext cx="7499350" cy="633412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412875"/>
            <a:ext cx="3924300" cy="47148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533900" y="1412875"/>
            <a:ext cx="3925888" cy="22812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533900" y="3846513"/>
            <a:ext cx="3925888" cy="228123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8B41A1-16E5-6147-B430-67631709CAF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B739FF-42CA-DB41-A4CD-03C8DD1A5CC0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35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68313" y="690563"/>
            <a:ext cx="7499350" cy="633412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457200" y="1412875"/>
            <a:ext cx="3924300" cy="22812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533900" y="1412875"/>
            <a:ext cx="3925888" cy="22812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57200" y="3846513"/>
            <a:ext cx="3924300" cy="228123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533900" y="3846513"/>
            <a:ext cx="3925888" cy="228123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710FED-3D1C-E746-945D-6BB450BB0F0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000AAD-EB50-A348-97B4-1FB47DE96DCE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51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0440220-EE6E-1D4F-BCE6-BB276E73C77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C0F12-5883-D04E-A4A5-C01A64B21361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8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5F3EA3F-9A5A-FC40-9FEC-D89A6D6F897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A0082-7F99-0B4B-AB08-B45531730D63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6111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3924300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33900" y="1412875"/>
            <a:ext cx="3925888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E8E80E6-D465-B842-9044-3447094F946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584051-4197-1E44-8935-F64039A1C491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6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593AD0-7DF9-AD4D-951A-6C69459370B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FE13F8-5AFE-F149-A4CB-B25A64303E92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434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BD28411A-19C8-7F40-84A2-0CF91764CF8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1385B-E343-9E49-9106-7F52CF104D3C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7178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1FC29B0-C168-4440-A626-0A74D48BB60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B1FD2-AA0B-0F44-80CE-ACA2CBC9D1D0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800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AFA25E-5F42-034C-B95B-1FBDED360B5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475C84-1332-0048-A6DA-5E3C29853930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648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1CBD893-62E8-424D-A0D1-DD51ECA12E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990824-0CF4-E041-99BC-1DF1CD785BBB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702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master 2 600">
            <a:extLst>
              <a:ext uri="{FF2B5EF4-FFF2-40B4-BE49-F238E27FC236}">
                <a16:creationId xmlns:a16="http://schemas.microsoft.com/office/drawing/2014/main" id="{21430B6A-A821-F540-9A82-7E9739956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975" cy="64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6BCB2D58-E6A2-514C-B581-50F494A580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690563"/>
            <a:ext cx="74993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Klik om het opmaakprofiel te bewerken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D50A25C4-7C76-5044-ADCF-FF2D717F1F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00258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Klik om de opmaakprofielen van de modeltekst te bewerken</a:t>
            </a:r>
          </a:p>
          <a:p>
            <a:pPr lvl="1"/>
            <a:r>
              <a:rPr lang="en-US" altLang="en-US"/>
              <a:t>Tweede niveau</a:t>
            </a:r>
          </a:p>
          <a:p>
            <a:pPr lvl="2"/>
            <a:r>
              <a:rPr lang="en-US" altLang="en-US"/>
              <a:t>Derde niveau</a:t>
            </a:r>
          </a:p>
          <a:p>
            <a:pPr lvl="3"/>
            <a:r>
              <a:rPr lang="en-US" altLang="en-US"/>
              <a:t>Vierde niveau</a:t>
            </a:r>
          </a:p>
          <a:p>
            <a:pPr lvl="4"/>
            <a:r>
              <a:rPr lang="en-US" altLang="en-US"/>
              <a:t>Vijfde niveau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CEF68F70-A6EF-014B-8776-D2255D91296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72225" y="62436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rgbClr val="1C91FF"/>
                </a:solidFill>
              </a:defRPr>
            </a:lvl1pPr>
          </a:lstStyle>
          <a:p>
            <a:fld id="{E93408F9-087F-164D-BE54-869586CDE8D5}" type="slidenum">
              <a:rPr lang="en-US" altLang="en-US"/>
              <a:pPr/>
              <a:t>‹nr.›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C91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C91FF"/>
          </a:solidFill>
          <a:latin typeface="CG Times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C91FF"/>
          </a:solidFill>
          <a:latin typeface="CG Times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C91FF"/>
          </a:solidFill>
          <a:latin typeface="CG Times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C91FF"/>
          </a:solidFill>
          <a:latin typeface="CG Times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1C91FF"/>
          </a:solidFill>
          <a:latin typeface="CG Times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1C91FF"/>
          </a:solidFill>
          <a:latin typeface="CG Times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1C91FF"/>
          </a:solidFill>
          <a:latin typeface="CG Times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1C91FF"/>
          </a:solidFill>
          <a:latin typeface="CG 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C91FF"/>
        </a:buClr>
        <a:buSzPct val="75000"/>
        <a:buFont typeface="Wingdings" pitchFamily="2" charset="2"/>
        <a:buChar char="q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C91FF"/>
        </a:buClr>
        <a:buSzPct val="75000"/>
        <a:buFont typeface="Wingdings" pitchFamily="2" charset="2"/>
        <a:buChar char="q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C91FF"/>
        </a:buClr>
        <a:buSzPct val="75000"/>
        <a:buFont typeface="Wingdings" pitchFamily="2" charset="2"/>
        <a:buChar char="q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C91FF"/>
        </a:buClr>
        <a:buSzPct val="7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C91FF"/>
        </a:buClr>
        <a:buSzPct val="7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C91FF"/>
        </a:buClr>
        <a:buSzPct val="7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C91FF"/>
        </a:buClr>
        <a:buSzPct val="7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C91FF"/>
        </a:buClr>
        <a:buSzPct val="7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C91FF"/>
        </a:buClr>
        <a:buSzPct val="7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885D39E-F249-894F-AF90-ECA78AC429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3528" y="2780928"/>
            <a:ext cx="8568952" cy="1685925"/>
          </a:xfrm>
        </p:spPr>
        <p:txBody>
          <a:bodyPr/>
          <a:lstStyle/>
          <a:p>
            <a:pPr eaLnBrk="1" hangingPunct="1"/>
            <a:r>
              <a:rPr lang="nl-NL" altLang="en-US" dirty="0"/>
              <a:t>Achtkant, zeskant, stelling, kap en staart </a:t>
            </a:r>
            <a:br>
              <a:rPr lang="nl-NL" altLang="en-US" dirty="0"/>
            </a:br>
            <a:br>
              <a:rPr lang="nl-NL" altLang="en-US" dirty="0"/>
            </a:br>
            <a:r>
              <a:rPr lang="nl-NL" altLang="en-US" i="1" dirty="0"/>
              <a:t> </a:t>
            </a:r>
            <a:r>
              <a:rPr lang="nl-NL" altLang="en-US" sz="2800" i="1" dirty="0"/>
              <a:t>Verdiepingsles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DBA3E3B-5B61-C04F-9F2C-6D917BB2FA5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51050" y="4292600"/>
            <a:ext cx="6400800" cy="936625"/>
          </a:xfrm>
        </p:spPr>
        <p:txBody>
          <a:bodyPr/>
          <a:lstStyle/>
          <a:p>
            <a:pPr eaLnBrk="1" hangingPunct="1"/>
            <a:r>
              <a:rPr lang="nl-NL" altLang="en-US" sz="2400" dirty="0"/>
              <a:t>Abel Blom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CC63D0BE-CB9A-6A42-9B60-6ADFE7059B83}"/>
              </a:ext>
            </a:extLst>
          </p:cNvPr>
          <p:cNvSpPr>
            <a:spLocks noGrp="1" noChangeAspect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r>
              <a:rPr lang="nl-NL" altLang="en-US" sz="1400" dirty="0">
                <a:solidFill>
                  <a:srgbClr val="1C91FF"/>
                </a:solidFill>
              </a:rPr>
              <a:t>13 februari 2024</a:t>
            </a:r>
          </a:p>
        </p:txBody>
      </p:sp>
      <p:sp>
        <p:nvSpPr>
          <p:cNvPr id="3077" name="Rectangle 6">
            <a:extLst>
              <a:ext uri="{FF2B5EF4-FFF2-40B4-BE49-F238E27FC236}">
                <a16:creationId xmlns:a16="http://schemas.microsoft.com/office/drawing/2014/main" id="{E3BAFA32-8720-5445-A56C-D462A7E5362C}"/>
              </a:ext>
            </a:extLst>
          </p:cNvPr>
          <p:cNvSpPr>
            <a:spLocks noGrp="1" noChangeAspect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82B538FD-8C42-6843-9D5D-0B320B65A4C5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1</a:t>
            </a:fld>
            <a:endParaRPr lang="en-US" altLang="en-US" sz="1400">
              <a:solidFill>
                <a:srgbClr val="1C91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Ranko\Documents\GVM Afd Noord Holland\Tekeningen Sipman\achtkant_ZH_fundering.jpg">
            <a:extLst>
              <a:ext uri="{FF2B5EF4-FFF2-40B4-BE49-F238E27FC236}">
                <a16:creationId xmlns:a16="http://schemas.microsoft.com/office/drawing/2014/main" id="{CB31E0FA-9CA0-1A4E-ADAC-7CC4D3856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33600"/>
            <a:ext cx="7686675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5">
            <a:extLst>
              <a:ext uri="{FF2B5EF4-FFF2-40B4-BE49-F238E27FC236}">
                <a16:creationId xmlns:a16="http://schemas.microsoft.com/office/drawing/2014/main" id="{D9D795A1-64D3-3241-A465-7A5EFFAACC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Fundering </a:t>
            </a:r>
          </a:p>
        </p:txBody>
      </p:sp>
      <p:sp>
        <p:nvSpPr>
          <p:cNvPr id="12292" name="Tijdelijke aanduiding voor dianummer 3">
            <a:extLst>
              <a:ext uri="{FF2B5EF4-FFF2-40B4-BE49-F238E27FC236}">
                <a16:creationId xmlns:a16="http://schemas.microsoft.com/office/drawing/2014/main" id="{E2EA6008-806A-0542-A9BE-44F8A91912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E9621982-5003-B549-8D58-51FA7D9FC46C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10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sp>
        <p:nvSpPr>
          <p:cNvPr id="12293" name="Rechthoek 11">
            <a:extLst>
              <a:ext uri="{FF2B5EF4-FFF2-40B4-BE49-F238E27FC236}">
                <a16:creationId xmlns:a16="http://schemas.microsoft.com/office/drawing/2014/main" id="{1568B286-4ACC-4A4F-8CDD-973164DBC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1484313"/>
            <a:ext cx="40322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lvl="1" eaLnBrk="1" hangingPunct="1">
              <a:buFont typeface="Wingdings" pitchFamily="2" charset="2"/>
              <a:buNone/>
            </a:pPr>
            <a:r>
              <a:rPr lang="nl-NL" altLang="en-US"/>
              <a:t>Zuid-Hollandse bouwwijze: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nl-NL" altLang="en-US"/>
              <a:t>- De Rotterdamse methode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B27FBDD-39FE-0E46-AE1B-636C46BE45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Bouw van achtkant – de basis</a:t>
            </a:r>
          </a:p>
        </p:txBody>
      </p:sp>
      <p:pic>
        <p:nvPicPr>
          <p:cNvPr id="13315" name="Picture 4" descr="041701_1">
            <a:extLst>
              <a:ext uri="{FF2B5EF4-FFF2-40B4-BE49-F238E27FC236}">
                <a16:creationId xmlns:a16="http://schemas.microsoft.com/office/drawing/2014/main" id="{58EA4F2C-A512-D642-91CD-BA5B1BFFC8A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84313"/>
            <a:ext cx="4391025" cy="2798762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4" name="Picture 6" descr="Ondertaflement 53-12">
            <a:extLst>
              <a:ext uri="{FF2B5EF4-FFF2-40B4-BE49-F238E27FC236}">
                <a16:creationId xmlns:a16="http://schemas.microsoft.com/office/drawing/2014/main" id="{EC49F725-A16B-A24A-9201-582CFBA7C5F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4005263"/>
            <a:ext cx="2274887" cy="2281237"/>
          </a:xfr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45" name="Picture 8" descr="Ondertaflement 53-15">
            <a:extLst>
              <a:ext uri="{FF2B5EF4-FFF2-40B4-BE49-F238E27FC236}">
                <a16:creationId xmlns:a16="http://schemas.microsoft.com/office/drawing/2014/main" id="{D025BDAD-6BCF-9C4C-B3E7-061D42B4A5F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1484313"/>
            <a:ext cx="2281237" cy="2281237"/>
          </a:xfr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318" name="Tijdelijke aanduiding voor dianummer 5">
            <a:extLst>
              <a:ext uri="{FF2B5EF4-FFF2-40B4-BE49-F238E27FC236}">
                <a16:creationId xmlns:a16="http://schemas.microsoft.com/office/drawing/2014/main" id="{0D6C8125-6490-E446-9DE7-C2E4EFC115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4653C94A-30DF-E74F-8577-18EA4C655FEA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11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sp>
        <p:nvSpPr>
          <p:cNvPr id="10247" name="Text Box 0">
            <a:extLst>
              <a:ext uri="{FF2B5EF4-FFF2-40B4-BE49-F238E27FC236}">
                <a16:creationId xmlns:a16="http://schemas.microsoft.com/office/drawing/2014/main" id="{5E19555C-4780-C64A-B48F-F32965ECF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652963"/>
            <a:ext cx="454660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8001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nl-NL" altLang="en-US" sz="2400"/>
              <a:t>De basis:</a:t>
            </a:r>
          </a:p>
          <a:p>
            <a:pPr eaLnBrk="1" hangingPunct="1"/>
            <a:r>
              <a:rPr lang="nl-NL" altLang="en-US" sz="2400"/>
              <a:t>Ondertafelement </a:t>
            </a:r>
          </a:p>
          <a:p>
            <a:pPr lvl="1" eaLnBrk="1" hangingPunct="1"/>
            <a:r>
              <a:rPr lang="nl-NL" altLang="en-US"/>
              <a:t>Haaklassen</a:t>
            </a:r>
          </a:p>
          <a:p>
            <a:pPr eaLnBrk="1" hangingPunct="1"/>
            <a:r>
              <a:rPr lang="nl-NL" altLang="en-US"/>
              <a:t>Gaten voor de pen van achtkantstijl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3B9AE9F-4846-1F4A-BBE7-CB72523269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40425" y="2349500"/>
            <a:ext cx="935038" cy="1428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B8A044A-72D4-FB41-B4A4-70CD0131B3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Achtkantstijlen</a:t>
            </a: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CD33390B-0AAC-6642-944E-B893BD64C31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5157788"/>
            <a:ext cx="8147050" cy="1223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en-US" sz="2400"/>
              <a:t>Poldermolens: 	Eiken </a:t>
            </a:r>
          </a:p>
          <a:p>
            <a:pPr eaLnBrk="1" hangingPunct="1">
              <a:lnSpc>
                <a:spcPct val="90000"/>
              </a:lnSpc>
            </a:pPr>
            <a:r>
              <a:rPr lang="nl-NL" altLang="en-US" sz="2400"/>
              <a:t>Industriemolens:  Grenen </a:t>
            </a:r>
          </a:p>
          <a:p>
            <a:pPr eaLnBrk="1" hangingPunct="1">
              <a:lnSpc>
                <a:spcPct val="90000"/>
              </a:lnSpc>
            </a:pPr>
            <a:r>
              <a:rPr lang="nl-NL" altLang="en-US" sz="2400"/>
              <a:t>Nieuwe molens: 	Larix</a:t>
            </a:r>
          </a:p>
        </p:txBody>
      </p:sp>
      <p:pic>
        <p:nvPicPr>
          <p:cNvPr id="14340" name="Picture 4" descr="bouwachtkant2">
            <a:extLst>
              <a:ext uri="{FF2B5EF4-FFF2-40B4-BE49-F238E27FC236}">
                <a16:creationId xmlns:a16="http://schemas.microsoft.com/office/drawing/2014/main" id="{B0E68551-696B-4742-9AB4-4961A89C628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12875"/>
            <a:ext cx="4067175" cy="3525838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4209" name="Picture 1" descr="DSCN0252">
            <a:extLst>
              <a:ext uri="{FF2B5EF4-FFF2-40B4-BE49-F238E27FC236}">
                <a16:creationId xmlns:a16="http://schemas.microsoft.com/office/drawing/2014/main" id="{9BD43D26-F480-E543-A627-91E2DD6472C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2565400"/>
            <a:ext cx="4716462" cy="3536950"/>
          </a:xfrm>
          <a:noFill/>
        </p:spPr>
      </p:pic>
      <p:sp>
        <p:nvSpPr>
          <p:cNvPr id="14342" name="Tijdelijke aanduiding voor dianummer 5">
            <a:extLst>
              <a:ext uri="{FF2B5EF4-FFF2-40B4-BE49-F238E27FC236}">
                <a16:creationId xmlns:a16="http://schemas.microsoft.com/office/drawing/2014/main" id="{A4FA7381-73A9-2C4E-B530-E3578BAC41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F132DC7A-AE14-7C43-B897-E54F14DAB3FF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12</a:t>
            </a:fld>
            <a:endParaRPr lang="en-US" altLang="en-US" sz="1400">
              <a:solidFill>
                <a:srgbClr val="1C91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E710726-4C00-BA40-8125-4E5D75A36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Gebinten </a:t>
            </a:r>
          </a:p>
        </p:txBody>
      </p:sp>
      <p:pic>
        <p:nvPicPr>
          <p:cNvPr id="15363" name="Picture 4" descr="bouwachtkant3">
            <a:extLst>
              <a:ext uri="{FF2B5EF4-FFF2-40B4-BE49-F238E27FC236}">
                <a16:creationId xmlns:a16="http://schemas.microsoft.com/office/drawing/2014/main" id="{C96711FE-2852-6542-9479-4888FEF3CCA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750" y="1484313"/>
            <a:ext cx="3976688" cy="3995737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9" name="Picture 9">
            <a:extLst>
              <a:ext uri="{FF2B5EF4-FFF2-40B4-BE49-F238E27FC236}">
                <a16:creationId xmlns:a16="http://schemas.microsoft.com/office/drawing/2014/main" id="{E2647BF0-BBF0-204C-BF67-992805D926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2063" y="4143375"/>
            <a:ext cx="2840037" cy="2089150"/>
          </a:xfrm>
          <a:noFill/>
        </p:spPr>
      </p:pic>
      <p:sp>
        <p:nvSpPr>
          <p:cNvPr id="15365" name="Tijdelijke aanduiding voor dianummer 4">
            <a:extLst>
              <a:ext uri="{FF2B5EF4-FFF2-40B4-BE49-F238E27FC236}">
                <a16:creationId xmlns:a16="http://schemas.microsoft.com/office/drawing/2014/main" id="{320ECD12-2523-F946-96CE-3BB2A6BB06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15ACBDB6-3CC1-0E42-AB47-CEE581FAD843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13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pic>
        <p:nvPicPr>
          <p:cNvPr id="51207" name="Picture 7" descr="1">
            <a:extLst>
              <a:ext uri="{FF2B5EF4-FFF2-40B4-BE49-F238E27FC236}">
                <a16:creationId xmlns:a16="http://schemas.microsoft.com/office/drawing/2014/main" id="{AB307F8F-49AE-0F42-AA1A-EEC0C2C1D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84313"/>
            <a:ext cx="36576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Rectangle 8">
            <a:extLst>
              <a:ext uri="{FF2B5EF4-FFF2-40B4-BE49-F238E27FC236}">
                <a16:creationId xmlns:a16="http://schemas.microsoft.com/office/drawing/2014/main" id="{49F10839-91E0-984B-9EC6-C378E0C62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2825" y="3068638"/>
            <a:ext cx="43211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Hoek van de mallen met de werkvloer: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360 graden delen door 16 = 22,5 graden</a:t>
            </a:r>
            <a:r>
              <a:rPr lang="en-US" altLang="en-US" sz="2800"/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0227206-3CF4-414C-8A0E-75BB6CEBD031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Gebint en korbelen</a:t>
            </a:r>
          </a:p>
        </p:txBody>
      </p:sp>
      <p:pic>
        <p:nvPicPr>
          <p:cNvPr id="13315" name="Picture 4" descr="korbeelbouw">
            <a:extLst>
              <a:ext uri="{FF2B5EF4-FFF2-40B4-BE49-F238E27FC236}">
                <a16:creationId xmlns:a16="http://schemas.microsoft.com/office/drawing/2014/main" id="{873D95D6-9B11-DD48-ADD0-5203CB8381B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2875"/>
            <a:ext cx="3492500" cy="262096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6" name="Picture 6" descr="korbeelbouw2">
            <a:extLst>
              <a:ext uri="{FF2B5EF4-FFF2-40B4-BE49-F238E27FC236}">
                <a16:creationId xmlns:a16="http://schemas.microsoft.com/office/drawing/2014/main" id="{E26E251A-B99D-8848-9546-0DB204A3BD1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37038"/>
            <a:ext cx="3492500" cy="262096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7" name="Picture 8" descr="Korbeel 58-10">
            <a:extLst>
              <a:ext uri="{FF2B5EF4-FFF2-40B4-BE49-F238E27FC236}">
                <a16:creationId xmlns:a16="http://schemas.microsoft.com/office/drawing/2014/main" id="{D2377F30-A639-F649-AFFF-8358CD99369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1412875"/>
            <a:ext cx="2246312" cy="2281238"/>
          </a:xfr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318" name="Picture 10" descr="achtkant9">
            <a:extLst>
              <a:ext uri="{FF2B5EF4-FFF2-40B4-BE49-F238E27FC236}">
                <a16:creationId xmlns:a16="http://schemas.microsoft.com/office/drawing/2014/main" id="{2E07D9E3-5A4E-F04F-8FF6-C4FFB4F6011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8225" y="3933825"/>
            <a:ext cx="2205038" cy="2735263"/>
          </a:xfr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391" name="Tijdelijke aanduiding voor dianummer 6">
            <a:extLst>
              <a:ext uri="{FF2B5EF4-FFF2-40B4-BE49-F238E27FC236}">
                <a16:creationId xmlns:a16="http://schemas.microsoft.com/office/drawing/2014/main" id="{03896906-3690-8D43-9D01-4749B58600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4C6E3688-6B33-114B-B467-1508DA6007A1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14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pic>
        <p:nvPicPr>
          <p:cNvPr id="13320" name="Picture 13" descr="Toognagel%20van%20korbeel%2040%25">
            <a:extLst>
              <a:ext uri="{FF2B5EF4-FFF2-40B4-BE49-F238E27FC236}">
                <a16:creationId xmlns:a16="http://schemas.microsoft.com/office/drawing/2014/main" id="{5A001C81-0F05-B240-A789-21CDEFDA2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797425"/>
            <a:ext cx="3348037" cy="2700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12" descr="P1010125">
            <a:extLst>
              <a:ext uri="{FF2B5EF4-FFF2-40B4-BE49-F238E27FC236}">
                <a16:creationId xmlns:a16="http://schemas.microsoft.com/office/drawing/2014/main" id="{16A35A1E-55CE-2940-AD1D-2222E082A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12875"/>
            <a:ext cx="2860675" cy="386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26FFBDD-57EC-0B4E-895B-0F725DF485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Een Gebint op de grond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08EA1E67-9F3D-C643-B5F0-440D087379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7775" y="2143125"/>
            <a:ext cx="3881438" cy="3254375"/>
          </a:xfrm>
        </p:spPr>
      </p:pic>
      <p:sp>
        <p:nvSpPr>
          <p:cNvPr id="17412" name="Tijdelijke aanduiding voor dianummer 3">
            <a:extLst>
              <a:ext uri="{FF2B5EF4-FFF2-40B4-BE49-F238E27FC236}">
                <a16:creationId xmlns:a16="http://schemas.microsoft.com/office/drawing/2014/main" id="{00D6CC66-690E-AC4D-8F72-3C3516C3B2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7AACE7F0-83D3-9B44-9475-745D01B076E6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15</a:t>
            </a:fld>
            <a:endParaRPr lang="en-US" altLang="en-US" sz="1400">
              <a:solidFill>
                <a:srgbClr val="1C91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37A4C23-2CCE-774F-B15C-A3F068E622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(vaste) gebinten oprichten</a:t>
            </a: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DAD7A663-944C-9A43-A194-2EBE61B567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1989138"/>
            <a:ext cx="4122738" cy="4535487"/>
          </a:xfrm>
        </p:spPr>
      </p:pic>
      <p:sp>
        <p:nvSpPr>
          <p:cNvPr id="18436" name="Tijdelijke aanduiding voor dianummer 3">
            <a:extLst>
              <a:ext uri="{FF2B5EF4-FFF2-40B4-BE49-F238E27FC236}">
                <a16:creationId xmlns:a16="http://schemas.microsoft.com/office/drawing/2014/main" id="{9A85D55C-3F2C-2243-8F8A-84036315D5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79EED67A-5C5F-6A42-B26D-196E062B951A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16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pic>
        <p:nvPicPr>
          <p:cNvPr id="18437" name="Picture 0" descr="DSCN0247">
            <a:extLst>
              <a:ext uri="{FF2B5EF4-FFF2-40B4-BE49-F238E27FC236}">
                <a16:creationId xmlns:a16="http://schemas.microsoft.com/office/drawing/2014/main" id="{FB775567-48A1-D74C-9749-9CF83F3FA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35655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E2B84BD-A632-8443-A637-267F9DBC3E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Gebinten van bovenaf </a:t>
            </a:r>
          </a:p>
        </p:txBody>
      </p:sp>
      <p:sp>
        <p:nvSpPr>
          <p:cNvPr id="19459" name="Tijdelijke aanduiding voor dianummer 2">
            <a:extLst>
              <a:ext uri="{FF2B5EF4-FFF2-40B4-BE49-F238E27FC236}">
                <a16:creationId xmlns:a16="http://schemas.microsoft.com/office/drawing/2014/main" id="{F6C2622A-CF6B-B247-ABA9-3BC561162A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CE50B944-D51C-7343-81E5-7221C05C79C0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17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00CD38E6-ECAC-3D40-BDA6-BF0E4DE62456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1773238"/>
            <a:ext cx="4473575" cy="4714875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79B50BB2-2EC0-624E-89F4-0374BA0C8C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Losse bintbalken </a:t>
            </a:r>
          </a:p>
        </p:txBody>
      </p:sp>
      <p:pic>
        <p:nvPicPr>
          <p:cNvPr id="66564" name="Picture 4">
            <a:extLst>
              <a:ext uri="{FF2B5EF4-FFF2-40B4-BE49-F238E27FC236}">
                <a16:creationId xmlns:a16="http://schemas.microsoft.com/office/drawing/2014/main" id="{C982B637-2518-7144-92B9-B412913503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928938"/>
            <a:ext cx="3468687" cy="1673225"/>
          </a:xfrm>
          <a:noFill/>
        </p:spPr>
      </p:pic>
      <p:sp>
        <p:nvSpPr>
          <p:cNvPr id="20484" name="Tijdelijke aanduiding voor dianummer 3">
            <a:extLst>
              <a:ext uri="{FF2B5EF4-FFF2-40B4-BE49-F238E27FC236}">
                <a16:creationId xmlns:a16="http://schemas.microsoft.com/office/drawing/2014/main" id="{35ACA8CC-56CD-7F4C-876F-79D1CC1DCA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EBBB3749-673B-004E-9E52-C0A9B01B009D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18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pic>
        <p:nvPicPr>
          <p:cNvPr id="20485" name="Picture 3">
            <a:extLst>
              <a:ext uri="{FF2B5EF4-FFF2-40B4-BE49-F238E27FC236}">
                <a16:creationId xmlns:a16="http://schemas.microsoft.com/office/drawing/2014/main" id="{681B8445-B7AD-B14A-8F89-E2B2682E8765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2875"/>
            <a:ext cx="4186238" cy="4714875"/>
          </a:xfrm>
        </p:spPr>
      </p:pic>
      <p:sp>
        <p:nvSpPr>
          <p:cNvPr id="20486" name="Text Box 0">
            <a:extLst>
              <a:ext uri="{FF2B5EF4-FFF2-40B4-BE49-F238E27FC236}">
                <a16:creationId xmlns:a16="http://schemas.microsoft.com/office/drawing/2014/main" id="{E2E1F714-3B80-CE4E-9F74-59349E761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1628775"/>
            <a:ext cx="45259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r>
              <a:rPr lang="nl-NL" altLang="en-US"/>
              <a:t>Losse bintbalken:</a:t>
            </a:r>
          </a:p>
          <a:p>
            <a:pPr eaLnBrk="1" hangingPunct="1"/>
            <a:r>
              <a:rPr lang="nl-NL" altLang="en-US"/>
              <a:t>de kruising deels ingekeept </a:t>
            </a:r>
          </a:p>
        </p:txBody>
      </p:sp>
      <p:sp>
        <p:nvSpPr>
          <p:cNvPr id="17415" name="Text Box 4">
            <a:extLst>
              <a:ext uri="{FF2B5EF4-FFF2-40B4-BE49-F238E27FC236}">
                <a16:creationId xmlns:a16="http://schemas.microsoft.com/office/drawing/2014/main" id="{D8B43FBC-AE81-2B4F-879D-978695583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4868863"/>
            <a:ext cx="4525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r>
              <a:rPr lang="nl-NL" altLang="en-US"/>
              <a:t>soms vrij over elkaar heen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>
            <a:extLst>
              <a:ext uri="{FF2B5EF4-FFF2-40B4-BE49-F238E27FC236}">
                <a16:creationId xmlns:a16="http://schemas.microsoft.com/office/drawing/2014/main" id="{C1F72DD3-5CF5-B340-8B57-C8D213FD59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Losse bintbalken</a:t>
            </a:r>
          </a:p>
        </p:txBody>
      </p:sp>
      <p:pic>
        <p:nvPicPr>
          <p:cNvPr id="21507" name="Picture 4" descr="achtkant2">
            <a:extLst>
              <a:ext uri="{FF2B5EF4-FFF2-40B4-BE49-F238E27FC236}">
                <a16:creationId xmlns:a16="http://schemas.microsoft.com/office/drawing/2014/main" id="{FED39D52-05A7-5740-9BFC-6373120A691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1375" y="1412875"/>
            <a:ext cx="3155950" cy="4714875"/>
          </a:xfr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9159" name="Picture 7" descr="035">
            <a:extLst>
              <a:ext uri="{FF2B5EF4-FFF2-40B4-BE49-F238E27FC236}">
                <a16:creationId xmlns:a16="http://schemas.microsoft.com/office/drawing/2014/main" id="{982FE0CF-782B-204E-AB03-D431CFE6B4F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484313"/>
            <a:ext cx="3414713" cy="3673475"/>
          </a:xfr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1509" name="Tijdelijke aanduiding voor dianummer 4">
            <a:extLst>
              <a:ext uri="{FF2B5EF4-FFF2-40B4-BE49-F238E27FC236}">
                <a16:creationId xmlns:a16="http://schemas.microsoft.com/office/drawing/2014/main" id="{2C266924-089E-6948-9D7A-839C547BA4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7DCC8824-89B1-7D46-9EBD-F82348D7DE5F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19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sp>
        <p:nvSpPr>
          <p:cNvPr id="49161" name="Text Box 9">
            <a:extLst>
              <a:ext uri="{FF2B5EF4-FFF2-40B4-BE49-F238E27FC236}">
                <a16:creationId xmlns:a16="http://schemas.microsoft.com/office/drawing/2014/main" id="{C62D8E30-F5BB-5A4A-B182-9FFB9FDCC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299075"/>
            <a:ext cx="38877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nl-NL" altLang="en-US"/>
              <a:t>Losse bintbalken en korbelen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altLang="en-US"/>
              <a:t>(De Twiskemolen)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E157DB7-19F6-6B4A-8A0C-0EC16257BD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Achtkant - Algemeen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3C0E40B-DF5C-A744-8B87-49D935184E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nl-NL" altLang="en-US" sz="3200"/>
              <a:t>Molentypes: </a:t>
            </a:r>
          </a:p>
          <a:p>
            <a:pPr eaLnBrk="1" hangingPunct="1"/>
            <a:r>
              <a:rPr lang="nl-NL" altLang="en-US"/>
              <a:t>Bovenkruiers</a:t>
            </a:r>
          </a:p>
          <a:p>
            <a:pPr lvl="1" eaLnBrk="1" hangingPunct="1"/>
            <a:r>
              <a:rPr lang="nl-NL" altLang="en-US"/>
              <a:t>Stenen romp</a:t>
            </a:r>
          </a:p>
          <a:p>
            <a:pPr lvl="2" eaLnBrk="1" hangingPunct="1"/>
            <a:r>
              <a:rPr lang="nl-NL" altLang="en-US"/>
              <a:t>Cylindrisch rond gemetseld</a:t>
            </a:r>
          </a:p>
          <a:p>
            <a:pPr lvl="2" eaLnBrk="1" hangingPunct="1"/>
            <a:r>
              <a:rPr lang="nl-NL" altLang="en-US"/>
              <a:t>8-Kantig gemetseld</a:t>
            </a:r>
          </a:p>
          <a:p>
            <a:pPr lvl="1" eaLnBrk="1" hangingPunct="1"/>
            <a:r>
              <a:rPr lang="nl-NL" altLang="en-US"/>
              <a:t>kantige houten romp</a:t>
            </a:r>
          </a:p>
          <a:p>
            <a:pPr lvl="2" eaLnBrk="1" hangingPunct="1"/>
            <a:r>
              <a:rPr lang="nl-NL" altLang="en-US"/>
              <a:t>Onder te verdelen in:</a:t>
            </a:r>
          </a:p>
        </p:txBody>
      </p:sp>
      <p:sp>
        <p:nvSpPr>
          <p:cNvPr id="4100" name="Tijdelijke aanduiding voor dianummer 3">
            <a:extLst>
              <a:ext uri="{FF2B5EF4-FFF2-40B4-BE49-F238E27FC236}">
                <a16:creationId xmlns:a16="http://schemas.microsoft.com/office/drawing/2014/main" id="{053F5C7B-55AA-1F4D-A859-0C951B4679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E9E11757-1635-984F-92BB-6559994369BD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2</a:t>
            </a:fld>
            <a:endParaRPr lang="en-US" altLang="en-US" sz="1400">
              <a:solidFill>
                <a:srgbClr val="1C91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C434AA8-C2C5-304D-9201-54ABBE3FD1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Losse achtkantstijlen plaatsen</a:t>
            </a:r>
          </a:p>
        </p:txBody>
      </p:sp>
      <p:pic>
        <p:nvPicPr>
          <p:cNvPr id="68612" name="Picture 4" descr="achtkant12">
            <a:extLst>
              <a:ext uri="{FF2B5EF4-FFF2-40B4-BE49-F238E27FC236}">
                <a16:creationId xmlns:a16="http://schemas.microsoft.com/office/drawing/2014/main" id="{6151C07E-0824-B24E-9F48-C1A63A94CBF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575" y="1517650"/>
            <a:ext cx="3257550" cy="450532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8614" name="Picture 6" descr="achtkant2">
            <a:extLst>
              <a:ext uri="{FF2B5EF4-FFF2-40B4-BE49-F238E27FC236}">
                <a16:creationId xmlns:a16="http://schemas.microsoft.com/office/drawing/2014/main" id="{5CBEFC07-BFD9-3A4D-948F-891C568E4DA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5013" y="1517650"/>
            <a:ext cx="3905250" cy="4505325"/>
          </a:xfr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533" name="Tijdelijke aanduiding voor dianummer 4">
            <a:extLst>
              <a:ext uri="{FF2B5EF4-FFF2-40B4-BE49-F238E27FC236}">
                <a16:creationId xmlns:a16="http://schemas.microsoft.com/office/drawing/2014/main" id="{92AE1763-F78B-3044-837C-D21BEB1A08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2AF4AA98-FCF7-9F46-9D4D-BBDC317FB5CE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20</a:t>
            </a:fld>
            <a:endParaRPr lang="en-US" altLang="en-US" sz="1400">
              <a:solidFill>
                <a:srgbClr val="1C91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C0A08513-538B-5D44-8AAE-BEA3099D8A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Bovenaanzicht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1F561FA6-21DF-0748-AC99-1103D3E030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773238"/>
            <a:ext cx="5122862" cy="4714875"/>
          </a:xfrm>
        </p:spPr>
      </p:pic>
      <p:sp>
        <p:nvSpPr>
          <p:cNvPr id="23556" name="Tijdelijke aanduiding voor dianummer 3">
            <a:extLst>
              <a:ext uri="{FF2B5EF4-FFF2-40B4-BE49-F238E27FC236}">
                <a16:creationId xmlns:a16="http://schemas.microsoft.com/office/drawing/2014/main" id="{BCFD8E74-84F2-BF41-BEC5-C119007587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D3BD0A9F-90F7-A349-AF44-4427EED2133F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21</a:t>
            </a:fld>
            <a:endParaRPr lang="en-US" altLang="en-US" sz="1400">
              <a:solidFill>
                <a:srgbClr val="1C91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1A55DB6-8A31-754B-A904-9F68790A33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Bintlagen</a:t>
            </a: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C80AABBF-F6EF-2949-B96C-9B9FF65782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en-US"/>
              <a:t>‘bintlaag’: horizontaal vlak van bintbalken </a:t>
            </a:r>
          </a:p>
          <a:p>
            <a:pPr eaLnBrk="1" hangingPunct="1">
              <a:lnSpc>
                <a:spcPct val="90000"/>
              </a:lnSpc>
            </a:pPr>
            <a:r>
              <a:rPr lang="nl-NL" altLang="en-US"/>
              <a:t>‘standaard’ achtkant: 2 bintlagen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en-US"/>
              <a:t>bovenste =&gt; kapzolder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en-US"/>
              <a:t>Onderste =&gt; steenzolder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en-US"/>
              <a:t>Soms geen zolder op de onderste </a:t>
            </a:r>
          </a:p>
          <a:p>
            <a:pPr eaLnBrk="1" hangingPunct="1">
              <a:lnSpc>
                <a:spcPct val="90000"/>
              </a:lnSpc>
            </a:pPr>
            <a:r>
              <a:rPr lang="nl-NL" altLang="en-US"/>
              <a:t>Achtkant met drie bintlagen: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en-US"/>
              <a:t>Stevigere constructie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en-US"/>
              <a:t>Zolderverdeling komt beter uit voor korenmolens</a:t>
            </a:r>
          </a:p>
          <a:p>
            <a:pPr eaLnBrk="1" hangingPunct="1">
              <a:lnSpc>
                <a:spcPct val="90000"/>
              </a:lnSpc>
            </a:pPr>
            <a:r>
              <a:rPr lang="nl-NL" altLang="en-US"/>
              <a:t>Uitzondering: achtkant met 1 bintlaag  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en-US"/>
              <a:t>Onvolmaakte ‘oude’ bouwwijze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en-US"/>
              <a:t>Zijpe (Polder P en P-V)</a:t>
            </a:r>
          </a:p>
        </p:txBody>
      </p:sp>
      <p:sp>
        <p:nvSpPr>
          <p:cNvPr id="24580" name="Tijdelijke aanduiding voor dianummer 3">
            <a:extLst>
              <a:ext uri="{FF2B5EF4-FFF2-40B4-BE49-F238E27FC236}">
                <a16:creationId xmlns:a16="http://schemas.microsoft.com/office/drawing/2014/main" id="{AEBFE882-2376-7A46-AF54-CAFC3E45AB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CE15D2F3-2417-DF4E-BC32-C0F84BF83A3E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22</a:t>
            </a:fld>
            <a:endParaRPr lang="en-US" altLang="en-US" sz="1400">
              <a:solidFill>
                <a:srgbClr val="1C91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57EABA6B-A853-C44A-B476-CC5AD0659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Boventafelement</a:t>
            </a:r>
          </a:p>
        </p:txBody>
      </p:sp>
      <p:sp>
        <p:nvSpPr>
          <p:cNvPr id="26628" name="Tijdelijke aanduiding voor dianummer 3">
            <a:extLst>
              <a:ext uri="{FF2B5EF4-FFF2-40B4-BE49-F238E27FC236}">
                <a16:creationId xmlns:a16="http://schemas.microsoft.com/office/drawing/2014/main" id="{32158C6E-A897-B74C-AFB4-923958E706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3A43CC0E-8AB7-EA44-AF79-6C28130FA472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23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pic>
        <p:nvPicPr>
          <p:cNvPr id="121860" name="Picture 4" descr="handsoren1">
            <a:extLst>
              <a:ext uri="{FF2B5EF4-FFF2-40B4-BE49-F238E27FC236}">
                <a16:creationId xmlns:a16="http://schemas.microsoft.com/office/drawing/2014/main" id="{BF982F82-A389-6544-AA4F-1C0E82843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84313"/>
            <a:ext cx="4572000" cy="2982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1" name="Picture 5" descr="achtkanttafelmnt6">
            <a:extLst>
              <a:ext uri="{FF2B5EF4-FFF2-40B4-BE49-F238E27FC236}">
                <a16:creationId xmlns:a16="http://schemas.microsoft.com/office/drawing/2014/main" id="{554A2B00-48B9-AC46-B610-12BE8C09C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484313"/>
            <a:ext cx="4498975" cy="300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2AA02-1791-F74F-8AF6-669DC04B6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>
            <a:extLst>
              <a:ext uri="{FF2B5EF4-FFF2-40B4-BE49-F238E27FC236}">
                <a16:creationId xmlns:a16="http://schemas.microsoft.com/office/drawing/2014/main" id="{075ACE56-3DA0-4A4F-9392-79B2D91A3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Boventafelement</a:t>
            </a:r>
          </a:p>
        </p:txBody>
      </p:sp>
      <p:pic>
        <p:nvPicPr>
          <p:cNvPr id="27651" name="Picture 4" descr="boventafelement2">
            <a:extLst>
              <a:ext uri="{FF2B5EF4-FFF2-40B4-BE49-F238E27FC236}">
                <a16:creationId xmlns:a16="http://schemas.microsoft.com/office/drawing/2014/main" id="{18041A05-0B12-344E-BB67-02185CB1136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08275"/>
            <a:ext cx="6216650" cy="4149725"/>
          </a:xfrm>
          <a:noFill/>
        </p:spPr>
      </p:pic>
      <p:pic>
        <p:nvPicPr>
          <p:cNvPr id="79872" name="Picture 0" descr="hondsoren2">
            <a:extLst>
              <a:ext uri="{FF2B5EF4-FFF2-40B4-BE49-F238E27FC236}">
                <a16:creationId xmlns:a16="http://schemas.microsoft.com/office/drawing/2014/main" id="{6E797907-04DA-734E-B250-7071A837E1D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1341438"/>
            <a:ext cx="3024188" cy="2009775"/>
          </a:xfrm>
          <a:noFill/>
        </p:spPr>
      </p:pic>
      <p:pic>
        <p:nvPicPr>
          <p:cNvPr id="79873" name="Picture 1" descr="P1010116">
            <a:extLst>
              <a:ext uri="{FF2B5EF4-FFF2-40B4-BE49-F238E27FC236}">
                <a16:creationId xmlns:a16="http://schemas.microsoft.com/office/drawing/2014/main" id="{6B1D90D1-730C-004B-B27F-9A154E01CD6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8" y="3716338"/>
            <a:ext cx="1711325" cy="2281237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4" name="Tijdelijke aanduiding voor dianummer 5">
            <a:extLst>
              <a:ext uri="{FF2B5EF4-FFF2-40B4-BE49-F238E27FC236}">
                <a16:creationId xmlns:a16="http://schemas.microsoft.com/office/drawing/2014/main" id="{A2D9D11D-4047-B24F-BE26-5B5716E53A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51A966D9-E1E9-3944-9C76-40C478F4F2B6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24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sp>
        <p:nvSpPr>
          <p:cNvPr id="24583" name="Text Box 0">
            <a:extLst>
              <a:ext uri="{FF2B5EF4-FFF2-40B4-BE49-F238E27FC236}">
                <a16:creationId xmlns:a16="http://schemas.microsoft.com/office/drawing/2014/main" id="{D991A28F-CD02-684D-B1AF-448E7E78E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1409700"/>
            <a:ext cx="3268662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r>
              <a:rPr lang="nl-NL" altLang="en-US"/>
              <a:t>Liplassen of haaklassen</a:t>
            </a:r>
          </a:p>
          <a:p>
            <a:pPr eaLnBrk="1" hangingPunct="1"/>
            <a:r>
              <a:rPr lang="nl-NL" altLang="en-US"/>
              <a:t>Hondsoren </a:t>
            </a:r>
          </a:p>
          <a:p>
            <a:pPr eaLnBrk="1" hangingPunct="1"/>
            <a:r>
              <a:rPr lang="nl-NL" altLang="en-US"/>
              <a:t>Hakkelbouten  </a:t>
            </a:r>
          </a:p>
        </p:txBody>
      </p:sp>
      <p:sp>
        <p:nvSpPr>
          <p:cNvPr id="79875" name="Line 3">
            <a:extLst>
              <a:ext uri="{FF2B5EF4-FFF2-40B4-BE49-F238E27FC236}">
                <a16:creationId xmlns:a16="http://schemas.microsoft.com/office/drawing/2014/main" id="{55490BFF-FCA8-8D47-AB89-0A4E9098F12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7744" y="1988840"/>
            <a:ext cx="4104481" cy="21619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5" name="Text Box 4">
            <a:extLst>
              <a:ext uri="{FF2B5EF4-FFF2-40B4-BE49-F238E27FC236}">
                <a16:creationId xmlns:a16="http://schemas.microsoft.com/office/drawing/2014/main" id="{0E3975A9-C970-074D-BEB0-8C3133626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6237288"/>
            <a:ext cx="1368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nl-NL" altLang="en-US"/>
              <a:t>Hakkelbout</a:t>
            </a:r>
          </a:p>
        </p:txBody>
      </p:sp>
      <p:sp>
        <p:nvSpPr>
          <p:cNvPr id="24586" name="Line 5">
            <a:extLst>
              <a:ext uri="{FF2B5EF4-FFF2-40B4-BE49-F238E27FC236}">
                <a16:creationId xmlns:a16="http://schemas.microsoft.com/office/drawing/2014/main" id="{F906CBF3-2D23-DB46-88AF-55F289452D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8850" y="5084763"/>
            <a:ext cx="287338" cy="1152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boventafelement1">
            <a:extLst>
              <a:ext uri="{FF2B5EF4-FFF2-40B4-BE49-F238E27FC236}">
                <a16:creationId xmlns:a16="http://schemas.microsoft.com/office/drawing/2014/main" id="{0EC1E08E-E712-4942-846E-EDB32F599C8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41438"/>
            <a:ext cx="6013450" cy="4051300"/>
          </a:xfrm>
          <a:noFill/>
        </p:spPr>
      </p:pic>
      <p:sp>
        <p:nvSpPr>
          <p:cNvPr id="28675" name="Rectangle 5">
            <a:extLst>
              <a:ext uri="{FF2B5EF4-FFF2-40B4-BE49-F238E27FC236}">
                <a16:creationId xmlns:a16="http://schemas.microsoft.com/office/drawing/2014/main" id="{161C3A12-6212-AD40-BE1B-D7546A6D32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Boventafelement met blokkeels</a:t>
            </a:r>
          </a:p>
        </p:txBody>
      </p:sp>
      <p:pic>
        <p:nvPicPr>
          <p:cNvPr id="76812" name="Picture 12" descr="blokkeel 001">
            <a:extLst>
              <a:ext uri="{FF2B5EF4-FFF2-40B4-BE49-F238E27FC236}">
                <a16:creationId xmlns:a16="http://schemas.microsoft.com/office/drawing/2014/main" id="{8E6EAA5A-05AF-694E-BE05-52E6245FB88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6688" y="1412875"/>
            <a:ext cx="2376487" cy="3168650"/>
          </a:xfrm>
          <a:noFill/>
        </p:spPr>
      </p:pic>
      <p:sp>
        <p:nvSpPr>
          <p:cNvPr id="28677" name="Tijdelijke aanduiding voor dianummer 4">
            <a:extLst>
              <a:ext uri="{FF2B5EF4-FFF2-40B4-BE49-F238E27FC236}">
                <a16:creationId xmlns:a16="http://schemas.microsoft.com/office/drawing/2014/main" id="{D900B0F4-9BA2-6E43-992C-9669928B30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ABFF8FB8-75E4-7443-8BEC-6276A408FB5E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25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sp>
        <p:nvSpPr>
          <p:cNvPr id="76810" name="Text Box 10">
            <a:extLst>
              <a:ext uri="{FF2B5EF4-FFF2-40B4-BE49-F238E27FC236}">
                <a16:creationId xmlns:a16="http://schemas.microsoft.com/office/drawing/2014/main" id="{964958D3-8138-C342-96D1-46DBB8ACD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586413"/>
            <a:ext cx="62150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r>
              <a:rPr lang="nl-NL" altLang="en-US"/>
              <a:t>De blokkeelconstructie is zeer oud </a:t>
            </a:r>
          </a:p>
          <a:p>
            <a:pPr eaLnBrk="1" hangingPunct="1"/>
            <a:r>
              <a:rPr lang="nl-NL" altLang="en-US"/>
              <a:t>Nagenoeg verdwenen want zwakker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0E70BA9-5B89-2F4F-B5F4-D828117931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De velden</a:t>
            </a:r>
          </a:p>
        </p:txBody>
      </p:sp>
      <p:pic>
        <p:nvPicPr>
          <p:cNvPr id="29699" name="Picture 8" descr="Achtkant 29-10">
            <a:extLst>
              <a:ext uri="{FF2B5EF4-FFF2-40B4-BE49-F238E27FC236}">
                <a16:creationId xmlns:a16="http://schemas.microsoft.com/office/drawing/2014/main" id="{0DEE9684-E657-4847-A1ED-AA3A1494B2B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68413"/>
            <a:ext cx="5589588" cy="5589587"/>
          </a:xfrm>
          <a:noFill/>
        </p:spPr>
      </p:pic>
      <p:sp>
        <p:nvSpPr>
          <p:cNvPr id="29700" name="Tijdelijke aanduiding voor dianummer 5">
            <a:extLst>
              <a:ext uri="{FF2B5EF4-FFF2-40B4-BE49-F238E27FC236}">
                <a16:creationId xmlns:a16="http://schemas.microsoft.com/office/drawing/2014/main" id="{26934098-59AC-FC47-8253-D898756FBE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CE66F3E7-29F2-0842-BDA6-FB44D9155EE1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26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sp>
        <p:nvSpPr>
          <p:cNvPr id="26631" name="Text Box 0">
            <a:extLst>
              <a:ext uri="{FF2B5EF4-FFF2-40B4-BE49-F238E27FC236}">
                <a16:creationId xmlns:a16="http://schemas.microsoft.com/office/drawing/2014/main" id="{FC806ECB-4B6E-7446-8FEF-488FEAF02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1844675"/>
            <a:ext cx="14509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nl-NL" altLang="en-US"/>
              <a:t>Veldkruis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altLang="en-US"/>
              <a:t>Veldregel</a:t>
            </a:r>
          </a:p>
        </p:txBody>
      </p:sp>
      <p:sp>
        <p:nvSpPr>
          <p:cNvPr id="26633" name="Line 2">
            <a:extLst>
              <a:ext uri="{FF2B5EF4-FFF2-40B4-BE49-F238E27FC236}">
                <a16:creationId xmlns:a16="http://schemas.microsoft.com/office/drawing/2014/main" id="{75619915-36AB-9949-803C-544085ECC6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67175" y="2060575"/>
            <a:ext cx="2017713" cy="720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Line 3">
            <a:extLst>
              <a:ext uri="{FF2B5EF4-FFF2-40B4-BE49-F238E27FC236}">
                <a16:creationId xmlns:a16="http://schemas.microsoft.com/office/drawing/2014/main" id="{22E7BB02-C393-C144-898B-C6F28B649F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40200" y="2420938"/>
            <a:ext cx="1944688" cy="14398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F1676905-478C-BA41-A6A1-689F4BE1BA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Velden: echt of niet?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F548222C-5841-434F-89BB-27684BC462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12875"/>
            <a:ext cx="5122863" cy="4714875"/>
          </a:xfrm>
        </p:spPr>
      </p:pic>
      <p:sp>
        <p:nvSpPr>
          <p:cNvPr id="30724" name="Tijdelijke aanduiding voor dianummer 3">
            <a:extLst>
              <a:ext uri="{FF2B5EF4-FFF2-40B4-BE49-F238E27FC236}">
                <a16:creationId xmlns:a16="http://schemas.microsoft.com/office/drawing/2014/main" id="{F573050E-0ED8-9346-8FD9-750CFBB63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7782C724-922F-3943-8A0D-3AAD9503E428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27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sp>
        <p:nvSpPr>
          <p:cNvPr id="30725" name="Text Box 0">
            <a:extLst>
              <a:ext uri="{FF2B5EF4-FFF2-40B4-BE49-F238E27FC236}">
                <a16:creationId xmlns:a16="http://schemas.microsoft.com/office/drawing/2014/main" id="{61702744-02E0-C444-B92E-89DAED269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5900" y="3084483"/>
            <a:ext cx="19653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nl-NL" altLang="en-US" dirty="0"/>
              <a:t>Ware velden</a:t>
            </a:r>
          </a:p>
        </p:txBody>
      </p:sp>
      <p:sp>
        <p:nvSpPr>
          <p:cNvPr id="73729" name="Line 1">
            <a:extLst>
              <a:ext uri="{FF2B5EF4-FFF2-40B4-BE49-F238E27FC236}">
                <a16:creationId xmlns:a16="http://schemas.microsoft.com/office/drawing/2014/main" id="{E47BBF03-3779-3E47-B7D8-2282F4AEE7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00563" y="3284538"/>
            <a:ext cx="1223962" cy="0"/>
          </a:xfrm>
          <a:prstGeom prst="line">
            <a:avLst/>
          </a:prstGeom>
          <a:noFill/>
          <a:ln w="127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Line 2">
            <a:extLst>
              <a:ext uri="{FF2B5EF4-FFF2-40B4-BE49-F238E27FC236}">
                <a16:creationId xmlns:a16="http://schemas.microsoft.com/office/drawing/2014/main" id="{34553BA9-8054-9A46-840F-DAF8BE5DEA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11638" y="4581525"/>
            <a:ext cx="1512887" cy="1428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Line 3">
            <a:extLst>
              <a:ext uri="{FF2B5EF4-FFF2-40B4-BE49-F238E27FC236}">
                <a16:creationId xmlns:a16="http://schemas.microsoft.com/office/drawing/2014/main" id="{B50AE4D1-101E-7948-AE07-3E81C6A232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47813" y="4652963"/>
            <a:ext cx="4176712" cy="7143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2" name="Line 4">
            <a:extLst>
              <a:ext uri="{FF2B5EF4-FFF2-40B4-BE49-F238E27FC236}">
                <a16:creationId xmlns:a16="http://schemas.microsoft.com/office/drawing/2014/main" id="{3ABAFC50-872A-0D46-9199-7EEA21EE9E3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16238" y="1773238"/>
            <a:ext cx="2808287" cy="1511300"/>
          </a:xfrm>
          <a:prstGeom prst="line">
            <a:avLst/>
          </a:prstGeom>
          <a:noFill/>
          <a:ln w="127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101DB3-B2DA-AB4A-A06B-99A1C7613AF9}"/>
              </a:ext>
            </a:extLst>
          </p:cNvPr>
          <p:cNvSpPr txBox="1"/>
          <p:nvPr/>
        </p:nvSpPr>
        <p:spPr>
          <a:xfrm>
            <a:off x="5844053" y="4524345"/>
            <a:ext cx="1658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Valse</a:t>
            </a:r>
            <a:r>
              <a:rPr lang="en-US" dirty="0"/>
              <a:t> </a:t>
            </a:r>
            <a:r>
              <a:rPr lang="en-US" dirty="0" err="1"/>
              <a:t>velden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511746C-71ED-FA49-8083-732BB88B25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Velden - veldregels</a:t>
            </a:r>
          </a:p>
        </p:txBody>
      </p:sp>
      <p:pic>
        <p:nvPicPr>
          <p:cNvPr id="31747" name="Picture 4" descr="`kardoes1">
            <a:extLst>
              <a:ext uri="{FF2B5EF4-FFF2-40B4-BE49-F238E27FC236}">
                <a16:creationId xmlns:a16="http://schemas.microsoft.com/office/drawing/2014/main" id="{CDA827C2-12B0-1B41-93B6-D598EB1982E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5425" y="2632075"/>
            <a:ext cx="1847850" cy="2276475"/>
          </a:xfr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1748" name="Picture 3">
            <a:extLst>
              <a:ext uri="{FF2B5EF4-FFF2-40B4-BE49-F238E27FC236}">
                <a16:creationId xmlns:a16="http://schemas.microsoft.com/office/drawing/2014/main" id="{7F2FEA8A-5CA5-874B-BBF3-4E144DB440E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84313"/>
            <a:ext cx="4176713" cy="4714875"/>
          </a:xfrm>
        </p:spPr>
      </p:pic>
      <p:sp>
        <p:nvSpPr>
          <p:cNvPr id="31749" name="Tijdelijke aanduiding voor dianummer 4">
            <a:extLst>
              <a:ext uri="{FF2B5EF4-FFF2-40B4-BE49-F238E27FC236}">
                <a16:creationId xmlns:a16="http://schemas.microsoft.com/office/drawing/2014/main" id="{7EE237E9-6603-1040-A930-3DBBF41939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71EBD022-2778-874B-9148-E85B9F9B044C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28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pic>
        <p:nvPicPr>
          <p:cNvPr id="27654" name="Picture 2" descr="041701_1">
            <a:extLst>
              <a:ext uri="{FF2B5EF4-FFF2-40B4-BE49-F238E27FC236}">
                <a16:creationId xmlns:a16="http://schemas.microsoft.com/office/drawing/2014/main" id="{3DA6067F-8987-124C-B961-D7E848DDD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81300"/>
            <a:ext cx="3887788" cy="3295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5" name="Rectangle 3">
            <a:extLst>
              <a:ext uri="{FF2B5EF4-FFF2-40B4-BE49-F238E27FC236}">
                <a16:creationId xmlns:a16="http://schemas.microsoft.com/office/drawing/2014/main" id="{1FA5028A-B94D-2142-A750-156B193C3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3141663"/>
            <a:ext cx="1981200" cy="381000"/>
          </a:xfrm>
          <a:prstGeom prst="rect">
            <a:avLst/>
          </a:prstGeom>
          <a:solidFill>
            <a:srgbClr val="66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1C91FF"/>
                </a:solidFill>
              </a:rPr>
              <a:t>plaatsen veldregel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A592AFEA-8844-6240-9912-A1965BDAF5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Dwarsdoorsnede met velden</a:t>
            </a:r>
          </a:p>
        </p:txBody>
      </p:sp>
      <p:pic>
        <p:nvPicPr>
          <p:cNvPr id="75782" name="Picture 6" descr="DSCN0351">
            <a:extLst>
              <a:ext uri="{FF2B5EF4-FFF2-40B4-BE49-F238E27FC236}">
                <a16:creationId xmlns:a16="http://schemas.microsoft.com/office/drawing/2014/main" id="{5451B701-F590-AF44-96FA-985D1A4959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788" y="2060575"/>
            <a:ext cx="2843212" cy="2132013"/>
          </a:xfrm>
          <a:noFill/>
        </p:spPr>
      </p:pic>
      <p:sp>
        <p:nvSpPr>
          <p:cNvPr id="32772" name="Tijdelijke aanduiding voor dianummer 3">
            <a:extLst>
              <a:ext uri="{FF2B5EF4-FFF2-40B4-BE49-F238E27FC236}">
                <a16:creationId xmlns:a16="http://schemas.microsoft.com/office/drawing/2014/main" id="{684869D4-3C4E-5649-8DEA-4A8D59B2F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9536F744-20E3-D04D-95CA-08EDD009B909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29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pic>
        <p:nvPicPr>
          <p:cNvPr id="32773" name="Picture 3">
            <a:extLst>
              <a:ext uri="{FF2B5EF4-FFF2-40B4-BE49-F238E27FC236}">
                <a16:creationId xmlns:a16="http://schemas.microsoft.com/office/drawing/2014/main" id="{FD6E8257-0D22-4441-8DB0-390C681EC3E9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2875"/>
            <a:ext cx="4643438" cy="4895850"/>
          </a:xfrm>
        </p:spPr>
      </p:pic>
      <p:sp>
        <p:nvSpPr>
          <p:cNvPr id="75776" name="Text Box 0">
            <a:extLst>
              <a:ext uri="{FF2B5EF4-FFF2-40B4-BE49-F238E27FC236}">
                <a16:creationId xmlns:a16="http://schemas.microsoft.com/office/drawing/2014/main" id="{57EC0743-E3C6-8B4D-9558-3201EB3A4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1554163"/>
            <a:ext cx="23241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nl-NL" altLang="en-US"/>
              <a:t>Scheg</a:t>
            </a:r>
          </a:p>
          <a:p>
            <a:pPr eaLnBrk="1" hangingPunct="1">
              <a:buFont typeface="Wingdings" pitchFamily="2" charset="2"/>
              <a:buNone/>
            </a:pPr>
            <a:endParaRPr lang="nl-NL" altLang="en-US"/>
          </a:p>
          <a:p>
            <a:pPr eaLnBrk="1" hangingPunct="1">
              <a:buFont typeface="Wingdings" pitchFamily="2" charset="2"/>
              <a:buNone/>
            </a:pPr>
            <a:endParaRPr lang="nl-NL" altLang="en-US"/>
          </a:p>
          <a:p>
            <a:pPr eaLnBrk="1" hangingPunct="1">
              <a:buFont typeface="Wingdings" pitchFamily="2" charset="2"/>
              <a:buNone/>
            </a:pPr>
            <a:endParaRPr lang="nl-NL" altLang="en-US"/>
          </a:p>
          <a:p>
            <a:pPr eaLnBrk="1" hangingPunct="1">
              <a:buFont typeface="Wingdings" pitchFamily="2" charset="2"/>
              <a:buNone/>
            </a:pPr>
            <a:endParaRPr lang="nl-NL" altLang="en-US"/>
          </a:p>
          <a:p>
            <a:pPr eaLnBrk="1" hangingPunct="1">
              <a:buFont typeface="Wingdings" pitchFamily="2" charset="2"/>
              <a:buNone/>
            </a:pPr>
            <a:endParaRPr lang="nl-NL" altLang="en-US"/>
          </a:p>
          <a:p>
            <a:pPr eaLnBrk="1" hangingPunct="1">
              <a:buFont typeface="Wingdings" pitchFamily="2" charset="2"/>
              <a:buNone/>
            </a:pPr>
            <a:endParaRPr lang="nl-NL" altLang="en-US"/>
          </a:p>
          <a:p>
            <a:pPr eaLnBrk="1" hangingPunct="1">
              <a:buFont typeface="Wingdings" pitchFamily="2" charset="2"/>
              <a:buNone/>
            </a:pPr>
            <a:endParaRPr lang="nl-NL" altLang="en-US"/>
          </a:p>
          <a:p>
            <a:pPr eaLnBrk="1" hangingPunct="1">
              <a:buFont typeface="Wingdings" pitchFamily="2" charset="2"/>
              <a:buNone/>
            </a:pPr>
            <a:r>
              <a:rPr lang="nl-NL" altLang="en-US"/>
              <a:t>Uitbreker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altLang="en-US"/>
              <a:t>Riet- of duisplank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altLang="en-US"/>
              <a:t>Kardoes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altLang="en-US"/>
              <a:t>Stijltje/veldmuur</a:t>
            </a:r>
          </a:p>
        </p:txBody>
      </p:sp>
      <p:sp>
        <p:nvSpPr>
          <p:cNvPr id="75777" name="Line 1">
            <a:extLst>
              <a:ext uri="{FF2B5EF4-FFF2-40B4-BE49-F238E27FC236}">
                <a16:creationId xmlns:a16="http://schemas.microsoft.com/office/drawing/2014/main" id="{56482F4B-0B99-5F48-862B-355A0CAF02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4663" y="4652963"/>
            <a:ext cx="1008062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0" name="Line 2">
            <a:extLst>
              <a:ext uri="{FF2B5EF4-FFF2-40B4-BE49-F238E27FC236}">
                <a16:creationId xmlns:a16="http://schemas.microsoft.com/office/drawing/2014/main" id="{5613807F-8AD9-274C-B94B-898F2649A5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00563" y="5013325"/>
            <a:ext cx="792162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1" name="Line 3">
            <a:extLst>
              <a:ext uri="{FF2B5EF4-FFF2-40B4-BE49-F238E27FC236}">
                <a16:creationId xmlns:a16="http://schemas.microsoft.com/office/drawing/2014/main" id="{1E2E3112-56C3-8F4F-B417-9499C00B1F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00563" y="5445125"/>
            <a:ext cx="792162" cy="71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0" name="Line 4">
            <a:extLst>
              <a:ext uri="{FF2B5EF4-FFF2-40B4-BE49-F238E27FC236}">
                <a16:creationId xmlns:a16="http://schemas.microsoft.com/office/drawing/2014/main" id="{DAB0C7F8-E4CE-1E47-B634-94867A83BA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27538" y="5805488"/>
            <a:ext cx="7921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1" name="Line 5">
            <a:extLst>
              <a:ext uri="{FF2B5EF4-FFF2-40B4-BE49-F238E27FC236}">
                <a16:creationId xmlns:a16="http://schemas.microsoft.com/office/drawing/2014/main" id="{1212EFF1-75CF-2D45-A14D-503767294B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35375" y="1773238"/>
            <a:ext cx="15843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1BD9565-9026-284E-8D59-0DFBA3543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Achtkant - Algemeen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EBBFB608-EC7C-AF4F-B39B-DE319B0D2F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2875"/>
            <a:ext cx="8002588" cy="47148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nl-NL" altLang="en-US" sz="3200" dirty="0"/>
              <a:t>Molentype: kantige houten molens</a:t>
            </a:r>
          </a:p>
          <a:p>
            <a:pPr eaLnBrk="1" hangingPunct="1"/>
            <a:r>
              <a:rPr lang="nl-NL" altLang="en-US" dirty="0"/>
              <a:t>Achtkant: meest voorkomend  </a:t>
            </a:r>
          </a:p>
          <a:p>
            <a:pPr eaLnBrk="1" hangingPunct="1"/>
            <a:r>
              <a:rPr lang="nl-NL" altLang="en-US" dirty="0"/>
              <a:t>Zeskant: minder voorkomend</a:t>
            </a:r>
          </a:p>
          <a:p>
            <a:pPr lvl="1" eaLnBrk="1" hangingPunct="1"/>
            <a:r>
              <a:rPr lang="nl-NL" altLang="en-US" dirty="0"/>
              <a:t>In het bijzonder bij zaagmolens </a:t>
            </a:r>
          </a:p>
          <a:p>
            <a:pPr lvl="1" eaLnBrk="1" hangingPunct="1"/>
            <a:r>
              <a:rPr lang="nl-NL" altLang="en-US" dirty="0"/>
              <a:t>2 stuks in NH </a:t>
            </a:r>
          </a:p>
          <a:p>
            <a:pPr lvl="1" eaLnBrk="1" hangingPunct="1"/>
            <a:r>
              <a:rPr lang="nl-NL" altLang="en-US" dirty="0"/>
              <a:t>6 stuks in de rest van NL </a:t>
            </a:r>
          </a:p>
          <a:p>
            <a:pPr eaLnBrk="1" hangingPunct="1"/>
            <a:r>
              <a:rPr lang="nl-NL" altLang="en-US" dirty="0"/>
              <a:t>Het zestienkant: de uitzondering</a:t>
            </a:r>
          </a:p>
          <a:p>
            <a:pPr lvl="1" eaLnBrk="1" hangingPunct="1"/>
            <a:r>
              <a:rPr lang="nl-NL" altLang="en-US" dirty="0"/>
              <a:t>Horn in Limburg</a:t>
            </a:r>
          </a:p>
          <a:p>
            <a:pPr lvl="2" eaLnBrk="1" hangingPunct="1">
              <a:buFont typeface="Wingdings" pitchFamily="2" charset="2"/>
              <a:buNone/>
            </a:pPr>
            <a:endParaRPr lang="nl-NL" altLang="en-US" dirty="0"/>
          </a:p>
          <a:p>
            <a:pPr eaLnBrk="1" hangingPunct="1"/>
            <a:endParaRPr lang="nl-NL" altLang="en-US" dirty="0"/>
          </a:p>
          <a:p>
            <a:pPr eaLnBrk="1" hangingPunct="1"/>
            <a:endParaRPr lang="nl-NL" altLang="en-US" dirty="0"/>
          </a:p>
        </p:txBody>
      </p:sp>
      <p:sp>
        <p:nvSpPr>
          <p:cNvPr id="5124" name="Tijdelijke aanduiding voor dianummer 3">
            <a:extLst>
              <a:ext uri="{FF2B5EF4-FFF2-40B4-BE49-F238E27FC236}">
                <a16:creationId xmlns:a16="http://schemas.microsoft.com/office/drawing/2014/main" id="{1BE94A4B-ACC1-0241-943B-632665BF74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781BE489-196C-3F4F-81AE-30F97B997142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3</a:t>
            </a:fld>
            <a:endParaRPr lang="en-US" altLang="en-US" sz="1400">
              <a:solidFill>
                <a:srgbClr val="1C91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FD5BE343-79BA-6544-8545-2397BB9ACD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Les Achtkant – Veldstijlen, weegdelen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CA71E2AF-673E-0940-A9A2-2B95598F64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12875"/>
            <a:ext cx="6084888" cy="5111750"/>
          </a:xfrm>
        </p:spPr>
      </p:pic>
      <p:sp>
        <p:nvSpPr>
          <p:cNvPr id="33796" name="Tijdelijke aanduiding voor dianummer 3">
            <a:extLst>
              <a:ext uri="{FF2B5EF4-FFF2-40B4-BE49-F238E27FC236}">
                <a16:creationId xmlns:a16="http://schemas.microsoft.com/office/drawing/2014/main" id="{8A577434-F10E-3441-9491-0048CB7CED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9C4587C1-7AFA-A549-8C1C-99953D11D369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30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F15A4D-5AF6-1242-953B-7C1F4C9C3CFD}"/>
              </a:ext>
            </a:extLst>
          </p:cNvPr>
          <p:cNvSpPr/>
          <p:nvPr/>
        </p:nvSpPr>
        <p:spPr bwMode="auto">
          <a:xfrm flipH="1" flipV="1">
            <a:off x="4139952" y="2420888"/>
            <a:ext cx="2016224" cy="720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G Times" pitchFamily="18" charset="0"/>
            </a:endParaRPr>
          </a:p>
        </p:txBody>
      </p:sp>
      <p:pic>
        <p:nvPicPr>
          <p:cNvPr id="5" name="Picture 2" descr="Achtkant 45-10jpg">
            <a:extLst>
              <a:ext uri="{FF2B5EF4-FFF2-40B4-BE49-F238E27FC236}">
                <a16:creationId xmlns:a16="http://schemas.microsoft.com/office/drawing/2014/main" id="{9B7C8BB1-F4A9-8B41-AB14-4A5922D7E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73238"/>
            <a:ext cx="2927350" cy="29511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C7E7E4A-7A5E-6144-9C86-3E20C50365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Veld van binnenuit gezien</a:t>
            </a:r>
          </a:p>
        </p:txBody>
      </p:sp>
      <p:sp>
        <p:nvSpPr>
          <p:cNvPr id="34819" name="Tijdelijke aanduiding voor dianummer 3">
            <a:extLst>
              <a:ext uri="{FF2B5EF4-FFF2-40B4-BE49-F238E27FC236}">
                <a16:creationId xmlns:a16="http://schemas.microsoft.com/office/drawing/2014/main" id="{0DF2F715-3319-7A47-9753-4729E95EAE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4722D5CC-BCFE-4B40-8C4C-55995EB483B8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31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pic>
        <p:nvPicPr>
          <p:cNvPr id="34820" name="Picture 5" descr="achtkant3">
            <a:extLst>
              <a:ext uri="{FF2B5EF4-FFF2-40B4-BE49-F238E27FC236}">
                <a16:creationId xmlns:a16="http://schemas.microsoft.com/office/drawing/2014/main" id="{13C4FAD5-5CB0-A448-9065-F0663451A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3663950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Line 4">
            <a:extLst>
              <a:ext uri="{FF2B5EF4-FFF2-40B4-BE49-F238E27FC236}">
                <a16:creationId xmlns:a16="http://schemas.microsoft.com/office/drawing/2014/main" id="{6BB2BB97-2FF4-8646-A1AE-180E0BD8AC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6600" y="4508500"/>
            <a:ext cx="179863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6" name="Text Box 6">
            <a:extLst>
              <a:ext uri="{FF2B5EF4-FFF2-40B4-BE49-F238E27FC236}">
                <a16:creationId xmlns:a16="http://schemas.microsoft.com/office/drawing/2014/main" id="{8D3944E3-17FF-7044-805F-0FCC5F00D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3068638"/>
            <a:ext cx="1944688" cy="2846387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 sz="1800" b="1">
                <a:latin typeface="Times New Roman" panose="02020603050405020304" pitchFamily="18" charset="0"/>
              </a:rPr>
              <a:t>boventafelement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 sz="1800" b="1">
                <a:latin typeface="Times New Roman" panose="02020603050405020304" pitchFamily="18" charset="0"/>
              </a:rPr>
              <a:t>hondsoor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 sz="1800" b="1">
                <a:latin typeface="Times New Roman" panose="02020603050405020304" pitchFamily="18" charset="0"/>
              </a:rPr>
              <a:t>veldstijl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 sz="1800" b="1">
                <a:latin typeface="Times New Roman" panose="02020603050405020304" pitchFamily="18" charset="0"/>
              </a:rPr>
              <a:t>achtkantstijl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 sz="1800" b="1">
                <a:latin typeface="Times New Roman" panose="02020603050405020304" pitchFamily="18" charset="0"/>
              </a:rPr>
              <a:t>veldkruis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 sz="1800" b="1">
                <a:latin typeface="Times New Roman" panose="02020603050405020304" pitchFamily="18" charset="0"/>
              </a:rPr>
              <a:t>veldregel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nl-NL" altLang="en-US" sz="1800" b="1">
              <a:latin typeface="Times New Roman" panose="02020603050405020304" pitchFamily="18" charset="0"/>
            </a:endParaRPr>
          </a:p>
        </p:txBody>
      </p:sp>
      <p:sp>
        <p:nvSpPr>
          <p:cNvPr id="97287" name="Line 7">
            <a:extLst>
              <a:ext uri="{FF2B5EF4-FFF2-40B4-BE49-F238E27FC236}">
                <a16:creationId xmlns:a16="http://schemas.microsoft.com/office/drawing/2014/main" id="{173E9903-6F2C-8945-B2AC-4EA82A5D46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6600" y="2420938"/>
            <a:ext cx="1800225" cy="71913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8" name="Line 8">
            <a:extLst>
              <a:ext uri="{FF2B5EF4-FFF2-40B4-BE49-F238E27FC236}">
                <a16:creationId xmlns:a16="http://schemas.microsoft.com/office/drawing/2014/main" id="{6F523363-6AA9-394E-AC34-7013FAFCA16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92500" y="2997200"/>
            <a:ext cx="1582738" cy="6492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9" name="Line 9">
            <a:extLst>
              <a:ext uri="{FF2B5EF4-FFF2-40B4-BE49-F238E27FC236}">
                <a16:creationId xmlns:a16="http://schemas.microsoft.com/office/drawing/2014/main" id="{16188282-FEAF-3A4E-88BA-17D1414CCD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24075" y="4076700"/>
            <a:ext cx="2951163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0" name="Line 10">
            <a:extLst>
              <a:ext uri="{FF2B5EF4-FFF2-40B4-BE49-F238E27FC236}">
                <a16:creationId xmlns:a16="http://schemas.microsoft.com/office/drawing/2014/main" id="{1D9E56C4-C641-9F42-B1AB-ED965DD45C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84438" y="4941888"/>
            <a:ext cx="25908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1" name="Line 11">
            <a:extLst>
              <a:ext uri="{FF2B5EF4-FFF2-40B4-BE49-F238E27FC236}">
                <a16:creationId xmlns:a16="http://schemas.microsoft.com/office/drawing/2014/main" id="{372B0786-AB0E-1543-B8A4-07E8A1A136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00338" y="5346700"/>
            <a:ext cx="2374900" cy="3873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49347BE0-35BE-924C-9F14-D3F7C7D102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Velden - rietlatten, kistramen</a:t>
            </a:r>
          </a:p>
        </p:txBody>
      </p:sp>
      <p:pic>
        <p:nvPicPr>
          <p:cNvPr id="35843" name="Picture 4" descr="9%20aug%202006%20007">
            <a:extLst>
              <a:ext uri="{FF2B5EF4-FFF2-40B4-BE49-F238E27FC236}">
                <a16:creationId xmlns:a16="http://schemas.microsoft.com/office/drawing/2014/main" id="{7A1FF8C6-A92C-C84A-BAB2-5BE6A065E9F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12875"/>
            <a:ext cx="3208337" cy="4714875"/>
          </a:xfrm>
          <a:noFill/>
        </p:spPr>
      </p:pic>
      <p:pic>
        <p:nvPicPr>
          <p:cNvPr id="115718" name="Picture 6" descr="veldkruis4">
            <a:extLst>
              <a:ext uri="{FF2B5EF4-FFF2-40B4-BE49-F238E27FC236}">
                <a16:creationId xmlns:a16="http://schemas.microsoft.com/office/drawing/2014/main" id="{486EE206-909F-2C4C-9972-B7E2B9F3C36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75" y="3786188"/>
            <a:ext cx="1217613" cy="1828800"/>
          </a:xfrm>
          <a:noFill/>
        </p:spPr>
      </p:pic>
      <p:pic>
        <p:nvPicPr>
          <p:cNvPr id="115720" name="Picture 8" descr="hjs%20060927%20005">
            <a:extLst>
              <a:ext uri="{FF2B5EF4-FFF2-40B4-BE49-F238E27FC236}">
                <a16:creationId xmlns:a16="http://schemas.microsoft.com/office/drawing/2014/main" id="{75E869C2-2FBF-3841-95C1-65EAF475E62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1412875"/>
            <a:ext cx="2214563" cy="2952750"/>
          </a:xfrm>
          <a:noFill/>
        </p:spPr>
      </p:pic>
      <p:sp>
        <p:nvSpPr>
          <p:cNvPr id="35846" name="Tijdelijke aanduiding voor dianummer 5">
            <a:extLst>
              <a:ext uri="{FF2B5EF4-FFF2-40B4-BE49-F238E27FC236}">
                <a16:creationId xmlns:a16="http://schemas.microsoft.com/office/drawing/2014/main" id="{D5AB7B9E-2159-474F-8048-401EC9C0C6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EA38F911-97B6-A949-9228-FF0BADDD8DED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32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sp>
        <p:nvSpPr>
          <p:cNvPr id="115722" name="Text Box 10">
            <a:extLst>
              <a:ext uri="{FF2B5EF4-FFF2-40B4-BE49-F238E27FC236}">
                <a16:creationId xmlns:a16="http://schemas.microsoft.com/office/drawing/2014/main" id="{4CB5904A-3FB6-7A49-8A43-5BC6520BA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1628775"/>
            <a:ext cx="1636712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nl-NL" altLang="en-US" dirty="0"/>
              <a:t>Kistraam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altLang="en-US" dirty="0"/>
              <a:t>Ruimte voor 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altLang="en-US" dirty="0"/>
              <a:t>kistraam</a:t>
            </a:r>
          </a:p>
        </p:txBody>
      </p:sp>
      <p:sp>
        <p:nvSpPr>
          <p:cNvPr id="115723" name="Line 11">
            <a:extLst>
              <a:ext uri="{FF2B5EF4-FFF2-40B4-BE49-F238E27FC236}">
                <a16:creationId xmlns:a16="http://schemas.microsoft.com/office/drawing/2014/main" id="{368AE86A-6C3F-3C4C-91BE-5F7E2EC419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1500" y="1844675"/>
            <a:ext cx="1152525" cy="14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4" name="Line 12">
            <a:extLst>
              <a:ext uri="{FF2B5EF4-FFF2-40B4-BE49-F238E27FC236}">
                <a16:creationId xmlns:a16="http://schemas.microsoft.com/office/drawing/2014/main" id="{9985B237-CFAD-C248-B5E2-D179F7AE62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19925" y="2786063"/>
            <a:ext cx="123825" cy="15065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5725" name="Picture 13" descr="HJS 070109-012">
            <a:extLst>
              <a:ext uri="{FF2B5EF4-FFF2-40B4-BE49-F238E27FC236}">
                <a16:creationId xmlns:a16="http://schemas.microsoft.com/office/drawing/2014/main" id="{1E3F7C83-19D8-9D46-8512-88594A93E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508500"/>
            <a:ext cx="17621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CCC47946-3224-A749-B0D9-E119F758B7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…en dan kunnen de vloeren er in..</a:t>
            </a:r>
          </a:p>
        </p:txBody>
      </p:sp>
      <p:pic>
        <p:nvPicPr>
          <p:cNvPr id="47108" name="Picture 4" descr="achtkant1">
            <a:extLst>
              <a:ext uri="{FF2B5EF4-FFF2-40B4-BE49-F238E27FC236}">
                <a16:creationId xmlns:a16="http://schemas.microsoft.com/office/drawing/2014/main" id="{8372702E-4954-104C-AEE2-718AB09077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341438"/>
            <a:ext cx="4679950" cy="5184775"/>
          </a:xfrm>
          <a:noFill/>
        </p:spPr>
      </p:pic>
      <p:sp>
        <p:nvSpPr>
          <p:cNvPr id="36868" name="Tijdelijke aanduiding voor dianummer 3">
            <a:extLst>
              <a:ext uri="{FF2B5EF4-FFF2-40B4-BE49-F238E27FC236}">
                <a16:creationId xmlns:a16="http://schemas.microsoft.com/office/drawing/2014/main" id="{26492AFE-2C0D-0543-8017-A255969D8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8AB8B14D-DD13-7E41-B824-36321936D2E6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33</a:t>
            </a:fld>
            <a:endParaRPr lang="en-US" altLang="en-US" sz="1400">
              <a:solidFill>
                <a:srgbClr val="1C91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18F38C5-9E1B-7D48-9CE8-3274FAF263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De Kuip en kruivloer</a:t>
            </a:r>
          </a:p>
        </p:txBody>
      </p:sp>
      <p:sp>
        <p:nvSpPr>
          <p:cNvPr id="37891" name="Tijdelijke aanduiding voor dianummer 3">
            <a:extLst>
              <a:ext uri="{FF2B5EF4-FFF2-40B4-BE49-F238E27FC236}">
                <a16:creationId xmlns:a16="http://schemas.microsoft.com/office/drawing/2014/main" id="{06412796-6FC5-8A45-B782-2A5CF17D40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82FC5FD3-927C-DA4D-9C33-645466754E52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34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pic>
        <p:nvPicPr>
          <p:cNvPr id="122884" name="Picture 4" descr="keerkuip51">
            <a:extLst>
              <a:ext uri="{FF2B5EF4-FFF2-40B4-BE49-F238E27FC236}">
                <a16:creationId xmlns:a16="http://schemas.microsoft.com/office/drawing/2014/main" id="{6CEF8584-5A87-8342-88BC-C183A6F29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4572000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5" descr="keerkuip7">
            <a:extLst>
              <a:ext uri="{FF2B5EF4-FFF2-40B4-BE49-F238E27FC236}">
                <a16:creationId xmlns:a16="http://schemas.microsoft.com/office/drawing/2014/main" id="{033BBA01-250D-C049-9209-CFADE10D2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46500"/>
            <a:ext cx="45720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6" name="Picture 6" descr="neuten3">
            <a:extLst>
              <a:ext uri="{FF2B5EF4-FFF2-40B4-BE49-F238E27FC236}">
                <a16:creationId xmlns:a16="http://schemas.microsoft.com/office/drawing/2014/main" id="{A870B74D-251B-A949-A023-0442E340B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41438"/>
            <a:ext cx="3995737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7" name="Picture 7" descr="DSCN0307">
            <a:extLst>
              <a:ext uri="{FF2B5EF4-FFF2-40B4-BE49-F238E27FC236}">
                <a16:creationId xmlns:a16="http://schemas.microsoft.com/office/drawing/2014/main" id="{48242826-4272-0749-B6D6-9BC1C0E1B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457200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vang, 8k, 6k Sipman 033">
            <a:extLst>
              <a:ext uri="{FF2B5EF4-FFF2-40B4-BE49-F238E27FC236}">
                <a16:creationId xmlns:a16="http://schemas.microsoft.com/office/drawing/2014/main" id="{C508056C-E477-CF48-B36F-67D6712100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692150"/>
            <a:ext cx="5111750" cy="6391275"/>
          </a:xfrm>
          <a:noFill/>
        </p:spPr>
      </p:pic>
      <p:sp>
        <p:nvSpPr>
          <p:cNvPr id="38915" name="Tijdelijke aanduiding voor dianummer 3">
            <a:extLst>
              <a:ext uri="{FF2B5EF4-FFF2-40B4-BE49-F238E27FC236}">
                <a16:creationId xmlns:a16="http://schemas.microsoft.com/office/drawing/2014/main" id="{9F30647C-BD97-0244-9BC5-137455C10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6E833160-0BC6-F342-A01E-10A53700947F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35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sp>
        <p:nvSpPr>
          <p:cNvPr id="109574" name="Text Box 6">
            <a:extLst>
              <a:ext uri="{FF2B5EF4-FFF2-40B4-BE49-F238E27FC236}">
                <a16:creationId xmlns:a16="http://schemas.microsoft.com/office/drawing/2014/main" id="{83DCDC8B-F84D-B24A-BE57-745667B08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1412875"/>
            <a:ext cx="2303462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nl-NL" altLang="en-US"/>
          </a:p>
          <a:p>
            <a:pPr eaLnBrk="1" hangingPunct="1">
              <a:buFont typeface="Wingdings" pitchFamily="2" charset="2"/>
              <a:buNone/>
            </a:pPr>
            <a:r>
              <a:rPr lang="nl-NL" altLang="en-US"/>
              <a:t>Kap</a:t>
            </a:r>
          </a:p>
          <a:p>
            <a:pPr eaLnBrk="1" hangingPunct="1">
              <a:buFont typeface="Wingdings" pitchFamily="2" charset="2"/>
              <a:buNone/>
            </a:pPr>
            <a:endParaRPr lang="nl-NL" altLang="en-US"/>
          </a:p>
          <a:p>
            <a:pPr eaLnBrk="1" hangingPunct="1">
              <a:buFont typeface="Wingdings" pitchFamily="2" charset="2"/>
              <a:buNone/>
            </a:pPr>
            <a:r>
              <a:rPr lang="nl-NL" altLang="en-US"/>
              <a:t>Bovenachtkant</a:t>
            </a:r>
          </a:p>
          <a:p>
            <a:pPr eaLnBrk="1" hangingPunct="1">
              <a:buFont typeface="Wingdings" pitchFamily="2" charset="2"/>
              <a:buNone/>
            </a:pPr>
            <a:endParaRPr lang="nl-NL" altLang="en-US"/>
          </a:p>
          <a:p>
            <a:pPr eaLnBrk="1" hangingPunct="1">
              <a:buFont typeface="Wingdings" pitchFamily="2" charset="2"/>
              <a:buNone/>
            </a:pPr>
            <a:endParaRPr lang="nl-NL" altLang="en-US"/>
          </a:p>
          <a:p>
            <a:pPr eaLnBrk="1" hangingPunct="1">
              <a:buFont typeface="Wingdings" pitchFamily="2" charset="2"/>
              <a:buNone/>
            </a:pPr>
            <a:r>
              <a:rPr lang="nl-NL" altLang="en-US"/>
              <a:t>Stelling</a:t>
            </a:r>
          </a:p>
          <a:p>
            <a:pPr eaLnBrk="1" hangingPunct="1">
              <a:buFont typeface="Wingdings" pitchFamily="2" charset="2"/>
              <a:buNone/>
            </a:pPr>
            <a:endParaRPr lang="nl-NL" altLang="en-US"/>
          </a:p>
          <a:p>
            <a:pPr eaLnBrk="1" hangingPunct="1">
              <a:buFont typeface="Wingdings" pitchFamily="2" charset="2"/>
              <a:buNone/>
            </a:pPr>
            <a:r>
              <a:rPr lang="nl-NL" altLang="en-US"/>
              <a:t>Onderachtkant</a:t>
            </a:r>
          </a:p>
          <a:p>
            <a:pPr eaLnBrk="1" hangingPunct="1">
              <a:buFont typeface="Wingdings" pitchFamily="2" charset="2"/>
              <a:buNone/>
            </a:pPr>
            <a:endParaRPr lang="nl-NL" altLang="en-US"/>
          </a:p>
          <a:p>
            <a:pPr eaLnBrk="1" hangingPunct="1">
              <a:buFont typeface="Wingdings" pitchFamily="2" charset="2"/>
              <a:buNone/>
            </a:pPr>
            <a:endParaRPr lang="nl-NL" altLang="en-US"/>
          </a:p>
          <a:p>
            <a:pPr eaLnBrk="1" hangingPunct="1">
              <a:buFont typeface="Wingdings" pitchFamily="2" charset="2"/>
              <a:buNone/>
            </a:pPr>
            <a:endParaRPr lang="nl-NL" altLang="en-US"/>
          </a:p>
          <a:p>
            <a:pPr eaLnBrk="1" hangingPunct="1">
              <a:buFont typeface="Wingdings" pitchFamily="2" charset="2"/>
              <a:buNone/>
            </a:pPr>
            <a:r>
              <a:rPr lang="nl-NL" altLang="en-US"/>
              <a:t>Gemetselde voet</a:t>
            </a:r>
          </a:p>
        </p:txBody>
      </p:sp>
      <p:sp>
        <p:nvSpPr>
          <p:cNvPr id="109575" name="Line 7">
            <a:extLst>
              <a:ext uri="{FF2B5EF4-FFF2-40B4-BE49-F238E27FC236}">
                <a16:creationId xmlns:a16="http://schemas.microsoft.com/office/drawing/2014/main" id="{0400D1A7-4C6C-7547-9BC8-73BBC504A93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6825" y="6021388"/>
            <a:ext cx="647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6" name="Line 8">
            <a:extLst>
              <a:ext uri="{FF2B5EF4-FFF2-40B4-BE49-F238E27FC236}">
                <a16:creationId xmlns:a16="http://schemas.microsoft.com/office/drawing/2014/main" id="{D7C73351-60B3-D14A-B881-EDBCE3C56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9338" y="4581525"/>
            <a:ext cx="936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8" name="Line 10">
            <a:extLst>
              <a:ext uri="{FF2B5EF4-FFF2-40B4-BE49-F238E27FC236}">
                <a16:creationId xmlns:a16="http://schemas.microsoft.com/office/drawing/2014/main" id="{48E897BA-FA19-B743-B355-1DEC2B61DB4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27313" y="3644900"/>
            <a:ext cx="3168650" cy="14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80" name="Line 12">
            <a:extLst>
              <a:ext uri="{FF2B5EF4-FFF2-40B4-BE49-F238E27FC236}">
                <a16:creationId xmlns:a16="http://schemas.microsoft.com/office/drawing/2014/main" id="{375F570C-3C23-0E43-89D5-9C4A9D7294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00563" y="2708275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81" name="Line 13">
            <a:extLst>
              <a:ext uri="{FF2B5EF4-FFF2-40B4-BE49-F238E27FC236}">
                <a16:creationId xmlns:a16="http://schemas.microsoft.com/office/drawing/2014/main" id="{17569CA7-C612-0642-AEA2-5A941C25AB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56100" y="1989138"/>
            <a:ext cx="1439863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2" name="Titel 14">
            <a:extLst>
              <a:ext uri="{FF2B5EF4-FFF2-40B4-BE49-F238E27FC236}">
                <a16:creationId xmlns:a16="http://schemas.microsoft.com/office/drawing/2014/main" id="{7B0EE9D8-49C3-8941-BB59-6982BFE4A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/>
              <a:t> 						Sipman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>
            <a:extLst>
              <a:ext uri="{FF2B5EF4-FFF2-40B4-BE49-F238E27FC236}">
                <a16:creationId xmlns:a16="http://schemas.microsoft.com/office/drawing/2014/main" id="{DC947E75-69C2-7543-8708-CD3A6DE17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/>
              <a:t>Achtkant - Zeskant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F80C93-3504-804A-AFE9-071C45549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en-US"/>
              <a:t>Vergelijk plattegrond</a:t>
            </a:r>
          </a:p>
          <a:p>
            <a:r>
              <a:rPr lang="nl-NL" altLang="en-US"/>
              <a:t>Het dilemma</a:t>
            </a:r>
          </a:p>
        </p:txBody>
      </p:sp>
      <p:sp>
        <p:nvSpPr>
          <p:cNvPr id="39940" name="Tijdelijke aanduiding voor dianummer 3">
            <a:extLst>
              <a:ext uri="{FF2B5EF4-FFF2-40B4-BE49-F238E27FC236}">
                <a16:creationId xmlns:a16="http://schemas.microsoft.com/office/drawing/2014/main" id="{50199D5C-4646-8D49-9FE1-1EB66C2E2F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728442A8-9C66-3A4E-8C57-E7F514254DFF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36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sp>
        <p:nvSpPr>
          <p:cNvPr id="5" name="Zeshoek 4">
            <a:extLst>
              <a:ext uri="{FF2B5EF4-FFF2-40B4-BE49-F238E27FC236}">
                <a16:creationId xmlns:a16="http://schemas.microsoft.com/office/drawing/2014/main" id="{9810765E-F167-F548-858E-3BAEC10A4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688" y="2714625"/>
            <a:ext cx="2428875" cy="264318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endParaRPr lang="nl-NL" altLang="en-US"/>
          </a:p>
        </p:txBody>
      </p:sp>
      <p:sp>
        <p:nvSpPr>
          <p:cNvPr id="6" name="Achthoek 5">
            <a:extLst>
              <a:ext uri="{FF2B5EF4-FFF2-40B4-BE49-F238E27FC236}">
                <a16:creationId xmlns:a16="http://schemas.microsoft.com/office/drawing/2014/main" id="{FA2E0C21-AB2E-ED4C-8124-F8EEEC57F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2714625"/>
            <a:ext cx="2500312" cy="2643188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endParaRPr lang="nl-NL" altLang="en-US"/>
          </a:p>
        </p:txBody>
      </p:sp>
      <p:sp>
        <p:nvSpPr>
          <p:cNvPr id="7" name="5-puntige ster 6">
            <a:extLst>
              <a:ext uri="{FF2B5EF4-FFF2-40B4-BE49-F238E27FC236}">
                <a16:creationId xmlns:a16="http://schemas.microsoft.com/office/drawing/2014/main" id="{D1D56897-F9FD-A645-9424-D3A37917E89F}"/>
              </a:ext>
            </a:extLst>
          </p:cNvPr>
          <p:cNvSpPr/>
          <p:nvPr/>
        </p:nvSpPr>
        <p:spPr bwMode="auto">
          <a:xfrm>
            <a:off x="1785938" y="3786188"/>
            <a:ext cx="485775" cy="414337"/>
          </a:xfrm>
          <a:prstGeom prst="star5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nl-NL" dirty="0"/>
          </a:p>
        </p:txBody>
      </p:sp>
      <p:sp>
        <p:nvSpPr>
          <p:cNvPr id="8" name="5-puntige ster 7">
            <a:extLst>
              <a:ext uri="{FF2B5EF4-FFF2-40B4-BE49-F238E27FC236}">
                <a16:creationId xmlns:a16="http://schemas.microsoft.com/office/drawing/2014/main" id="{38201936-E6DE-B143-BC8E-CD991B0F171B}"/>
              </a:ext>
            </a:extLst>
          </p:cNvPr>
          <p:cNvSpPr/>
          <p:nvPr/>
        </p:nvSpPr>
        <p:spPr bwMode="auto">
          <a:xfrm>
            <a:off x="6429375" y="3786188"/>
            <a:ext cx="490538" cy="419100"/>
          </a:xfrm>
          <a:prstGeom prst="star5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nl-NL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FFA67FFC-0547-D44B-B109-CD6E3545B33C}"/>
              </a:ext>
            </a:extLst>
          </p:cNvPr>
          <p:cNvCxnSpPr>
            <a:cxnSpLocks noChangeShapeType="1"/>
            <a:stCxn id="5" idx="2"/>
            <a:endCxn id="5" idx="2"/>
          </p:cNvCxnSpPr>
          <p:nvPr/>
        </p:nvCxnSpPr>
        <p:spPr bwMode="auto">
          <a:xfrm rot="10800000" flipH="1">
            <a:off x="5500688" y="4037013"/>
            <a:ext cx="2428875" cy="1587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8409111E-73E7-D842-9A73-F7CFF615BA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/>
              <a:t>Achtkant – Zeskant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FE3457C4-5B1B-C34F-9F53-D8B8F55A55D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12875"/>
            <a:ext cx="8002588" cy="5040313"/>
          </a:xfrm>
        </p:spPr>
        <p:txBody>
          <a:bodyPr/>
          <a:lstStyle/>
          <a:p>
            <a:pPr eaLnBrk="1" hangingPunct="1"/>
            <a:r>
              <a:rPr lang="nl-NL" altLang="en-US" sz="2400"/>
              <a:t>Opbouw zeskant is gelijk aan achtkant </a:t>
            </a:r>
          </a:p>
          <a:p>
            <a:pPr eaLnBrk="1" hangingPunct="1"/>
            <a:r>
              <a:rPr lang="nl-NL" altLang="en-US" sz="2400"/>
              <a:t>Verschil: 2 stijlen en 1 gebint minder</a:t>
            </a:r>
          </a:p>
          <a:p>
            <a:pPr eaLnBrk="1" hangingPunct="1"/>
            <a:r>
              <a:rPr lang="nl-NL" altLang="en-US" sz="2400"/>
              <a:t>Gevolg: </a:t>
            </a:r>
          </a:p>
          <a:p>
            <a:pPr lvl="1" eaLnBrk="1" hangingPunct="1"/>
            <a:r>
              <a:rPr lang="nl-NL" altLang="en-US" sz="2000"/>
              <a:t>Goedkoper (V) =&gt; hoofdreden bouwwijze</a:t>
            </a:r>
          </a:p>
          <a:p>
            <a:pPr lvl="1" eaLnBrk="1" hangingPunct="1"/>
            <a:r>
              <a:rPr lang="nl-NL" altLang="en-US" sz="2000"/>
              <a:t>Slankere (V)=&gt; laat de wind beter passeren</a:t>
            </a:r>
          </a:p>
          <a:p>
            <a:pPr lvl="1" eaLnBrk="1" hangingPunct="1"/>
            <a:r>
              <a:rPr lang="nl-NL" altLang="en-US" sz="2000"/>
              <a:t>Bruikbare ruimte kleiner (N) =&gt; minder efficiënte inrichting</a:t>
            </a:r>
          </a:p>
          <a:p>
            <a:pPr eaLnBrk="1" hangingPunct="1"/>
            <a:r>
              <a:rPr lang="nl-NL" altLang="en-US" sz="2400"/>
              <a:t>Probleem:</a:t>
            </a:r>
          </a:p>
          <a:p>
            <a:pPr lvl="1" eaLnBrk="1" hangingPunct="1"/>
            <a:r>
              <a:rPr lang="nl-NL" altLang="en-US" sz="2000"/>
              <a:t>Bintbalk door het hart =&gt; koningsspil kan er niet langs</a:t>
            </a:r>
          </a:p>
          <a:p>
            <a:pPr lvl="1" eaLnBrk="1" hangingPunct="1"/>
            <a:r>
              <a:rPr lang="nl-NL" altLang="en-US" sz="2000"/>
              <a:t>Kromme bintbalk(en) =&gt; constructie zwakker</a:t>
            </a:r>
          </a:p>
          <a:p>
            <a:pPr lvl="1" eaLnBrk="1" hangingPunct="1"/>
            <a:r>
              <a:rPr lang="nl-NL" altLang="en-US" sz="2000"/>
              <a:t>Halve bintbalken met raveling =&gt; constructie nog zwakker</a:t>
            </a:r>
          </a:p>
          <a:p>
            <a:pPr eaLnBrk="1" hangingPunct="1"/>
            <a:r>
              <a:rPr lang="nl-NL" altLang="en-US" sz="2400"/>
              <a:t>Specifieke toepassing:</a:t>
            </a:r>
          </a:p>
          <a:p>
            <a:pPr lvl="1" eaLnBrk="1" hangingPunct="1"/>
            <a:r>
              <a:rPr lang="nl-NL" altLang="en-US" sz="2000"/>
              <a:t>Houtzaagmolen =&gt; slechts twee stijlen op zaagvloer</a:t>
            </a:r>
          </a:p>
          <a:p>
            <a:pPr eaLnBrk="1" hangingPunct="1"/>
            <a:endParaRPr lang="nl-NL" altLang="en-US" sz="2400"/>
          </a:p>
        </p:txBody>
      </p:sp>
      <p:sp>
        <p:nvSpPr>
          <p:cNvPr id="40964" name="Tijdelijke aanduiding voor dianummer 5">
            <a:extLst>
              <a:ext uri="{FF2B5EF4-FFF2-40B4-BE49-F238E27FC236}">
                <a16:creationId xmlns:a16="http://schemas.microsoft.com/office/drawing/2014/main" id="{7CC4BA83-E7EF-E749-B166-C2F76487E2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DD0CD44A-5D04-2A4E-A7C0-B60E52D1D3BA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37</a:t>
            </a:fld>
            <a:endParaRPr lang="en-US" altLang="en-US" sz="1400">
              <a:solidFill>
                <a:srgbClr val="1C91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82386775-B7AF-924B-B961-16AD83FE86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708025"/>
            <a:ext cx="7499350" cy="633413"/>
          </a:xfrm>
        </p:spPr>
        <p:txBody>
          <a:bodyPr/>
          <a:lstStyle/>
          <a:p>
            <a:pPr eaLnBrk="1" hangingPunct="1"/>
            <a:r>
              <a:rPr lang="nl-NL" altLang="en-US" sz="3200"/>
              <a:t>Zeskant – De twee oplossingen</a:t>
            </a:r>
          </a:p>
        </p:txBody>
      </p:sp>
      <p:sp>
        <p:nvSpPr>
          <p:cNvPr id="41987" name="Tijdelijke aanduiding voor inhoud 8">
            <a:extLst>
              <a:ext uri="{FF2B5EF4-FFF2-40B4-BE49-F238E27FC236}">
                <a16:creationId xmlns:a16="http://schemas.microsoft.com/office/drawing/2014/main" id="{0F69C283-4999-7040-888B-A8EE3909BB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nl-NL" altLang="en-US"/>
          </a:p>
        </p:txBody>
      </p:sp>
      <p:pic>
        <p:nvPicPr>
          <p:cNvPr id="11" name="Picture 7" descr="HJS 060710 046">
            <a:extLst>
              <a:ext uri="{FF2B5EF4-FFF2-40B4-BE49-F238E27FC236}">
                <a16:creationId xmlns:a16="http://schemas.microsoft.com/office/drawing/2014/main" id="{BA0E4D87-D65A-F94E-85E2-468CC4C5D5C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071688"/>
            <a:ext cx="3925887" cy="2944812"/>
          </a:xfr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89" name="Tijdelijke aanduiding voor dianummer 4">
            <a:extLst>
              <a:ext uri="{FF2B5EF4-FFF2-40B4-BE49-F238E27FC236}">
                <a16:creationId xmlns:a16="http://schemas.microsoft.com/office/drawing/2014/main" id="{31A755E0-9AD0-8F4F-B90B-E223B5B454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7A1D7503-A179-B543-9A8E-4BC6681ECD7E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38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sp>
        <p:nvSpPr>
          <p:cNvPr id="100352" name="Text Box 0">
            <a:extLst>
              <a:ext uri="{FF2B5EF4-FFF2-40B4-BE49-F238E27FC236}">
                <a16:creationId xmlns:a16="http://schemas.microsoft.com/office/drawing/2014/main" id="{9275E40B-4774-CC43-95E3-FE449DA81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589588"/>
            <a:ext cx="2586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nl-NL" altLang="en-US"/>
              <a:t>Kromme koningsbinten</a:t>
            </a:r>
          </a:p>
        </p:txBody>
      </p:sp>
      <p:pic>
        <p:nvPicPr>
          <p:cNvPr id="41991" name="Picture 1024" descr="L:\Theoriecursus afd NH\2008-09 Presentaties theorie NH\Achtkant\Zeskant.jpg">
            <a:extLst>
              <a:ext uri="{FF2B5EF4-FFF2-40B4-BE49-F238E27FC236}">
                <a16:creationId xmlns:a16="http://schemas.microsoft.com/office/drawing/2014/main" id="{93829531-4DE2-254A-B0BA-A7CC05DE4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85875"/>
            <a:ext cx="4005263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>
            <a:extLst>
              <a:ext uri="{FF2B5EF4-FFF2-40B4-BE49-F238E27FC236}">
                <a16:creationId xmlns:a16="http://schemas.microsoft.com/office/drawing/2014/main" id="{B0EC1EDD-D74C-AE4E-8889-F2041DE4D8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Zeskant - Koningsbint</a:t>
            </a:r>
          </a:p>
        </p:txBody>
      </p:sp>
      <p:pic>
        <p:nvPicPr>
          <p:cNvPr id="98308" name="Picture 4" descr="krommelegeringsbalk">
            <a:extLst>
              <a:ext uri="{FF2B5EF4-FFF2-40B4-BE49-F238E27FC236}">
                <a16:creationId xmlns:a16="http://schemas.microsoft.com/office/drawing/2014/main" id="{AADA7463-AFFB-C14A-A46F-20AD5A4B62A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73238"/>
            <a:ext cx="6491287" cy="4564062"/>
          </a:xfrm>
          <a:noFill/>
        </p:spPr>
      </p:pic>
      <p:sp>
        <p:nvSpPr>
          <p:cNvPr id="43012" name="Tijdelijke aanduiding voor dianummer 4">
            <a:extLst>
              <a:ext uri="{FF2B5EF4-FFF2-40B4-BE49-F238E27FC236}">
                <a16:creationId xmlns:a16="http://schemas.microsoft.com/office/drawing/2014/main" id="{3F6D539B-705A-E24F-BE53-BE44F14313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AA67A30F-54A5-CF41-9247-E024BC7E584C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39</a:t>
            </a:fld>
            <a:endParaRPr lang="en-US" altLang="en-US" sz="1400">
              <a:solidFill>
                <a:srgbClr val="1C91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614F460-23FA-2941-B335-2F28CDEB8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Bouwvormen achtkant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6BA97F47-91E8-7945-8303-A641DE1681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nl-NL" altLang="en-US"/>
              <a:t>De achtkante bovenkruier</a:t>
            </a:r>
          </a:p>
          <a:p>
            <a:pPr eaLnBrk="1" hangingPunct="1">
              <a:lnSpc>
                <a:spcPct val="90000"/>
              </a:lnSpc>
            </a:pPr>
            <a:r>
              <a:rPr lang="nl-NL" altLang="en-US" sz="2400"/>
              <a:t>Onderscheid op bouwvorm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en-US" sz="2000"/>
              <a:t>Grondzeiler</a:t>
            </a:r>
          </a:p>
          <a:p>
            <a:pPr lvl="2" eaLnBrk="1" hangingPunct="1">
              <a:lnSpc>
                <a:spcPct val="90000"/>
              </a:lnSpc>
            </a:pPr>
            <a:r>
              <a:rPr lang="nl-NL" altLang="en-US" sz="2000"/>
              <a:t>‘Noord Hollandse’ bouwwijze: volledig hout</a:t>
            </a:r>
          </a:p>
          <a:p>
            <a:pPr lvl="2" eaLnBrk="1" hangingPunct="1">
              <a:lnSpc>
                <a:spcPct val="90000"/>
              </a:lnSpc>
            </a:pPr>
            <a:r>
              <a:rPr lang="nl-NL" altLang="en-US" sz="2000"/>
              <a:t>‘Zuid Hollandse’ bouwwijze: hout op steen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en-US" sz="2000"/>
              <a:t>Stellingmolen </a:t>
            </a:r>
          </a:p>
          <a:p>
            <a:pPr lvl="2" eaLnBrk="1" hangingPunct="1">
              <a:lnSpc>
                <a:spcPct val="90000"/>
              </a:lnSpc>
            </a:pPr>
            <a:r>
              <a:rPr lang="nl-NL" altLang="en-US" sz="2000"/>
              <a:t>Volledig in hout: bovenachtkant/onderachtkant</a:t>
            </a:r>
          </a:p>
          <a:p>
            <a:pPr lvl="2" eaLnBrk="1" hangingPunct="1">
              <a:lnSpc>
                <a:spcPct val="90000"/>
              </a:lnSpc>
            </a:pPr>
            <a:r>
              <a:rPr lang="nl-NL" altLang="en-US" sz="2000"/>
              <a:t>Combinatie: achtkant op stenen voet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en-US" sz="2000"/>
              <a:t>Beltmolen</a:t>
            </a:r>
          </a:p>
          <a:p>
            <a:pPr lvl="2" eaLnBrk="1" hangingPunct="1">
              <a:lnSpc>
                <a:spcPct val="90000"/>
              </a:lnSpc>
            </a:pPr>
            <a:r>
              <a:rPr lang="nl-NL" altLang="en-US" sz="2000"/>
              <a:t>Achtkant op stenen voet (Egmond)</a:t>
            </a:r>
          </a:p>
          <a:p>
            <a:pPr eaLnBrk="1" hangingPunct="1">
              <a:lnSpc>
                <a:spcPct val="90000"/>
              </a:lnSpc>
            </a:pPr>
            <a:r>
              <a:rPr lang="nl-NL" altLang="en-US" sz="2400"/>
              <a:t>Onderscheid op kruiing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en-US" sz="2000"/>
              <a:t>Binnenkruier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en-US" sz="2000"/>
              <a:t>Buitenkruier </a:t>
            </a:r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A1726E1D-E58C-4845-96D7-954B4FD237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96D7B14F-2A25-2747-B974-9A81623ECF1A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4</a:t>
            </a:fld>
            <a:endParaRPr lang="en-US" altLang="en-US" sz="1400">
              <a:solidFill>
                <a:srgbClr val="1C91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L:\Theoriecursus afd NH\2008-09 Presentaties theorie NH\Achtkant\Zeskant-raveling.jpg">
            <a:extLst>
              <a:ext uri="{FF2B5EF4-FFF2-40B4-BE49-F238E27FC236}">
                <a16:creationId xmlns:a16="http://schemas.microsoft.com/office/drawing/2014/main" id="{05D62B55-B1AF-1D41-AE2B-49EB626AB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206500"/>
            <a:ext cx="7143750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2">
            <a:extLst>
              <a:ext uri="{FF2B5EF4-FFF2-40B4-BE49-F238E27FC236}">
                <a16:creationId xmlns:a16="http://schemas.microsoft.com/office/drawing/2014/main" id="{59EEFC77-B2D0-0046-979A-6E26DD0519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708025"/>
            <a:ext cx="7499350" cy="633413"/>
          </a:xfrm>
        </p:spPr>
        <p:txBody>
          <a:bodyPr/>
          <a:lstStyle/>
          <a:p>
            <a:pPr eaLnBrk="1" hangingPunct="1"/>
            <a:r>
              <a:rPr lang="nl-NL" altLang="en-US" sz="3200"/>
              <a:t>Zeskant – De tweede oplossing</a:t>
            </a:r>
          </a:p>
        </p:txBody>
      </p:sp>
      <p:sp>
        <p:nvSpPr>
          <p:cNvPr id="44036" name="Tijdelijke aanduiding voor dianummer 4">
            <a:extLst>
              <a:ext uri="{FF2B5EF4-FFF2-40B4-BE49-F238E27FC236}">
                <a16:creationId xmlns:a16="http://schemas.microsoft.com/office/drawing/2014/main" id="{056D0543-AB49-8542-8E99-9ABE95098F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6B3B27C4-1C1F-E946-A72B-EB597A1ECC13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40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sp>
        <p:nvSpPr>
          <p:cNvPr id="100353" name="Text Box 1">
            <a:extLst>
              <a:ext uri="{FF2B5EF4-FFF2-40B4-BE49-F238E27FC236}">
                <a16:creationId xmlns:a16="http://schemas.microsoft.com/office/drawing/2014/main" id="{DE1FC599-ADA3-C449-BD87-8A5761C77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313" y="5786438"/>
            <a:ext cx="2774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nl-NL" altLang="en-US"/>
              <a:t>Koningsbint met raveling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>
            <a:extLst>
              <a:ext uri="{FF2B5EF4-FFF2-40B4-BE49-F238E27FC236}">
                <a16:creationId xmlns:a16="http://schemas.microsoft.com/office/drawing/2014/main" id="{6999B414-E540-0C43-AA4A-C0C010D1F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/>
              <a:t>Het zeskant - trivia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6591F8-5991-FE47-88E2-70C867A30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875"/>
            <a:ext cx="8002588" cy="4895850"/>
          </a:xfrm>
        </p:spPr>
        <p:txBody>
          <a:bodyPr/>
          <a:lstStyle/>
          <a:p>
            <a:pPr eaLnBrk="1" hangingPunct="1"/>
            <a:r>
              <a:rPr lang="nl-NL" altLang="en-US" b="1"/>
              <a:t>Zeskant - verspreiding</a:t>
            </a:r>
          </a:p>
          <a:p>
            <a:pPr lvl="1" eaLnBrk="1" hangingPunct="1"/>
            <a:r>
              <a:rPr lang="nl-NL" altLang="en-US"/>
              <a:t>2 stuks in NH </a:t>
            </a:r>
          </a:p>
          <a:p>
            <a:pPr lvl="2" eaLnBrk="1" hangingPunct="1"/>
            <a:r>
              <a:rPr lang="nl-NL" altLang="en-US"/>
              <a:t>papiermolen de Schoolmeester</a:t>
            </a:r>
          </a:p>
          <a:p>
            <a:pPr lvl="2" eaLnBrk="1" hangingPunct="1"/>
            <a:r>
              <a:rPr lang="nl-NL" altLang="en-US"/>
              <a:t>houtzaagmolen het Jonge Schaap</a:t>
            </a:r>
          </a:p>
          <a:p>
            <a:pPr lvl="1" eaLnBrk="1" hangingPunct="1"/>
            <a:r>
              <a:rPr lang="nl-NL" altLang="en-US"/>
              <a:t>6 exemplaren in de rest van NL </a:t>
            </a:r>
          </a:p>
          <a:p>
            <a:pPr lvl="2" eaLnBrk="1" hangingPunct="1"/>
            <a:r>
              <a:rPr lang="nl-NL" altLang="en-US"/>
              <a:t>Haps (Nbr) </a:t>
            </a:r>
          </a:p>
          <a:p>
            <a:pPr lvl="2" eaLnBrk="1" hangingPunct="1"/>
            <a:r>
              <a:rPr lang="nl-NL" altLang="en-US"/>
              <a:t>Niebert (Gr) </a:t>
            </a:r>
          </a:p>
          <a:p>
            <a:pPr lvl="2" eaLnBrk="1" hangingPunct="1"/>
            <a:r>
              <a:rPr lang="nl-NL" altLang="en-US"/>
              <a:t>Ommen (Ov), </a:t>
            </a:r>
          </a:p>
          <a:p>
            <a:pPr lvl="2" eaLnBrk="1" hangingPunct="1"/>
            <a:r>
              <a:rPr lang="nl-NL" altLang="en-US"/>
              <a:t>Nederhemert (L) </a:t>
            </a:r>
          </a:p>
          <a:p>
            <a:pPr lvl="2" eaLnBrk="1" hangingPunct="1"/>
            <a:r>
              <a:rPr lang="nl-NL" altLang="en-US"/>
              <a:t>Waardenburg (Gld) </a:t>
            </a:r>
          </a:p>
          <a:p>
            <a:pPr lvl="2" eaLnBrk="1" hangingPunct="1"/>
            <a:r>
              <a:rPr lang="nl-NL" altLang="en-US"/>
              <a:t>Aagtekerke (Zld)</a:t>
            </a:r>
          </a:p>
          <a:p>
            <a:pPr eaLnBrk="1" hangingPunct="1"/>
            <a:endParaRPr lang="nl-NL" altLang="en-US"/>
          </a:p>
        </p:txBody>
      </p:sp>
      <p:sp>
        <p:nvSpPr>
          <p:cNvPr id="45060" name="Tijdelijke aanduiding voor dianummer 3">
            <a:extLst>
              <a:ext uri="{FF2B5EF4-FFF2-40B4-BE49-F238E27FC236}">
                <a16:creationId xmlns:a16="http://schemas.microsoft.com/office/drawing/2014/main" id="{30E02C99-F099-874A-9F3D-EDDA5FB978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E818CB7E-1B34-9C49-AC6F-40F4380B62CC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41</a:t>
            </a:fld>
            <a:endParaRPr lang="en-US" altLang="en-US" sz="1400">
              <a:solidFill>
                <a:srgbClr val="1C91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 descr="C:\Users\Ranko\Documents\GVM Afd Noord Holland\Tekeningen Wiessner\stelling_achtkant.jpg">
            <a:extLst>
              <a:ext uri="{FF2B5EF4-FFF2-40B4-BE49-F238E27FC236}">
                <a16:creationId xmlns:a16="http://schemas.microsoft.com/office/drawing/2014/main" id="{4C9CA1AD-2536-9C4B-9C6D-F4E936363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0"/>
            <a:ext cx="488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>
            <a:extLst>
              <a:ext uri="{FF2B5EF4-FFF2-40B4-BE49-F238E27FC236}">
                <a16:creationId xmlns:a16="http://schemas.microsoft.com/office/drawing/2014/main" id="{0EA0CE74-F24D-5042-A5AF-560F553FAD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765175"/>
            <a:ext cx="7499350" cy="633413"/>
          </a:xfrm>
        </p:spPr>
        <p:txBody>
          <a:bodyPr/>
          <a:lstStyle/>
          <a:p>
            <a:pPr eaLnBrk="1" hangingPunct="1"/>
            <a:r>
              <a:rPr lang="nl-NL" altLang="en-US" sz="3200"/>
              <a:t>De stelling</a:t>
            </a:r>
          </a:p>
        </p:txBody>
      </p:sp>
      <p:sp>
        <p:nvSpPr>
          <p:cNvPr id="46084" name="Tijdelijke aanduiding voor dianummer 3">
            <a:extLst>
              <a:ext uri="{FF2B5EF4-FFF2-40B4-BE49-F238E27FC236}">
                <a16:creationId xmlns:a16="http://schemas.microsoft.com/office/drawing/2014/main" id="{68DC0417-8A45-6D4A-AB20-51ECD13693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4899A98F-1F3E-8C47-975B-C272EBE2A9E2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42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sp>
        <p:nvSpPr>
          <p:cNvPr id="124933" name="Text Box 5">
            <a:extLst>
              <a:ext uri="{FF2B5EF4-FFF2-40B4-BE49-F238E27FC236}">
                <a16:creationId xmlns:a16="http://schemas.microsoft.com/office/drawing/2014/main" id="{3B90B71E-2A7B-EF48-B9FD-F4C60E0C4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773238"/>
            <a:ext cx="2160587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nl-NL" altLang="en-US"/>
              <a:t>Stellingdelen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endParaRPr lang="nl-NL" altLang="en-US"/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nl-NL" altLang="en-US"/>
              <a:t>Binnensluiting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AutoNum type="arabicPeriod"/>
            </a:pPr>
            <a:endParaRPr lang="nl-NL" altLang="en-US"/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endParaRPr lang="nl-NL" altLang="en-US"/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endParaRPr lang="nl-NL" altLang="en-US"/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endParaRPr lang="nl-NL" altLang="en-US"/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nl-NL" altLang="en-US"/>
              <a:t>ondersluiting</a:t>
            </a:r>
          </a:p>
          <a:p>
            <a:pPr eaLnBrk="1" hangingPunct="1">
              <a:spcBef>
                <a:spcPct val="50000"/>
              </a:spcBef>
            </a:pPr>
            <a:endParaRPr lang="nl-NL" altLang="en-US"/>
          </a:p>
        </p:txBody>
      </p:sp>
      <p:sp>
        <p:nvSpPr>
          <p:cNvPr id="46086" name="Rechthoek 6">
            <a:extLst>
              <a:ext uri="{FF2B5EF4-FFF2-40B4-BE49-F238E27FC236}">
                <a16:creationId xmlns:a16="http://schemas.microsoft.com/office/drawing/2014/main" id="{62E950A4-F0DD-354C-B839-14C8F5FB5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933825"/>
            <a:ext cx="1711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nl-NL" altLang="en-US"/>
              <a:t>Buitensluiting</a:t>
            </a:r>
          </a:p>
        </p:txBody>
      </p:sp>
      <p:sp>
        <p:nvSpPr>
          <p:cNvPr id="46087" name="Rechthoek 7">
            <a:extLst>
              <a:ext uri="{FF2B5EF4-FFF2-40B4-BE49-F238E27FC236}">
                <a16:creationId xmlns:a16="http://schemas.microsoft.com/office/drawing/2014/main" id="{83209DE6-86F1-3048-ACCD-D4658439F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404813"/>
            <a:ext cx="1655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nl-NL" altLang="en-US"/>
              <a:t>Console</a:t>
            </a:r>
          </a:p>
        </p:txBody>
      </p:sp>
      <p:sp>
        <p:nvSpPr>
          <p:cNvPr id="46088" name="Rechthoek 8">
            <a:extLst>
              <a:ext uri="{FF2B5EF4-FFF2-40B4-BE49-F238E27FC236}">
                <a16:creationId xmlns:a16="http://schemas.microsoft.com/office/drawing/2014/main" id="{AFB2D217-BFC7-B248-A8EA-CA80846DA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60350"/>
            <a:ext cx="936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nl-NL" altLang="en-US"/>
              <a:t>anker</a:t>
            </a:r>
          </a:p>
        </p:txBody>
      </p:sp>
      <p:sp>
        <p:nvSpPr>
          <p:cNvPr id="46089" name="Rechthoek 9">
            <a:extLst>
              <a:ext uri="{FF2B5EF4-FFF2-40B4-BE49-F238E27FC236}">
                <a16:creationId xmlns:a16="http://schemas.microsoft.com/office/drawing/2014/main" id="{69ADB2C1-8C47-3C47-9E09-96D0762F9E93}"/>
              </a:ext>
            </a:extLst>
          </p:cNvPr>
          <p:cNvSpPr>
            <a:spLocks noChangeArrowheads="1"/>
          </p:cNvSpPr>
          <p:nvPr/>
        </p:nvSpPr>
        <p:spPr bwMode="auto">
          <a:xfrm rot="2990743">
            <a:off x="1558925" y="5064126"/>
            <a:ext cx="201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nl-NL" altLang="en-US"/>
              <a:t>Stellingschoor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DA5356F5-17D6-F44D-92A8-C047FBB322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De stelling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8C61CA26-6C72-B64D-B9D4-D806512143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2875"/>
            <a:ext cx="8002588" cy="5184775"/>
          </a:xfrm>
        </p:spPr>
        <p:txBody>
          <a:bodyPr/>
          <a:lstStyle/>
          <a:p>
            <a:pPr eaLnBrk="1" hangingPunct="1"/>
            <a:r>
              <a:rPr lang="nl-NL" altLang="en-US" sz="2400"/>
              <a:t>Constructie:</a:t>
            </a:r>
          </a:p>
          <a:p>
            <a:pPr lvl="1" eaLnBrk="1" hangingPunct="1"/>
            <a:r>
              <a:rPr lang="nl-NL" altLang="en-US" sz="2000"/>
              <a:t>Binnensluiting; </a:t>
            </a:r>
          </a:p>
          <a:p>
            <a:pPr lvl="2" eaLnBrk="1" hangingPunct="1"/>
            <a:r>
              <a:rPr lang="nl-NL" altLang="en-US" sz="2000"/>
              <a:t>met liplas in elkaar gekeept </a:t>
            </a:r>
          </a:p>
          <a:p>
            <a:pPr lvl="2" eaLnBrk="1" hangingPunct="1"/>
            <a:r>
              <a:rPr lang="nl-NL" altLang="en-US" sz="2000"/>
              <a:t>liggend in 3 of 4 stellinghaken of sluiting-ankers</a:t>
            </a:r>
          </a:p>
          <a:p>
            <a:pPr lvl="1" eaLnBrk="1" hangingPunct="1"/>
            <a:r>
              <a:rPr lang="nl-NL" altLang="en-US" sz="2000"/>
              <a:t>Buitensluiting: </a:t>
            </a:r>
          </a:p>
          <a:p>
            <a:pPr lvl="2" eaLnBrk="1" hangingPunct="1"/>
            <a:r>
              <a:rPr lang="nl-NL" altLang="en-US" sz="2000"/>
              <a:t>halfhouts in elkaar gekeept </a:t>
            </a:r>
          </a:p>
          <a:p>
            <a:pPr lvl="2" eaLnBrk="1" hangingPunct="1"/>
            <a:r>
              <a:rPr lang="nl-NL" altLang="en-US" sz="2000"/>
              <a:t>ondersteund door stellingpalen of stellingschoren</a:t>
            </a:r>
          </a:p>
          <a:p>
            <a:pPr lvl="2" eaLnBrk="1" hangingPunct="1"/>
            <a:r>
              <a:rPr lang="nl-NL" altLang="en-US" sz="2000"/>
              <a:t>Stellingschoren staan weer op een ondersluiting</a:t>
            </a:r>
          </a:p>
          <a:p>
            <a:pPr lvl="2" eaLnBrk="1" hangingPunct="1"/>
            <a:r>
              <a:rPr lang="nl-NL" altLang="en-US" sz="2000"/>
              <a:t>Stellingpalen worden op zg. proppen geplaatst</a:t>
            </a:r>
          </a:p>
          <a:p>
            <a:pPr lvl="1" eaLnBrk="1" hangingPunct="1"/>
            <a:r>
              <a:rPr lang="nl-NL" altLang="en-US" sz="2000"/>
              <a:t>Stellingdelen op de liggers, met sleuven van 3 a 4 cm;</a:t>
            </a:r>
          </a:p>
          <a:p>
            <a:pPr lvl="2" eaLnBrk="1" hangingPunct="1"/>
            <a:r>
              <a:rPr lang="nl-NL" altLang="en-US" sz="2000"/>
              <a:t> voor de afwatering en kruihaken</a:t>
            </a:r>
          </a:p>
          <a:p>
            <a:pPr eaLnBrk="1" hangingPunct="1"/>
            <a:r>
              <a:rPr lang="nl-NL" altLang="en-US" sz="2400"/>
              <a:t>Stellinghek:</a:t>
            </a:r>
          </a:p>
          <a:p>
            <a:pPr lvl="1" eaLnBrk="1" hangingPunct="1"/>
            <a:r>
              <a:rPr lang="nl-NL" altLang="en-US" sz="2000"/>
              <a:t>Stellinghek-stijltjes met schoortjes</a:t>
            </a:r>
          </a:p>
          <a:p>
            <a:pPr lvl="1" eaLnBrk="1" hangingPunct="1"/>
            <a:r>
              <a:rPr lang="nl-NL" altLang="en-US" sz="2000"/>
              <a:t>Dekschroot en tussenschroten of -schoten</a:t>
            </a:r>
          </a:p>
        </p:txBody>
      </p:sp>
      <p:sp>
        <p:nvSpPr>
          <p:cNvPr id="47108" name="Tijdelijke aanduiding voor dianummer 3">
            <a:extLst>
              <a:ext uri="{FF2B5EF4-FFF2-40B4-BE49-F238E27FC236}">
                <a16:creationId xmlns:a16="http://schemas.microsoft.com/office/drawing/2014/main" id="{8A373283-11DC-DD47-A2F4-E4F1640940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94E02B74-7FDF-3A47-A4FA-606717F088FE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43</a:t>
            </a:fld>
            <a:endParaRPr lang="en-US" altLang="en-US" sz="1400">
              <a:solidFill>
                <a:srgbClr val="1C91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9" descr="C:\Users\Ranko\Documents\GVM Afd Noord Holland\Tekeningen Wiessner\Stelling_schoor_stenenvoet.jpg">
            <a:extLst>
              <a:ext uri="{FF2B5EF4-FFF2-40B4-BE49-F238E27FC236}">
                <a16:creationId xmlns:a16="http://schemas.microsoft.com/office/drawing/2014/main" id="{EF803456-5CD9-C849-97B3-AFB9E7333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141663"/>
            <a:ext cx="36703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itel 1">
            <a:extLst>
              <a:ext uri="{FF2B5EF4-FFF2-40B4-BE49-F238E27FC236}">
                <a16:creationId xmlns:a16="http://schemas.microsoft.com/office/drawing/2014/main" id="{DD638621-3217-6445-9926-96B4FA51E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/>
              <a:t>De stelling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E69BA7-AF7C-7B46-8968-F6DAB14B7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7400925" cy="4714875"/>
          </a:xfrm>
        </p:spPr>
        <p:txBody>
          <a:bodyPr/>
          <a:lstStyle/>
          <a:p>
            <a:pPr eaLnBrk="1" hangingPunct="1"/>
            <a:r>
              <a:rPr lang="nl-NL" altLang="en-US"/>
              <a:t>Bouwwijzen stelling</a:t>
            </a:r>
          </a:p>
          <a:p>
            <a:pPr lvl="1" eaLnBrk="1" hangingPunct="1"/>
            <a:r>
              <a:rPr lang="nl-NL" altLang="en-US"/>
              <a:t>Buitensluiting met stellingschoren (schuin)</a:t>
            </a:r>
          </a:p>
          <a:p>
            <a:pPr lvl="1" eaLnBrk="1" hangingPunct="1"/>
            <a:r>
              <a:rPr lang="nl-NL" altLang="en-US"/>
              <a:t>Buitensluiting met stellingpalen(verticaal)</a:t>
            </a:r>
          </a:p>
          <a:p>
            <a:pPr lvl="1" eaLnBrk="1" hangingPunct="1"/>
            <a:r>
              <a:rPr lang="nl-NL" altLang="en-US"/>
              <a:t>Buitensluiting met kraaienpoten(Gronings)</a:t>
            </a:r>
          </a:p>
          <a:p>
            <a:pPr lvl="1" eaLnBrk="1" hangingPunct="1"/>
            <a:r>
              <a:rPr lang="nl-NL" altLang="en-US"/>
              <a:t>Zonder buitensluiting;</a:t>
            </a:r>
          </a:p>
          <a:p>
            <a:pPr lvl="2" eaLnBrk="1" hangingPunct="1"/>
            <a:r>
              <a:rPr lang="nl-NL" altLang="en-US"/>
              <a:t>Gebruikelijk bij stenen molens</a:t>
            </a:r>
          </a:p>
          <a:p>
            <a:pPr lvl="2" eaLnBrk="1" hangingPunct="1"/>
            <a:r>
              <a:rPr lang="nl-NL" altLang="en-US"/>
              <a:t>Ook in de Zaanstreek, Het Prinsenhof</a:t>
            </a:r>
          </a:p>
          <a:p>
            <a:pPr lvl="1" eaLnBrk="1" hangingPunct="1"/>
            <a:endParaRPr lang="nl-NL" altLang="en-US"/>
          </a:p>
        </p:txBody>
      </p:sp>
      <p:sp>
        <p:nvSpPr>
          <p:cNvPr id="48133" name="Tijdelijke aanduiding voor dianummer 4">
            <a:extLst>
              <a:ext uri="{FF2B5EF4-FFF2-40B4-BE49-F238E27FC236}">
                <a16:creationId xmlns:a16="http://schemas.microsoft.com/office/drawing/2014/main" id="{07ABBE3F-69BD-5B4A-96F1-BE4FD12548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6D374370-389C-1A4D-ACB2-B1024C7F5057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44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cxnSp>
        <p:nvCxnSpPr>
          <p:cNvPr id="48134" name="Rechte verbindingslijn 6">
            <a:extLst>
              <a:ext uri="{FF2B5EF4-FFF2-40B4-BE49-F238E27FC236}">
                <a16:creationId xmlns:a16="http://schemas.microsoft.com/office/drawing/2014/main" id="{C8FEDBF2-BFE9-204F-BAF3-F2426AFD7346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7000876" y="3143250"/>
            <a:ext cx="571500" cy="1428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9C06FD6F-5311-9641-A04B-229AFBE869DB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7572375" y="2643188"/>
            <a:ext cx="714375" cy="5715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980218BB-F94E-244D-814E-FFF3A9A494B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8108157" y="2607469"/>
            <a:ext cx="785812" cy="5715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189E1479-F885-E74F-8F64-E91BD48CBE6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429501" y="3286125"/>
            <a:ext cx="1573212" cy="1587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4A9BAC-984B-F14E-8B50-746B7C406E0C}"/>
              </a:ext>
            </a:extLst>
          </p:cNvPr>
          <p:cNvCxnSpPr/>
          <p:nvPr/>
        </p:nvCxnSpPr>
        <p:spPr bwMode="auto">
          <a:xfrm>
            <a:off x="6732240" y="3068960"/>
            <a:ext cx="1008112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64CAD6AF-DDCA-E74C-8288-AFE3D6BFCAE8}"/>
              </a:ext>
            </a:extLst>
          </p:cNvPr>
          <p:cNvSpPr>
            <a:spLocks noGrp="1" noChangeAspect="1" noChangeArrowheads="1"/>
          </p:cNvSpPr>
          <p:nvPr>
            <p:ph type="dt" sz="half" idx="4294967295"/>
          </p:nvPr>
        </p:nvSpPr>
        <p:spPr>
          <a:xfrm>
            <a:off x="6372225" y="573405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nl-NL" altLang="en-US" dirty="0"/>
              <a:t>13 februari 2024</a:t>
            </a: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DB81A71B-698B-6442-9609-1C73BCB2A35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GB" altLang="en-US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40BF728-0BB4-814E-B6B7-A54B1B00C61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en-US" dirty="0"/>
              <a:t>De </a:t>
            </a:r>
            <a:r>
              <a:rPr lang="en-GB" altLang="en-US" dirty="0" err="1"/>
              <a:t>Kap</a:t>
            </a:r>
            <a:r>
              <a:rPr lang="en-GB" altLang="en-US" dirty="0"/>
              <a:t> en de </a:t>
            </a:r>
            <a:r>
              <a:rPr lang="en-GB" altLang="en-US" dirty="0" err="1"/>
              <a:t>Staart</a:t>
            </a:r>
            <a:endParaRPr lang="en-GB" alt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6">
            <a:extLst>
              <a:ext uri="{FF2B5EF4-FFF2-40B4-BE49-F238E27FC236}">
                <a16:creationId xmlns:a16="http://schemas.microsoft.com/office/drawing/2014/main" id="{1CAB5B2E-E6B2-5940-9BA7-B1ED84C4AE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De Kap</a:t>
            </a:r>
          </a:p>
        </p:txBody>
      </p:sp>
      <p:sp>
        <p:nvSpPr>
          <p:cNvPr id="7176" name="Oval 8">
            <a:extLst>
              <a:ext uri="{FF2B5EF4-FFF2-40B4-BE49-F238E27FC236}">
                <a16:creationId xmlns:a16="http://schemas.microsoft.com/office/drawing/2014/main" id="{A4DA57A0-13DE-E647-A618-2EDFE7BBF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700213"/>
            <a:ext cx="4610100" cy="45354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Oval 9">
            <a:extLst>
              <a:ext uri="{FF2B5EF4-FFF2-40B4-BE49-F238E27FC236}">
                <a16:creationId xmlns:a16="http://schemas.microsoft.com/office/drawing/2014/main" id="{C5F4718A-84C3-FE46-960A-56F45A3EC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025" y="1962150"/>
            <a:ext cx="4111625" cy="40401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0" name="Rectangle 12">
            <a:extLst>
              <a:ext uri="{FF2B5EF4-FFF2-40B4-BE49-F238E27FC236}">
                <a16:creationId xmlns:a16="http://schemas.microsoft.com/office/drawing/2014/main" id="{9D8E2942-18D3-C44F-9CF7-4D63D3381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1557338"/>
            <a:ext cx="360363" cy="489585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Rectangle 13">
            <a:extLst>
              <a:ext uri="{FF2B5EF4-FFF2-40B4-BE49-F238E27FC236}">
                <a16:creationId xmlns:a16="http://schemas.microsoft.com/office/drawing/2014/main" id="{B64451F8-962A-054F-B56C-D0325D91C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1557338"/>
            <a:ext cx="360363" cy="489585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2" name="Line 14">
            <a:extLst>
              <a:ext uri="{FF2B5EF4-FFF2-40B4-BE49-F238E27FC236}">
                <a16:creationId xmlns:a16="http://schemas.microsoft.com/office/drawing/2014/main" id="{52E48BBF-53F8-844E-999C-E97280EF8EA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8538" y="1773238"/>
            <a:ext cx="1439862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Line 15">
            <a:extLst>
              <a:ext uri="{FF2B5EF4-FFF2-40B4-BE49-F238E27FC236}">
                <a16:creationId xmlns:a16="http://schemas.microsoft.com/office/drawing/2014/main" id="{0A4F4B63-DD58-E246-B16E-FAF372E8B6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4365625"/>
            <a:ext cx="1584325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4" name="Line 16">
            <a:extLst>
              <a:ext uri="{FF2B5EF4-FFF2-40B4-BE49-F238E27FC236}">
                <a16:creationId xmlns:a16="http://schemas.microsoft.com/office/drawing/2014/main" id="{59A571A5-1A4D-5B40-8667-FEE920C873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43213" y="4365625"/>
            <a:ext cx="4537075" cy="1223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7" name="Text Box 19">
            <a:extLst>
              <a:ext uri="{FF2B5EF4-FFF2-40B4-BE49-F238E27FC236}">
                <a16:creationId xmlns:a16="http://schemas.microsoft.com/office/drawing/2014/main" id="{862BBD4A-B7E5-6B48-8A38-B4FFA23D9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484313"/>
            <a:ext cx="14684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Overring</a:t>
            </a:r>
          </a:p>
        </p:txBody>
      </p:sp>
      <p:sp>
        <p:nvSpPr>
          <p:cNvPr id="7188" name="Text Box 20">
            <a:extLst>
              <a:ext uri="{FF2B5EF4-FFF2-40B4-BE49-F238E27FC236}">
                <a16:creationId xmlns:a16="http://schemas.microsoft.com/office/drawing/2014/main" id="{61BD6CDD-98B9-B84F-B3BA-1908E9452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300663"/>
            <a:ext cx="1920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Voeghouten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7" grpId="0"/>
      <p:bldP spid="718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5AC03A72-8F19-2943-94B5-3AFB7F591F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Overring</a:t>
            </a:r>
          </a:p>
        </p:txBody>
      </p:sp>
      <p:pic>
        <p:nvPicPr>
          <p:cNvPr id="129029" name="Picture 5" descr="GroteFoto-NBBFOEUU">
            <a:extLst>
              <a:ext uri="{FF2B5EF4-FFF2-40B4-BE49-F238E27FC236}">
                <a16:creationId xmlns:a16="http://schemas.microsoft.com/office/drawing/2014/main" id="{2851AAB1-9D1E-324D-B8E0-99986D50D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4103688" cy="307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8" name="Picture 4" descr="GroteFoto-MKC4S6CB">
            <a:extLst>
              <a:ext uri="{FF2B5EF4-FFF2-40B4-BE49-F238E27FC236}">
                <a16:creationId xmlns:a16="http://schemas.microsoft.com/office/drawing/2014/main" id="{3242E956-1561-5C45-807B-0986E7B6C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446463"/>
            <a:ext cx="4295775" cy="32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DSC00005">
            <a:extLst>
              <a:ext uri="{FF2B5EF4-FFF2-40B4-BE49-F238E27FC236}">
                <a16:creationId xmlns:a16="http://schemas.microsoft.com/office/drawing/2014/main" id="{B589AFC9-855A-434E-934B-0DFD2A3FF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76363"/>
            <a:ext cx="7056438" cy="52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Rectangle 5">
            <a:extLst>
              <a:ext uri="{FF2B5EF4-FFF2-40B4-BE49-F238E27FC236}">
                <a16:creationId xmlns:a16="http://schemas.microsoft.com/office/drawing/2014/main" id="{623E38A8-C62E-C24E-AC68-9E03D153B2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Overring+voeghout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EA5962CE-4861-264A-BBA1-2721B856C7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Voeghout – keep overring</a:t>
            </a:r>
          </a:p>
        </p:txBody>
      </p:sp>
      <p:pic>
        <p:nvPicPr>
          <p:cNvPr id="117764" name="Picture 4" descr="GroteFoto-DBREHXE8">
            <a:extLst>
              <a:ext uri="{FF2B5EF4-FFF2-40B4-BE49-F238E27FC236}">
                <a16:creationId xmlns:a16="http://schemas.microsoft.com/office/drawing/2014/main" id="{BA7074FE-FA0A-BE4B-9413-FBCD17785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604" b="-143"/>
          <a:stretch>
            <a:fillRect/>
          </a:stretch>
        </p:blipFill>
        <p:spPr bwMode="auto">
          <a:xfrm>
            <a:off x="1258888" y="1484313"/>
            <a:ext cx="6264275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>
            <a:extLst>
              <a:ext uri="{FF2B5EF4-FFF2-40B4-BE49-F238E27FC236}">
                <a16:creationId xmlns:a16="http://schemas.microsoft.com/office/drawing/2014/main" id="{63AE79B1-EB2D-1D44-BA94-AE2E9CBB51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Het achtkant – Regionale verschillen</a:t>
            </a:r>
          </a:p>
        </p:txBody>
      </p:sp>
      <p:pic>
        <p:nvPicPr>
          <p:cNvPr id="7171" name="Picture 4" descr="Stijlen2">
            <a:extLst>
              <a:ext uri="{FF2B5EF4-FFF2-40B4-BE49-F238E27FC236}">
                <a16:creationId xmlns:a16="http://schemas.microsoft.com/office/drawing/2014/main" id="{D62FD747-E998-7140-8D41-233803EEA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12875"/>
            <a:ext cx="8424863" cy="4679950"/>
          </a:xfrm>
          <a:noFill/>
        </p:spPr>
      </p:pic>
      <p:sp>
        <p:nvSpPr>
          <p:cNvPr id="7172" name="Tijdelijke aanduiding voor dianummer 3">
            <a:extLst>
              <a:ext uri="{FF2B5EF4-FFF2-40B4-BE49-F238E27FC236}">
                <a16:creationId xmlns:a16="http://schemas.microsoft.com/office/drawing/2014/main" id="{1DE07EF0-AD96-6143-962E-32B70035F7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FA43CF67-168B-6A44-B878-6E849340E53E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5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sp>
        <p:nvSpPr>
          <p:cNvPr id="7173" name="Text Box 9">
            <a:extLst>
              <a:ext uri="{FF2B5EF4-FFF2-40B4-BE49-F238E27FC236}">
                <a16:creationId xmlns:a16="http://schemas.microsoft.com/office/drawing/2014/main" id="{CF084C36-30D6-3B4F-B324-ECE4DEF32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373688"/>
            <a:ext cx="73437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139825" algn="l"/>
                <a:tab pos="2092325" algn="l"/>
                <a:tab pos="2959100" algn="l"/>
                <a:tab pos="4473575" algn="l"/>
                <a:tab pos="5613400" algn="l"/>
              </a:tabLst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tabLst>
                <a:tab pos="1139825" algn="l"/>
                <a:tab pos="2092325" algn="l"/>
                <a:tab pos="2959100" algn="l"/>
                <a:tab pos="4473575" algn="l"/>
                <a:tab pos="5613400" algn="l"/>
              </a:tabLst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tabLst>
                <a:tab pos="1139825" algn="l"/>
                <a:tab pos="2092325" algn="l"/>
                <a:tab pos="2959100" algn="l"/>
                <a:tab pos="4473575" algn="l"/>
                <a:tab pos="5613400" algn="l"/>
              </a:tabLst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tabLst>
                <a:tab pos="1139825" algn="l"/>
                <a:tab pos="2092325" algn="l"/>
                <a:tab pos="2959100" algn="l"/>
                <a:tab pos="4473575" algn="l"/>
                <a:tab pos="5613400" algn="l"/>
              </a:tabLst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tabLst>
                <a:tab pos="1139825" algn="l"/>
                <a:tab pos="2092325" algn="l"/>
                <a:tab pos="2959100" algn="l"/>
                <a:tab pos="4473575" algn="l"/>
                <a:tab pos="5613400" algn="l"/>
              </a:tabLst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tabLst>
                <a:tab pos="1139825" algn="l"/>
                <a:tab pos="2092325" algn="l"/>
                <a:tab pos="2959100" algn="l"/>
                <a:tab pos="4473575" algn="l"/>
                <a:tab pos="5613400" algn="l"/>
              </a:tabLst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tabLst>
                <a:tab pos="1139825" algn="l"/>
                <a:tab pos="2092325" algn="l"/>
                <a:tab pos="2959100" algn="l"/>
                <a:tab pos="4473575" algn="l"/>
                <a:tab pos="5613400" algn="l"/>
              </a:tabLst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tabLst>
                <a:tab pos="1139825" algn="l"/>
                <a:tab pos="2092325" algn="l"/>
                <a:tab pos="2959100" algn="l"/>
                <a:tab pos="4473575" algn="l"/>
                <a:tab pos="5613400" algn="l"/>
              </a:tabLst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tabLst>
                <a:tab pos="1139825" algn="l"/>
                <a:tab pos="2092325" algn="l"/>
                <a:tab pos="2959100" algn="l"/>
                <a:tab pos="4473575" algn="l"/>
                <a:tab pos="5613400" algn="l"/>
              </a:tabLst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 sz="2400">
                <a:latin typeface="Times New Roman" panose="02020603050405020304" pitchFamily="18" charset="0"/>
              </a:rPr>
              <a:t>NH	ZH	NH	Groningen	Fryslân	Zeeland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2400">
                <a:latin typeface="Times New Roman" panose="02020603050405020304" pitchFamily="18" charset="0"/>
              </a:rPr>
              <a:t>		-industrie</a:t>
            </a:r>
          </a:p>
        </p:txBody>
      </p:sp>
      <p:sp>
        <p:nvSpPr>
          <p:cNvPr id="7174" name="Tekstvak 5">
            <a:extLst>
              <a:ext uri="{FF2B5EF4-FFF2-40B4-BE49-F238E27FC236}">
                <a16:creationId xmlns:a16="http://schemas.microsoft.com/office/drawing/2014/main" id="{F38F5D59-30A7-814F-9DAC-C9DA9EA4C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1341438"/>
            <a:ext cx="411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nl-NL" altLang="en-US" sz="3200"/>
              <a:t>4</a:t>
            </a:r>
          </a:p>
        </p:txBody>
      </p:sp>
      <p:sp>
        <p:nvSpPr>
          <p:cNvPr id="7175" name="Tekstvak 6">
            <a:extLst>
              <a:ext uri="{FF2B5EF4-FFF2-40B4-BE49-F238E27FC236}">
                <a16:creationId xmlns:a16="http://schemas.microsoft.com/office/drawing/2014/main" id="{DD8F96D5-5CAC-A44C-AE4D-1647088E1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341438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nl-NL" altLang="en-US" sz="3200"/>
              <a:t>2</a:t>
            </a:r>
          </a:p>
        </p:txBody>
      </p:sp>
      <p:sp>
        <p:nvSpPr>
          <p:cNvPr id="7176" name="Tekstvak 7">
            <a:extLst>
              <a:ext uri="{FF2B5EF4-FFF2-40B4-BE49-F238E27FC236}">
                <a16:creationId xmlns:a16="http://schemas.microsoft.com/office/drawing/2014/main" id="{5ED21875-77AE-B443-A4C0-71E497F75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1341438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nl-NL" altLang="en-US" sz="3200"/>
              <a:t>3</a:t>
            </a:r>
          </a:p>
        </p:txBody>
      </p:sp>
      <p:sp>
        <p:nvSpPr>
          <p:cNvPr id="7177" name="Tekstvak 8">
            <a:extLst>
              <a:ext uri="{FF2B5EF4-FFF2-40B4-BE49-F238E27FC236}">
                <a16:creationId xmlns:a16="http://schemas.microsoft.com/office/drawing/2014/main" id="{796EBD92-E749-C649-B350-161ED1B0D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1341438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nl-NL" altLang="en-US" sz="3200"/>
              <a:t>1</a:t>
            </a:r>
          </a:p>
        </p:txBody>
      </p:sp>
      <p:sp>
        <p:nvSpPr>
          <p:cNvPr id="7178" name="Tekstvak 9">
            <a:extLst>
              <a:ext uri="{FF2B5EF4-FFF2-40B4-BE49-F238E27FC236}">
                <a16:creationId xmlns:a16="http://schemas.microsoft.com/office/drawing/2014/main" id="{CFF4F6AA-D0DC-7943-A963-F2CDC1BCD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1341438"/>
            <a:ext cx="411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nl-NL" altLang="en-US" sz="3200"/>
              <a:t>5</a:t>
            </a:r>
          </a:p>
        </p:txBody>
      </p:sp>
      <p:sp>
        <p:nvSpPr>
          <p:cNvPr id="7179" name="Tekstvak 10">
            <a:extLst>
              <a:ext uri="{FF2B5EF4-FFF2-40B4-BE49-F238E27FC236}">
                <a16:creationId xmlns:a16="http://schemas.microsoft.com/office/drawing/2014/main" id="{998B3162-40C8-C241-97EE-B51E2CE1D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1341438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nl-NL" altLang="en-US" sz="3200"/>
              <a:t>6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BF451DC-87F1-FD41-AE73-C32F1B9E48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De Kap</a:t>
            </a:r>
          </a:p>
        </p:txBody>
      </p:sp>
      <p:grpSp>
        <p:nvGrpSpPr>
          <p:cNvPr id="2" name="Group 82">
            <a:extLst>
              <a:ext uri="{FF2B5EF4-FFF2-40B4-BE49-F238E27FC236}">
                <a16:creationId xmlns:a16="http://schemas.microsoft.com/office/drawing/2014/main" id="{4A79BF6F-1C98-0642-8763-DEA217D8AB34}"/>
              </a:ext>
            </a:extLst>
          </p:cNvPr>
          <p:cNvGrpSpPr>
            <a:grpSpLocks/>
          </p:cNvGrpSpPr>
          <p:nvPr/>
        </p:nvGrpSpPr>
        <p:grpSpPr bwMode="auto">
          <a:xfrm>
            <a:off x="3419475" y="1700213"/>
            <a:ext cx="4754563" cy="4679950"/>
            <a:chOff x="2063" y="981"/>
            <a:chExt cx="3176" cy="3130"/>
          </a:xfrm>
        </p:grpSpPr>
        <p:sp>
          <p:nvSpPr>
            <p:cNvPr id="12292" name="Oval 4">
              <a:extLst>
                <a:ext uri="{FF2B5EF4-FFF2-40B4-BE49-F238E27FC236}">
                  <a16:creationId xmlns:a16="http://schemas.microsoft.com/office/drawing/2014/main" id="{46FC0804-0F87-6E4F-9EEB-5D821812E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3" y="981"/>
              <a:ext cx="3176" cy="313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" name="Oval 5">
              <a:extLst>
                <a:ext uri="{FF2B5EF4-FFF2-40B4-BE49-F238E27FC236}">
                  <a16:creationId xmlns:a16="http://schemas.microsoft.com/office/drawing/2014/main" id="{109F9093-62A3-1A4F-B7C8-E6DD97F3A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" y="1162"/>
              <a:ext cx="2832" cy="27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68">
            <a:extLst>
              <a:ext uri="{FF2B5EF4-FFF2-40B4-BE49-F238E27FC236}">
                <a16:creationId xmlns:a16="http://schemas.microsoft.com/office/drawing/2014/main" id="{DBC0B8B5-A97E-9040-B875-80E0B6A10377}"/>
              </a:ext>
            </a:extLst>
          </p:cNvPr>
          <p:cNvGrpSpPr>
            <a:grpSpLocks/>
          </p:cNvGrpSpPr>
          <p:nvPr/>
        </p:nvGrpSpPr>
        <p:grpSpPr bwMode="auto">
          <a:xfrm>
            <a:off x="2843213" y="2249488"/>
            <a:ext cx="1363662" cy="3513137"/>
            <a:chOff x="1791" y="1417"/>
            <a:chExt cx="859" cy="2213"/>
          </a:xfrm>
        </p:grpSpPr>
        <p:sp>
          <p:nvSpPr>
            <p:cNvPr id="12314" name="Rectangle 26">
              <a:extLst>
                <a:ext uri="{FF2B5EF4-FFF2-40B4-BE49-F238E27FC236}">
                  <a16:creationId xmlns:a16="http://schemas.microsoft.com/office/drawing/2014/main" id="{BF8AF7A4-8F61-8647-A9FC-349D389B4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2478"/>
              <a:ext cx="771" cy="4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6" name="Rectangle 28">
              <a:extLst>
                <a:ext uri="{FF2B5EF4-FFF2-40B4-BE49-F238E27FC236}">
                  <a16:creationId xmlns:a16="http://schemas.microsoft.com/office/drawing/2014/main" id="{75084A45-5F43-D543-AA9E-1FCF129FEC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7768">
              <a:off x="1836" y="2777"/>
              <a:ext cx="723" cy="6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7" name="Rectangle 29">
              <a:extLst>
                <a:ext uri="{FF2B5EF4-FFF2-40B4-BE49-F238E27FC236}">
                  <a16:creationId xmlns:a16="http://schemas.microsoft.com/office/drawing/2014/main" id="{464F9FF9-176E-2140-9AB7-E5FFC5FC5F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26989">
              <a:off x="1880" y="3098"/>
              <a:ext cx="728" cy="4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Rectangle 30">
              <a:extLst>
                <a:ext uri="{FF2B5EF4-FFF2-40B4-BE49-F238E27FC236}">
                  <a16:creationId xmlns:a16="http://schemas.microsoft.com/office/drawing/2014/main" id="{A926A276-7A3F-1845-8D22-9F675F57C9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185569">
              <a:off x="2010" y="3354"/>
              <a:ext cx="640" cy="4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9" name="Rectangle 31">
              <a:extLst>
                <a:ext uri="{FF2B5EF4-FFF2-40B4-BE49-F238E27FC236}">
                  <a16:creationId xmlns:a16="http://schemas.microsoft.com/office/drawing/2014/main" id="{8AB945FE-475B-C043-B8EF-976884CA80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38961">
              <a:off x="2200" y="3566"/>
              <a:ext cx="414" cy="6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3" name="Rectangle 45">
              <a:extLst>
                <a:ext uri="{FF2B5EF4-FFF2-40B4-BE49-F238E27FC236}">
                  <a16:creationId xmlns:a16="http://schemas.microsoft.com/office/drawing/2014/main" id="{AB8786D8-F937-7647-9E99-1640BA7517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87768" flipV="1">
              <a:off x="1836" y="2191"/>
              <a:ext cx="724" cy="6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4" name="Rectangle 46">
              <a:extLst>
                <a:ext uri="{FF2B5EF4-FFF2-40B4-BE49-F238E27FC236}">
                  <a16:creationId xmlns:a16="http://schemas.microsoft.com/office/drawing/2014/main" id="{9B6CD423-F136-194B-9477-0ED925F37F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6989" flipV="1">
              <a:off x="1925" y="1892"/>
              <a:ext cx="681" cy="4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5" name="Rectangle 47">
              <a:extLst>
                <a:ext uri="{FF2B5EF4-FFF2-40B4-BE49-F238E27FC236}">
                  <a16:creationId xmlns:a16="http://schemas.microsoft.com/office/drawing/2014/main" id="{6CFECAE8-591F-754D-865B-DB59AA6942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85569" flipV="1">
              <a:off x="2062" y="1623"/>
              <a:ext cx="587" cy="59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6" name="Rectangle 48">
              <a:extLst>
                <a:ext uri="{FF2B5EF4-FFF2-40B4-BE49-F238E27FC236}">
                  <a16:creationId xmlns:a16="http://schemas.microsoft.com/office/drawing/2014/main" id="{D4F791D6-3192-7947-9CCC-77159D5393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238961" flipV="1">
              <a:off x="2279" y="1417"/>
              <a:ext cx="357" cy="4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55" name="Freeform 67">
            <a:extLst>
              <a:ext uri="{FF2B5EF4-FFF2-40B4-BE49-F238E27FC236}">
                <a16:creationId xmlns:a16="http://schemas.microsoft.com/office/drawing/2014/main" id="{EE394043-C984-3240-A447-360E50599DDA}"/>
              </a:ext>
            </a:extLst>
          </p:cNvPr>
          <p:cNvSpPr>
            <a:spLocks/>
          </p:cNvSpPr>
          <p:nvPr/>
        </p:nvSpPr>
        <p:spPr bwMode="auto">
          <a:xfrm>
            <a:off x="2844800" y="1930400"/>
            <a:ext cx="1306513" cy="4383088"/>
          </a:xfrm>
          <a:custGeom>
            <a:avLst/>
            <a:gdLst>
              <a:gd name="T0" fmla="*/ 777 w 823"/>
              <a:gd name="T1" fmla="*/ 2761 h 2761"/>
              <a:gd name="T2" fmla="*/ 238 w 823"/>
              <a:gd name="T3" fmla="*/ 2231 h 2761"/>
              <a:gd name="T4" fmla="*/ 27 w 823"/>
              <a:gd name="T5" fmla="*/ 1609 h 2761"/>
              <a:gd name="T6" fmla="*/ 73 w 823"/>
              <a:gd name="T7" fmla="*/ 823 h 2761"/>
              <a:gd name="T8" fmla="*/ 411 w 823"/>
              <a:gd name="T9" fmla="*/ 201 h 2761"/>
              <a:gd name="T10" fmla="*/ 823 w 823"/>
              <a:gd name="T11" fmla="*/ 0 h 2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23" h="2761">
                <a:moveTo>
                  <a:pt x="777" y="2761"/>
                </a:moveTo>
                <a:cubicBezTo>
                  <a:pt x="687" y="2674"/>
                  <a:pt x="363" y="2423"/>
                  <a:pt x="238" y="2231"/>
                </a:cubicBezTo>
                <a:cubicBezTo>
                  <a:pt x="113" y="2039"/>
                  <a:pt x="54" y="1844"/>
                  <a:pt x="27" y="1609"/>
                </a:cubicBezTo>
                <a:cubicBezTo>
                  <a:pt x="0" y="1374"/>
                  <a:pt x="9" y="1058"/>
                  <a:pt x="73" y="823"/>
                </a:cubicBezTo>
                <a:cubicBezTo>
                  <a:pt x="137" y="588"/>
                  <a:pt x="286" y="338"/>
                  <a:pt x="411" y="201"/>
                </a:cubicBezTo>
                <a:cubicBezTo>
                  <a:pt x="536" y="64"/>
                  <a:pt x="737" y="42"/>
                  <a:pt x="823" y="0"/>
                </a:cubicBezTo>
              </a:path>
            </a:pathLst>
          </a:custGeom>
          <a:noFill/>
          <a:ln w="101600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71">
            <a:extLst>
              <a:ext uri="{FF2B5EF4-FFF2-40B4-BE49-F238E27FC236}">
                <a16:creationId xmlns:a16="http://schemas.microsoft.com/office/drawing/2014/main" id="{2C0B1ECC-9AFB-7D49-AEE8-16ADA041FAB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451725" y="2235200"/>
            <a:ext cx="1363663" cy="3513138"/>
            <a:chOff x="1791" y="1417"/>
            <a:chExt cx="859" cy="2213"/>
          </a:xfrm>
        </p:grpSpPr>
        <p:sp>
          <p:nvSpPr>
            <p:cNvPr id="12360" name="Rectangle 72">
              <a:extLst>
                <a:ext uri="{FF2B5EF4-FFF2-40B4-BE49-F238E27FC236}">
                  <a16:creationId xmlns:a16="http://schemas.microsoft.com/office/drawing/2014/main" id="{0834457D-EA2C-3544-A46D-D40DDD012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2478"/>
              <a:ext cx="771" cy="4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1" name="Rectangle 73">
              <a:extLst>
                <a:ext uri="{FF2B5EF4-FFF2-40B4-BE49-F238E27FC236}">
                  <a16:creationId xmlns:a16="http://schemas.microsoft.com/office/drawing/2014/main" id="{6702C845-E7AC-0F4C-8813-C49B3F0434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7768">
              <a:off x="1836" y="2777"/>
              <a:ext cx="723" cy="6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2" name="Rectangle 74">
              <a:extLst>
                <a:ext uri="{FF2B5EF4-FFF2-40B4-BE49-F238E27FC236}">
                  <a16:creationId xmlns:a16="http://schemas.microsoft.com/office/drawing/2014/main" id="{C7F2F669-48DB-174A-A7D6-1AC9B9E011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26989">
              <a:off x="1880" y="3098"/>
              <a:ext cx="728" cy="4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3" name="Rectangle 75">
              <a:extLst>
                <a:ext uri="{FF2B5EF4-FFF2-40B4-BE49-F238E27FC236}">
                  <a16:creationId xmlns:a16="http://schemas.microsoft.com/office/drawing/2014/main" id="{C3D2FF03-D9DC-F740-A76B-78F986CA6D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185569">
              <a:off x="2010" y="3354"/>
              <a:ext cx="640" cy="4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4" name="Rectangle 76">
              <a:extLst>
                <a:ext uri="{FF2B5EF4-FFF2-40B4-BE49-F238E27FC236}">
                  <a16:creationId xmlns:a16="http://schemas.microsoft.com/office/drawing/2014/main" id="{C7623C3A-270D-7D43-AFC2-340580F372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38961">
              <a:off x="2200" y="3566"/>
              <a:ext cx="414" cy="6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5" name="Rectangle 77">
              <a:extLst>
                <a:ext uri="{FF2B5EF4-FFF2-40B4-BE49-F238E27FC236}">
                  <a16:creationId xmlns:a16="http://schemas.microsoft.com/office/drawing/2014/main" id="{5092F877-2C1A-1744-A95B-E699750536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87768" flipV="1">
              <a:off x="1836" y="2191"/>
              <a:ext cx="724" cy="6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6" name="Rectangle 78">
              <a:extLst>
                <a:ext uri="{FF2B5EF4-FFF2-40B4-BE49-F238E27FC236}">
                  <a16:creationId xmlns:a16="http://schemas.microsoft.com/office/drawing/2014/main" id="{ABFC9819-C99B-DB43-9BB5-39DDE0CF83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6989" flipV="1">
              <a:off x="1925" y="1892"/>
              <a:ext cx="681" cy="4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7" name="Rectangle 79">
              <a:extLst>
                <a:ext uri="{FF2B5EF4-FFF2-40B4-BE49-F238E27FC236}">
                  <a16:creationId xmlns:a16="http://schemas.microsoft.com/office/drawing/2014/main" id="{ADDD8883-B7D5-1548-913F-3F41B6884F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85569" flipV="1">
              <a:off x="2062" y="1623"/>
              <a:ext cx="587" cy="59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8" name="Rectangle 80">
              <a:extLst>
                <a:ext uri="{FF2B5EF4-FFF2-40B4-BE49-F238E27FC236}">
                  <a16:creationId xmlns:a16="http://schemas.microsoft.com/office/drawing/2014/main" id="{453B0FF7-5571-6D4A-AA3C-DB77EFB908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238961" flipV="1">
              <a:off x="2279" y="1417"/>
              <a:ext cx="357" cy="4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69" name="Freeform 81">
            <a:extLst>
              <a:ext uri="{FF2B5EF4-FFF2-40B4-BE49-F238E27FC236}">
                <a16:creationId xmlns:a16="http://schemas.microsoft.com/office/drawing/2014/main" id="{353AB264-F86A-3347-BB69-39F3DDB2EFAF}"/>
              </a:ext>
            </a:extLst>
          </p:cNvPr>
          <p:cNvSpPr>
            <a:spLocks/>
          </p:cNvSpPr>
          <p:nvPr/>
        </p:nvSpPr>
        <p:spPr bwMode="auto">
          <a:xfrm flipH="1">
            <a:off x="7507288" y="1916113"/>
            <a:ext cx="1306512" cy="4383087"/>
          </a:xfrm>
          <a:custGeom>
            <a:avLst/>
            <a:gdLst>
              <a:gd name="T0" fmla="*/ 777 w 823"/>
              <a:gd name="T1" fmla="*/ 2761 h 2761"/>
              <a:gd name="T2" fmla="*/ 238 w 823"/>
              <a:gd name="T3" fmla="*/ 2231 h 2761"/>
              <a:gd name="T4" fmla="*/ 27 w 823"/>
              <a:gd name="T5" fmla="*/ 1609 h 2761"/>
              <a:gd name="T6" fmla="*/ 73 w 823"/>
              <a:gd name="T7" fmla="*/ 823 h 2761"/>
              <a:gd name="T8" fmla="*/ 411 w 823"/>
              <a:gd name="T9" fmla="*/ 201 h 2761"/>
              <a:gd name="T10" fmla="*/ 823 w 823"/>
              <a:gd name="T11" fmla="*/ 0 h 2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23" h="2761">
                <a:moveTo>
                  <a:pt x="777" y="2761"/>
                </a:moveTo>
                <a:cubicBezTo>
                  <a:pt x="687" y="2674"/>
                  <a:pt x="363" y="2423"/>
                  <a:pt x="238" y="2231"/>
                </a:cubicBezTo>
                <a:cubicBezTo>
                  <a:pt x="113" y="2039"/>
                  <a:pt x="54" y="1844"/>
                  <a:pt x="27" y="1609"/>
                </a:cubicBezTo>
                <a:cubicBezTo>
                  <a:pt x="0" y="1374"/>
                  <a:pt x="9" y="1058"/>
                  <a:pt x="73" y="823"/>
                </a:cubicBezTo>
                <a:cubicBezTo>
                  <a:pt x="137" y="588"/>
                  <a:pt x="286" y="338"/>
                  <a:pt x="411" y="201"/>
                </a:cubicBezTo>
                <a:cubicBezTo>
                  <a:pt x="536" y="64"/>
                  <a:pt x="737" y="42"/>
                  <a:pt x="823" y="0"/>
                </a:cubicBezTo>
              </a:path>
            </a:pathLst>
          </a:custGeom>
          <a:noFill/>
          <a:ln w="101600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8991449F-CE64-864E-8A64-2A92A9F26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1557338"/>
            <a:ext cx="360363" cy="4967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81118020-2F5F-9A48-9361-3C4B9D2AC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1557338"/>
            <a:ext cx="360363" cy="4967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51" name="Line 63">
            <a:extLst>
              <a:ext uri="{FF2B5EF4-FFF2-40B4-BE49-F238E27FC236}">
                <a16:creationId xmlns:a16="http://schemas.microsoft.com/office/drawing/2014/main" id="{9C8A405A-EA3D-E24B-84D6-056057151E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4437063"/>
            <a:ext cx="1152525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50" name="Line 62">
            <a:extLst>
              <a:ext uri="{FF2B5EF4-FFF2-40B4-BE49-F238E27FC236}">
                <a16:creationId xmlns:a16="http://schemas.microsoft.com/office/drawing/2014/main" id="{B5171CAC-552D-C548-A730-6357DBD5A07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4075" y="2565400"/>
            <a:ext cx="792163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71" name="Text Box 83">
            <a:extLst>
              <a:ext uri="{FF2B5EF4-FFF2-40B4-BE49-F238E27FC236}">
                <a16:creationId xmlns:a16="http://schemas.microsoft.com/office/drawing/2014/main" id="{F3874139-3F75-C54C-975B-1A60CECF4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205038"/>
            <a:ext cx="15668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Spantring</a:t>
            </a:r>
          </a:p>
        </p:txBody>
      </p:sp>
      <p:sp>
        <p:nvSpPr>
          <p:cNvPr id="12372" name="Text Box 84">
            <a:extLst>
              <a:ext uri="{FF2B5EF4-FFF2-40B4-BE49-F238E27FC236}">
                <a16:creationId xmlns:a16="http://schemas.microsoft.com/office/drawing/2014/main" id="{7B84FC09-970A-384A-9C58-02402526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084763"/>
            <a:ext cx="2344737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Roosterhouten,</a:t>
            </a:r>
          </a:p>
          <a:p>
            <a:r>
              <a:rPr lang="en-GB" altLang="en-US"/>
              <a:t>Zonnestralen</a:t>
            </a:r>
          </a:p>
          <a:p>
            <a:r>
              <a:rPr lang="en-GB" altLang="en-US"/>
              <a:t>of spruiten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71" grpId="0"/>
      <p:bldP spid="1237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>
            <a:extLst>
              <a:ext uri="{FF2B5EF4-FFF2-40B4-BE49-F238E27FC236}">
                <a16:creationId xmlns:a16="http://schemas.microsoft.com/office/drawing/2014/main" id="{14D4804B-14E5-5A40-9118-0843E690B7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Voeghout met spruiten</a:t>
            </a:r>
          </a:p>
        </p:txBody>
      </p:sp>
      <p:pic>
        <p:nvPicPr>
          <p:cNvPr id="31750" name="Picture 6" descr="DSC00007">
            <a:extLst>
              <a:ext uri="{FF2B5EF4-FFF2-40B4-BE49-F238E27FC236}">
                <a16:creationId xmlns:a16="http://schemas.microsoft.com/office/drawing/2014/main" id="{77BF4710-A33D-E24E-8357-14A981B6F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12875"/>
            <a:ext cx="6985000" cy="524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D698EB43-72BA-7D43-A930-843BAD3F1D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Bevestigen spruiten</a:t>
            </a:r>
          </a:p>
        </p:txBody>
      </p:sp>
      <p:pic>
        <p:nvPicPr>
          <p:cNvPr id="106501" name="Picture 5" descr="GroteFoto-CCSASKAK">
            <a:extLst>
              <a:ext uri="{FF2B5EF4-FFF2-40B4-BE49-F238E27FC236}">
                <a16:creationId xmlns:a16="http://schemas.microsoft.com/office/drawing/2014/main" id="{A5EF51A6-CB45-D74D-98D3-4BAA8F2E2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3681413"/>
            <a:ext cx="4151312" cy="291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GroteFoto-4QF8PMLU">
            <a:extLst>
              <a:ext uri="{FF2B5EF4-FFF2-40B4-BE49-F238E27FC236}">
                <a16:creationId xmlns:a16="http://schemas.microsoft.com/office/drawing/2014/main" id="{712F6766-D24E-2140-B2CE-E3B17E1E6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5040312" cy="230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3" name="Picture 7" descr="GroteFoto-HPUZSEQA">
            <a:extLst>
              <a:ext uri="{FF2B5EF4-FFF2-40B4-BE49-F238E27FC236}">
                <a16:creationId xmlns:a16="http://schemas.microsoft.com/office/drawing/2014/main" id="{D6686205-7AAD-9146-BAF7-986302A4B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89363"/>
            <a:ext cx="4367212" cy="28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8" descr="GroteFoto-MIJ3QHTE">
            <a:extLst>
              <a:ext uri="{FF2B5EF4-FFF2-40B4-BE49-F238E27FC236}">
                <a16:creationId xmlns:a16="http://schemas.microsoft.com/office/drawing/2014/main" id="{50729DC9-888A-B545-B29A-A30DC24A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412875"/>
            <a:ext cx="3430587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>
            <a:extLst>
              <a:ext uri="{FF2B5EF4-FFF2-40B4-BE49-F238E27FC236}">
                <a16:creationId xmlns:a16="http://schemas.microsoft.com/office/drawing/2014/main" id="{80FD1AE0-FB97-FB41-8246-B38B6DCFE6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Spruitluiken</a:t>
            </a:r>
          </a:p>
        </p:txBody>
      </p:sp>
      <p:pic>
        <p:nvPicPr>
          <p:cNvPr id="110597" name="Picture 5" descr="GroteFoto-6NBYMNFQ">
            <a:extLst>
              <a:ext uri="{FF2B5EF4-FFF2-40B4-BE49-F238E27FC236}">
                <a16:creationId xmlns:a16="http://schemas.microsoft.com/office/drawing/2014/main" id="{5C4959E4-6123-0C4C-821B-CF84B1C00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84313"/>
            <a:ext cx="3833812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>
            <a:extLst>
              <a:ext uri="{FF2B5EF4-FFF2-40B4-BE49-F238E27FC236}">
                <a16:creationId xmlns:a16="http://schemas.microsoft.com/office/drawing/2014/main" id="{A9435F1A-DD69-4648-A504-5BCBAEB587BC}"/>
              </a:ext>
            </a:extLst>
          </p:cNvPr>
          <p:cNvGrpSpPr>
            <a:grpSpLocks/>
          </p:cNvGrpSpPr>
          <p:nvPr/>
        </p:nvGrpSpPr>
        <p:grpSpPr bwMode="auto">
          <a:xfrm>
            <a:off x="3419475" y="1700213"/>
            <a:ext cx="4754563" cy="4679950"/>
            <a:chOff x="2063" y="981"/>
            <a:chExt cx="3176" cy="3130"/>
          </a:xfrm>
        </p:grpSpPr>
        <p:sp>
          <p:nvSpPr>
            <p:cNvPr id="11309" name="Oval 45">
              <a:extLst>
                <a:ext uri="{FF2B5EF4-FFF2-40B4-BE49-F238E27FC236}">
                  <a16:creationId xmlns:a16="http://schemas.microsoft.com/office/drawing/2014/main" id="{3A984309-ABDD-2E45-A91D-FE693055B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3" y="981"/>
              <a:ext cx="3176" cy="313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0" name="Oval 46">
              <a:extLst>
                <a:ext uri="{FF2B5EF4-FFF2-40B4-BE49-F238E27FC236}">
                  <a16:creationId xmlns:a16="http://schemas.microsoft.com/office/drawing/2014/main" id="{F7340D9E-D705-B948-A62F-38EDB3455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" y="1162"/>
              <a:ext cx="2832" cy="27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66" name="Rectangle 2">
            <a:extLst>
              <a:ext uri="{FF2B5EF4-FFF2-40B4-BE49-F238E27FC236}">
                <a16:creationId xmlns:a16="http://schemas.microsoft.com/office/drawing/2014/main" id="{A79749BB-B11D-1F47-9A45-78099602DE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De Kap</a:t>
            </a:r>
          </a:p>
        </p:txBody>
      </p:sp>
      <p:sp>
        <p:nvSpPr>
          <p:cNvPr id="11272" name="Rectangle 8">
            <a:extLst>
              <a:ext uri="{FF2B5EF4-FFF2-40B4-BE49-F238E27FC236}">
                <a16:creationId xmlns:a16="http://schemas.microsoft.com/office/drawing/2014/main" id="{138536AE-96D6-694A-AC01-3F43EDB7B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2636838"/>
            <a:ext cx="2808287" cy="2873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Rectangle 9">
            <a:extLst>
              <a:ext uri="{FF2B5EF4-FFF2-40B4-BE49-F238E27FC236}">
                <a16:creationId xmlns:a16="http://schemas.microsoft.com/office/drawing/2014/main" id="{F4464EA5-D386-C54D-BE68-3EEF590B4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1557338"/>
            <a:ext cx="287338" cy="10795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Rectangle 14">
            <a:extLst>
              <a:ext uri="{FF2B5EF4-FFF2-40B4-BE49-F238E27FC236}">
                <a16:creationId xmlns:a16="http://schemas.microsoft.com/office/drawing/2014/main" id="{42A7BFE0-3B1C-9242-955A-ABB40FD7F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300663"/>
            <a:ext cx="2808287" cy="4318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Rectangle 17">
            <a:extLst>
              <a:ext uri="{FF2B5EF4-FFF2-40B4-BE49-F238E27FC236}">
                <a16:creationId xmlns:a16="http://schemas.microsoft.com/office/drawing/2014/main" id="{CD7C577E-FA23-4441-9378-F4A30EEF4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3862388"/>
            <a:ext cx="2808287" cy="2873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3" name="Rectangle 19">
            <a:extLst>
              <a:ext uri="{FF2B5EF4-FFF2-40B4-BE49-F238E27FC236}">
                <a16:creationId xmlns:a16="http://schemas.microsoft.com/office/drawing/2014/main" id="{8394BEBC-20FB-1C4F-B3C6-6DA3B6FA3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5300663"/>
            <a:ext cx="142875" cy="122396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1285" name="Rectangle 21">
            <a:extLst>
              <a:ext uri="{FF2B5EF4-FFF2-40B4-BE49-F238E27FC236}">
                <a16:creationId xmlns:a16="http://schemas.microsoft.com/office/drawing/2014/main" id="{B5B17DFC-324D-7A45-9239-B236591F2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300663"/>
            <a:ext cx="144463" cy="122396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3" name="Group 22">
            <a:extLst>
              <a:ext uri="{FF2B5EF4-FFF2-40B4-BE49-F238E27FC236}">
                <a16:creationId xmlns:a16="http://schemas.microsoft.com/office/drawing/2014/main" id="{25B07AB6-248A-2541-8ECB-14A6F3957FAA}"/>
              </a:ext>
            </a:extLst>
          </p:cNvPr>
          <p:cNvGrpSpPr>
            <a:grpSpLocks/>
          </p:cNvGrpSpPr>
          <p:nvPr/>
        </p:nvGrpSpPr>
        <p:grpSpPr bwMode="auto">
          <a:xfrm>
            <a:off x="2843213" y="2244725"/>
            <a:ext cx="1363662" cy="3513138"/>
            <a:chOff x="1791" y="1417"/>
            <a:chExt cx="859" cy="2213"/>
          </a:xfrm>
        </p:grpSpPr>
        <p:sp>
          <p:nvSpPr>
            <p:cNvPr id="11287" name="Rectangle 23">
              <a:extLst>
                <a:ext uri="{FF2B5EF4-FFF2-40B4-BE49-F238E27FC236}">
                  <a16:creationId xmlns:a16="http://schemas.microsoft.com/office/drawing/2014/main" id="{60C97DEC-DA5E-A647-BA7A-D32D38C1B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2478"/>
              <a:ext cx="771" cy="4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8" name="Rectangle 24">
              <a:extLst>
                <a:ext uri="{FF2B5EF4-FFF2-40B4-BE49-F238E27FC236}">
                  <a16:creationId xmlns:a16="http://schemas.microsoft.com/office/drawing/2014/main" id="{9520CFDC-7554-744C-833B-95C78C2EEC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7768">
              <a:off x="1836" y="2777"/>
              <a:ext cx="723" cy="6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9" name="Rectangle 25">
              <a:extLst>
                <a:ext uri="{FF2B5EF4-FFF2-40B4-BE49-F238E27FC236}">
                  <a16:creationId xmlns:a16="http://schemas.microsoft.com/office/drawing/2014/main" id="{A546B708-B6D1-2541-A0CD-36D3769F04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26989">
              <a:off x="1880" y="3098"/>
              <a:ext cx="728" cy="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0" name="Rectangle 26">
              <a:extLst>
                <a:ext uri="{FF2B5EF4-FFF2-40B4-BE49-F238E27FC236}">
                  <a16:creationId xmlns:a16="http://schemas.microsoft.com/office/drawing/2014/main" id="{895F500E-CA54-7848-8BFB-BBC8663362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185569">
              <a:off x="2010" y="3354"/>
              <a:ext cx="640" cy="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1" name="Rectangle 27">
              <a:extLst>
                <a:ext uri="{FF2B5EF4-FFF2-40B4-BE49-F238E27FC236}">
                  <a16:creationId xmlns:a16="http://schemas.microsoft.com/office/drawing/2014/main" id="{7EF67824-2F49-C042-B356-8D540CCD62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38961">
              <a:off x="2200" y="3566"/>
              <a:ext cx="414" cy="6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2" name="Rectangle 28">
              <a:extLst>
                <a:ext uri="{FF2B5EF4-FFF2-40B4-BE49-F238E27FC236}">
                  <a16:creationId xmlns:a16="http://schemas.microsoft.com/office/drawing/2014/main" id="{AA413A62-F7B1-5941-85D8-0E190EC050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87768" flipV="1">
              <a:off x="1836" y="2191"/>
              <a:ext cx="724" cy="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3" name="Rectangle 29">
              <a:extLst>
                <a:ext uri="{FF2B5EF4-FFF2-40B4-BE49-F238E27FC236}">
                  <a16:creationId xmlns:a16="http://schemas.microsoft.com/office/drawing/2014/main" id="{EB0AE7A2-1CD5-0345-9785-F04306AE12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6989" flipV="1">
              <a:off x="1925" y="1892"/>
              <a:ext cx="681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4" name="Rectangle 30">
              <a:extLst>
                <a:ext uri="{FF2B5EF4-FFF2-40B4-BE49-F238E27FC236}">
                  <a16:creationId xmlns:a16="http://schemas.microsoft.com/office/drawing/2014/main" id="{492DAC9C-6130-934D-9FC2-BCC91F26AF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85569" flipV="1">
              <a:off x="2062" y="1623"/>
              <a:ext cx="587" cy="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5" name="Rectangle 31">
              <a:extLst>
                <a:ext uri="{FF2B5EF4-FFF2-40B4-BE49-F238E27FC236}">
                  <a16:creationId xmlns:a16="http://schemas.microsoft.com/office/drawing/2014/main" id="{7AC31470-3B7E-E74B-9880-8ED3B9BCA1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238961" flipV="1">
              <a:off x="2279" y="1417"/>
              <a:ext cx="357" cy="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96" name="Freeform 32">
            <a:extLst>
              <a:ext uri="{FF2B5EF4-FFF2-40B4-BE49-F238E27FC236}">
                <a16:creationId xmlns:a16="http://schemas.microsoft.com/office/drawing/2014/main" id="{F44FD197-E193-074C-918C-D41F41426541}"/>
              </a:ext>
            </a:extLst>
          </p:cNvPr>
          <p:cNvSpPr>
            <a:spLocks/>
          </p:cNvSpPr>
          <p:nvPr/>
        </p:nvSpPr>
        <p:spPr bwMode="auto">
          <a:xfrm>
            <a:off x="2844800" y="1925638"/>
            <a:ext cx="1306513" cy="4383087"/>
          </a:xfrm>
          <a:custGeom>
            <a:avLst/>
            <a:gdLst>
              <a:gd name="T0" fmla="*/ 777 w 823"/>
              <a:gd name="T1" fmla="*/ 2761 h 2761"/>
              <a:gd name="T2" fmla="*/ 238 w 823"/>
              <a:gd name="T3" fmla="*/ 2231 h 2761"/>
              <a:gd name="T4" fmla="*/ 27 w 823"/>
              <a:gd name="T5" fmla="*/ 1609 h 2761"/>
              <a:gd name="T6" fmla="*/ 73 w 823"/>
              <a:gd name="T7" fmla="*/ 823 h 2761"/>
              <a:gd name="T8" fmla="*/ 411 w 823"/>
              <a:gd name="T9" fmla="*/ 201 h 2761"/>
              <a:gd name="T10" fmla="*/ 823 w 823"/>
              <a:gd name="T11" fmla="*/ 0 h 2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23" h="2761">
                <a:moveTo>
                  <a:pt x="777" y="2761"/>
                </a:moveTo>
                <a:cubicBezTo>
                  <a:pt x="687" y="2674"/>
                  <a:pt x="363" y="2423"/>
                  <a:pt x="238" y="2231"/>
                </a:cubicBezTo>
                <a:cubicBezTo>
                  <a:pt x="113" y="2039"/>
                  <a:pt x="54" y="1844"/>
                  <a:pt x="27" y="1609"/>
                </a:cubicBezTo>
                <a:cubicBezTo>
                  <a:pt x="0" y="1374"/>
                  <a:pt x="9" y="1058"/>
                  <a:pt x="73" y="823"/>
                </a:cubicBezTo>
                <a:cubicBezTo>
                  <a:pt x="137" y="588"/>
                  <a:pt x="286" y="338"/>
                  <a:pt x="411" y="201"/>
                </a:cubicBezTo>
                <a:cubicBezTo>
                  <a:pt x="536" y="64"/>
                  <a:pt x="737" y="42"/>
                  <a:pt x="823" y="0"/>
                </a:cubicBezTo>
              </a:path>
            </a:pathLst>
          </a:custGeom>
          <a:noFill/>
          <a:ln w="1016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33">
            <a:extLst>
              <a:ext uri="{FF2B5EF4-FFF2-40B4-BE49-F238E27FC236}">
                <a16:creationId xmlns:a16="http://schemas.microsoft.com/office/drawing/2014/main" id="{AAE83269-8A99-B04C-86F2-905F52B4551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451725" y="2230438"/>
            <a:ext cx="1363663" cy="3513137"/>
            <a:chOff x="1791" y="1417"/>
            <a:chExt cx="859" cy="2213"/>
          </a:xfrm>
        </p:grpSpPr>
        <p:sp>
          <p:nvSpPr>
            <p:cNvPr id="11298" name="Rectangle 34">
              <a:extLst>
                <a:ext uri="{FF2B5EF4-FFF2-40B4-BE49-F238E27FC236}">
                  <a16:creationId xmlns:a16="http://schemas.microsoft.com/office/drawing/2014/main" id="{545AA526-1C6D-D543-B917-09B559145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2478"/>
              <a:ext cx="771" cy="4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9" name="Rectangle 35">
              <a:extLst>
                <a:ext uri="{FF2B5EF4-FFF2-40B4-BE49-F238E27FC236}">
                  <a16:creationId xmlns:a16="http://schemas.microsoft.com/office/drawing/2014/main" id="{6DFDEF45-BCF0-AF4D-BAD6-ED9509238B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7768">
              <a:off x="1836" y="2777"/>
              <a:ext cx="723" cy="6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0" name="Rectangle 36">
              <a:extLst>
                <a:ext uri="{FF2B5EF4-FFF2-40B4-BE49-F238E27FC236}">
                  <a16:creationId xmlns:a16="http://schemas.microsoft.com/office/drawing/2014/main" id="{5114041D-24DF-7C45-8AEC-F462EC80A4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26989">
              <a:off x="1880" y="3098"/>
              <a:ext cx="728" cy="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1" name="Rectangle 37">
              <a:extLst>
                <a:ext uri="{FF2B5EF4-FFF2-40B4-BE49-F238E27FC236}">
                  <a16:creationId xmlns:a16="http://schemas.microsoft.com/office/drawing/2014/main" id="{72CB7437-D864-594A-AB6E-7B02F54D0E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185569">
              <a:off x="2010" y="3354"/>
              <a:ext cx="640" cy="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2" name="Rectangle 38">
              <a:extLst>
                <a:ext uri="{FF2B5EF4-FFF2-40B4-BE49-F238E27FC236}">
                  <a16:creationId xmlns:a16="http://schemas.microsoft.com/office/drawing/2014/main" id="{A3D5D1D3-6861-0445-BCA1-723DA5490F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38961">
              <a:off x="2200" y="3566"/>
              <a:ext cx="414" cy="6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3" name="Rectangle 39">
              <a:extLst>
                <a:ext uri="{FF2B5EF4-FFF2-40B4-BE49-F238E27FC236}">
                  <a16:creationId xmlns:a16="http://schemas.microsoft.com/office/drawing/2014/main" id="{AA81FD57-293D-5C43-ACC9-C7C498F6BC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87768" flipV="1">
              <a:off x="1836" y="2191"/>
              <a:ext cx="724" cy="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4" name="Rectangle 40">
              <a:extLst>
                <a:ext uri="{FF2B5EF4-FFF2-40B4-BE49-F238E27FC236}">
                  <a16:creationId xmlns:a16="http://schemas.microsoft.com/office/drawing/2014/main" id="{FA4C8913-0486-0A42-94CB-C7675F65EA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6989" flipV="1">
              <a:off x="1925" y="1892"/>
              <a:ext cx="681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5" name="Rectangle 41">
              <a:extLst>
                <a:ext uri="{FF2B5EF4-FFF2-40B4-BE49-F238E27FC236}">
                  <a16:creationId xmlns:a16="http://schemas.microsoft.com/office/drawing/2014/main" id="{53FEEC16-73D5-7749-A952-0219053C7E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85569" flipV="1">
              <a:off x="2062" y="1623"/>
              <a:ext cx="587" cy="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6" name="Rectangle 42">
              <a:extLst>
                <a:ext uri="{FF2B5EF4-FFF2-40B4-BE49-F238E27FC236}">
                  <a16:creationId xmlns:a16="http://schemas.microsoft.com/office/drawing/2014/main" id="{14776CC7-A1F1-484F-B7FB-DC94B548D6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238961" flipV="1">
              <a:off x="2279" y="1417"/>
              <a:ext cx="357" cy="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307" name="Freeform 43">
            <a:extLst>
              <a:ext uri="{FF2B5EF4-FFF2-40B4-BE49-F238E27FC236}">
                <a16:creationId xmlns:a16="http://schemas.microsoft.com/office/drawing/2014/main" id="{7E3C4A1C-59D9-2C49-9FDF-5194164DA334}"/>
              </a:ext>
            </a:extLst>
          </p:cNvPr>
          <p:cNvSpPr>
            <a:spLocks/>
          </p:cNvSpPr>
          <p:nvPr/>
        </p:nvSpPr>
        <p:spPr bwMode="auto">
          <a:xfrm flipH="1">
            <a:off x="7507288" y="1911350"/>
            <a:ext cx="1306512" cy="4383088"/>
          </a:xfrm>
          <a:custGeom>
            <a:avLst/>
            <a:gdLst>
              <a:gd name="T0" fmla="*/ 777 w 823"/>
              <a:gd name="T1" fmla="*/ 2761 h 2761"/>
              <a:gd name="T2" fmla="*/ 238 w 823"/>
              <a:gd name="T3" fmla="*/ 2231 h 2761"/>
              <a:gd name="T4" fmla="*/ 27 w 823"/>
              <a:gd name="T5" fmla="*/ 1609 h 2761"/>
              <a:gd name="T6" fmla="*/ 73 w 823"/>
              <a:gd name="T7" fmla="*/ 823 h 2761"/>
              <a:gd name="T8" fmla="*/ 411 w 823"/>
              <a:gd name="T9" fmla="*/ 201 h 2761"/>
              <a:gd name="T10" fmla="*/ 823 w 823"/>
              <a:gd name="T11" fmla="*/ 0 h 2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23" h="2761">
                <a:moveTo>
                  <a:pt x="777" y="2761"/>
                </a:moveTo>
                <a:cubicBezTo>
                  <a:pt x="687" y="2674"/>
                  <a:pt x="363" y="2423"/>
                  <a:pt x="238" y="2231"/>
                </a:cubicBezTo>
                <a:cubicBezTo>
                  <a:pt x="113" y="2039"/>
                  <a:pt x="54" y="1844"/>
                  <a:pt x="27" y="1609"/>
                </a:cubicBezTo>
                <a:cubicBezTo>
                  <a:pt x="0" y="1374"/>
                  <a:pt x="9" y="1058"/>
                  <a:pt x="73" y="823"/>
                </a:cubicBezTo>
                <a:cubicBezTo>
                  <a:pt x="137" y="588"/>
                  <a:pt x="286" y="338"/>
                  <a:pt x="411" y="201"/>
                </a:cubicBezTo>
                <a:cubicBezTo>
                  <a:pt x="536" y="64"/>
                  <a:pt x="737" y="42"/>
                  <a:pt x="823" y="0"/>
                </a:cubicBezTo>
              </a:path>
            </a:pathLst>
          </a:custGeom>
          <a:noFill/>
          <a:ln w="1016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74CC4FD4-58C9-2A4E-9CF3-CA05A7C42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1557338"/>
            <a:ext cx="360363" cy="4967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9354F9F9-B16A-2642-9C8F-9151BA731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1557338"/>
            <a:ext cx="360363" cy="4967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Rectangle 10">
            <a:extLst>
              <a:ext uri="{FF2B5EF4-FFF2-40B4-BE49-F238E27FC236}">
                <a16:creationId xmlns:a16="http://schemas.microsoft.com/office/drawing/2014/main" id="{B820CF07-DC0E-F841-95F3-B2220BC51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1557338"/>
            <a:ext cx="3529013" cy="5048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Line 11">
            <a:extLst>
              <a:ext uri="{FF2B5EF4-FFF2-40B4-BE49-F238E27FC236}">
                <a16:creationId xmlns:a16="http://schemas.microsoft.com/office/drawing/2014/main" id="{43E07674-01A8-8A4F-8866-2798596173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2779713"/>
            <a:ext cx="2089150" cy="73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Line 12">
            <a:extLst>
              <a:ext uri="{FF2B5EF4-FFF2-40B4-BE49-F238E27FC236}">
                <a16:creationId xmlns:a16="http://schemas.microsoft.com/office/drawing/2014/main" id="{C49EBE3A-30DB-3441-BF96-FC594F8D25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9613" y="2133600"/>
            <a:ext cx="381635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7" name="Line 13">
            <a:extLst>
              <a:ext uri="{FF2B5EF4-FFF2-40B4-BE49-F238E27FC236}">
                <a16:creationId xmlns:a16="http://schemas.microsoft.com/office/drawing/2014/main" id="{7EBA20F9-657F-6E4C-BEDF-0AF7EA7FDC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8538" y="1557338"/>
            <a:ext cx="2374900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0" name="Line 16">
            <a:extLst>
              <a:ext uri="{FF2B5EF4-FFF2-40B4-BE49-F238E27FC236}">
                <a16:creationId xmlns:a16="http://schemas.microsoft.com/office/drawing/2014/main" id="{864F2725-D7BD-DC4A-A3B6-C45286A10B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8175" y="4724400"/>
            <a:ext cx="3600450" cy="7921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Line 18">
            <a:extLst>
              <a:ext uri="{FF2B5EF4-FFF2-40B4-BE49-F238E27FC236}">
                <a16:creationId xmlns:a16="http://schemas.microsoft.com/office/drawing/2014/main" id="{4D4886D9-8B02-F648-84D1-BB489D9346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9613" y="3573463"/>
            <a:ext cx="3024187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4" name="Line 20">
            <a:extLst>
              <a:ext uri="{FF2B5EF4-FFF2-40B4-BE49-F238E27FC236}">
                <a16:creationId xmlns:a16="http://schemas.microsoft.com/office/drawing/2014/main" id="{09530E1B-C393-2044-8012-E90AA546155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5513" y="5589588"/>
            <a:ext cx="3455987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1" name="Rectangle 47">
            <a:extLst>
              <a:ext uri="{FF2B5EF4-FFF2-40B4-BE49-F238E27FC236}">
                <a16:creationId xmlns:a16="http://schemas.microsoft.com/office/drawing/2014/main" id="{41AD3429-90B0-1742-B2D6-600AF6A89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5876925"/>
            <a:ext cx="215900" cy="730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12" name="Rectangle 48">
            <a:extLst>
              <a:ext uri="{FF2B5EF4-FFF2-40B4-BE49-F238E27FC236}">
                <a16:creationId xmlns:a16="http://schemas.microsoft.com/office/drawing/2014/main" id="{506D86C7-BC71-6848-A42D-1B4B17D67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6165850"/>
            <a:ext cx="3529013" cy="3587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13" name="Line 49">
            <a:extLst>
              <a:ext uri="{FF2B5EF4-FFF2-40B4-BE49-F238E27FC236}">
                <a16:creationId xmlns:a16="http://schemas.microsoft.com/office/drawing/2014/main" id="{5B7B2598-C1C5-214D-BA27-59868DED736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5513" y="6165850"/>
            <a:ext cx="2376487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4" name="Text Box 50">
            <a:extLst>
              <a:ext uri="{FF2B5EF4-FFF2-40B4-BE49-F238E27FC236}">
                <a16:creationId xmlns:a16="http://schemas.microsoft.com/office/drawing/2014/main" id="{336E129B-0A9F-B040-82F5-8E52ADB5E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268413"/>
            <a:ext cx="1841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Windpeluw</a:t>
            </a:r>
          </a:p>
        </p:txBody>
      </p:sp>
      <p:sp>
        <p:nvSpPr>
          <p:cNvPr id="11315" name="Text Box 51">
            <a:extLst>
              <a:ext uri="{FF2B5EF4-FFF2-40B4-BE49-F238E27FC236}">
                <a16:creationId xmlns:a16="http://schemas.microsoft.com/office/drawing/2014/main" id="{F89FD3B7-F7C3-6444-9A5B-F251FA7B1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844675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Steunder</a:t>
            </a:r>
          </a:p>
        </p:txBody>
      </p:sp>
      <p:sp>
        <p:nvSpPr>
          <p:cNvPr id="11316" name="Text Box 52">
            <a:extLst>
              <a:ext uri="{FF2B5EF4-FFF2-40B4-BE49-F238E27FC236}">
                <a16:creationId xmlns:a16="http://schemas.microsoft.com/office/drawing/2014/main" id="{D5D0A3A3-35B5-8245-A7EB-0C14C025E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565400"/>
            <a:ext cx="20589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Steunderbalk</a:t>
            </a:r>
          </a:p>
        </p:txBody>
      </p:sp>
      <p:sp>
        <p:nvSpPr>
          <p:cNvPr id="11317" name="Text Box 53">
            <a:extLst>
              <a:ext uri="{FF2B5EF4-FFF2-40B4-BE49-F238E27FC236}">
                <a16:creationId xmlns:a16="http://schemas.microsoft.com/office/drawing/2014/main" id="{9CF7F810-C27D-3B4E-B6BC-47E12F05D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284538"/>
            <a:ext cx="14859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IJzerbalk</a:t>
            </a:r>
          </a:p>
        </p:txBody>
      </p:sp>
      <p:sp>
        <p:nvSpPr>
          <p:cNvPr id="11318" name="Text Box 54">
            <a:extLst>
              <a:ext uri="{FF2B5EF4-FFF2-40B4-BE49-F238E27FC236}">
                <a16:creationId xmlns:a16="http://schemas.microsoft.com/office/drawing/2014/main" id="{312245B3-14A3-544F-A762-53F5FBEED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437063"/>
            <a:ext cx="13287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Penbalk</a:t>
            </a:r>
          </a:p>
        </p:txBody>
      </p:sp>
      <p:sp>
        <p:nvSpPr>
          <p:cNvPr id="11319" name="Text Box 55">
            <a:extLst>
              <a:ext uri="{FF2B5EF4-FFF2-40B4-BE49-F238E27FC236}">
                <a16:creationId xmlns:a16="http://schemas.microsoft.com/office/drawing/2014/main" id="{442D1005-93AB-274F-9427-251CDFBCD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300663"/>
            <a:ext cx="1644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Broekstuk</a:t>
            </a:r>
          </a:p>
        </p:txBody>
      </p:sp>
      <p:sp>
        <p:nvSpPr>
          <p:cNvPr id="11320" name="Text Box 56">
            <a:extLst>
              <a:ext uri="{FF2B5EF4-FFF2-40B4-BE49-F238E27FC236}">
                <a16:creationId xmlns:a16="http://schemas.microsoft.com/office/drawing/2014/main" id="{1F60B3E2-37EB-504D-B599-C9C03872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876925"/>
            <a:ext cx="1762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Achterbalk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3" grpId="0" animBg="1"/>
      <p:bldP spid="11285" grpId="0" animBg="1"/>
      <p:bldP spid="11314" grpId="0"/>
      <p:bldP spid="11315" grpId="0"/>
      <p:bldP spid="11316" grpId="0"/>
      <p:bldP spid="11317" grpId="0"/>
      <p:bldP spid="11318" grpId="0"/>
      <p:bldP spid="11319" grpId="0"/>
      <p:bldP spid="1132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E524ED21-CC37-9746-966C-31C476B591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Bevestiging windpeluw</a:t>
            </a:r>
          </a:p>
        </p:txBody>
      </p:sp>
      <p:pic>
        <p:nvPicPr>
          <p:cNvPr id="105476" name="Picture 4" descr="GroteFoto-6TU8ZNOF">
            <a:extLst>
              <a:ext uri="{FF2B5EF4-FFF2-40B4-BE49-F238E27FC236}">
                <a16:creationId xmlns:a16="http://schemas.microsoft.com/office/drawing/2014/main" id="{15D15CB7-8723-DF49-BCE2-9BC17CAA9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2875"/>
            <a:ext cx="4103688" cy="348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GroteFoto-DPTADMRY">
            <a:extLst>
              <a:ext uri="{FF2B5EF4-FFF2-40B4-BE49-F238E27FC236}">
                <a16:creationId xmlns:a16="http://schemas.microsoft.com/office/drawing/2014/main" id="{A686CEEF-3EF3-CA49-B9D7-65473D27E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251200"/>
            <a:ext cx="4176713" cy="34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642DD8A3-42DF-2D42-B325-F6E39F84F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Steunder/burgemeester</a:t>
            </a:r>
          </a:p>
        </p:txBody>
      </p:sp>
      <p:pic>
        <p:nvPicPr>
          <p:cNvPr id="113668" name="Picture 4" descr="GroteFoto-8YCFE4RG">
            <a:extLst>
              <a:ext uri="{FF2B5EF4-FFF2-40B4-BE49-F238E27FC236}">
                <a16:creationId xmlns:a16="http://schemas.microsoft.com/office/drawing/2014/main" id="{1AA2D9A6-D146-4847-B745-A23EAA36D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20938"/>
            <a:ext cx="3887788" cy="291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9" name="Picture 5" descr="GroteFoto-HPTRJGAI">
            <a:extLst>
              <a:ext uri="{FF2B5EF4-FFF2-40B4-BE49-F238E27FC236}">
                <a16:creationId xmlns:a16="http://schemas.microsoft.com/office/drawing/2014/main" id="{8E17C892-EA8F-6E43-8473-BEA96AD64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111625"/>
            <a:ext cx="3457575" cy="25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0" name="Picture 6" descr="GroteFoto-WEFGZDYF">
            <a:extLst>
              <a:ext uri="{FF2B5EF4-FFF2-40B4-BE49-F238E27FC236}">
                <a16:creationId xmlns:a16="http://schemas.microsoft.com/office/drawing/2014/main" id="{6DE80774-3757-994B-83A0-BA064F4AB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41438"/>
            <a:ext cx="3457575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AD41A73E-77C3-D548-BCB4-BC421FE697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IJzerbalk</a:t>
            </a:r>
          </a:p>
        </p:txBody>
      </p:sp>
      <p:pic>
        <p:nvPicPr>
          <p:cNvPr id="121863" name="Picture 7" descr="GroteFoto-JM4L8FLM">
            <a:extLst>
              <a:ext uri="{FF2B5EF4-FFF2-40B4-BE49-F238E27FC236}">
                <a16:creationId xmlns:a16="http://schemas.microsoft.com/office/drawing/2014/main" id="{8EB15940-4AF0-2D4D-BB21-90E20A8C4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92513"/>
            <a:ext cx="4103687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2" name="Picture 6" descr="GroteFoto-FMD7R3VD">
            <a:extLst>
              <a:ext uri="{FF2B5EF4-FFF2-40B4-BE49-F238E27FC236}">
                <a16:creationId xmlns:a16="http://schemas.microsoft.com/office/drawing/2014/main" id="{6B1338FB-1767-C24F-951F-28FA366B2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341438"/>
            <a:ext cx="4319588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4" name="Picture 8" descr="GroteFoto-SJ4NMJZS">
            <a:extLst>
              <a:ext uri="{FF2B5EF4-FFF2-40B4-BE49-F238E27FC236}">
                <a16:creationId xmlns:a16="http://schemas.microsoft.com/office/drawing/2014/main" id="{5F5C9733-72F0-1C42-9D63-C5F0FF64F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73463"/>
            <a:ext cx="4105275" cy="307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>
            <a:extLst>
              <a:ext uri="{FF2B5EF4-FFF2-40B4-BE49-F238E27FC236}">
                <a16:creationId xmlns:a16="http://schemas.microsoft.com/office/drawing/2014/main" id="{3F3E8AB7-924B-864D-BAD9-99AC52608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Gordingen</a:t>
            </a:r>
          </a:p>
        </p:txBody>
      </p:sp>
      <p:pic>
        <p:nvPicPr>
          <p:cNvPr id="36869" name="Picture 5" descr="DSC00072">
            <a:extLst>
              <a:ext uri="{FF2B5EF4-FFF2-40B4-BE49-F238E27FC236}">
                <a16:creationId xmlns:a16="http://schemas.microsoft.com/office/drawing/2014/main" id="{A9639C31-FD42-C140-9E9A-6A1758EE1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95413"/>
            <a:ext cx="7129463" cy="53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>
            <a:extLst>
              <a:ext uri="{FF2B5EF4-FFF2-40B4-BE49-F238E27FC236}">
                <a16:creationId xmlns:a16="http://schemas.microsoft.com/office/drawing/2014/main" id="{0A002BE4-5F24-B74C-AC3C-5DC99A55BC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Rietsporen/rinkellatten</a:t>
            </a:r>
          </a:p>
        </p:txBody>
      </p:sp>
      <p:pic>
        <p:nvPicPr>
          <p:cNvPr id="38917" name="Picture 5" descr="DSC00248">
            <a:extLst>
              <a:ext uri="{FF2B5EF4-FFF2-40B4-BE49-F238E27FC236}">
                <a16:creationId xmlns:a16="http://schemas.microsoft.com/office/drawing/2014/main" id="{6B9B8F24-E96F-8341-B269-7F6E0AECF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41438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B929FF6-3049-1047-A012-8C30DFEEF2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Fundering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765A758-4F33-C54F-8527-E235374BBD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en-US"/>
              <a:t>Functie fundering:</a:t>
            </a:r>
          </a:p>
          <a:p>
            <a:pPr lvl="1" eaLnBrk="1" hangingPunct="1"/>
            <a:r>
              <a:rPr lang="nl-NL" altLang="en-US"/>
              <a:t>Overdracht gewicht molen naar vaste grondslag</a:t>
            </a:r>
          </a:p>
          <a:p>
            <a:pPr eaLnBrk="1" hangingPunct="1"/>
            <a:r>
              <a:rPr lang="nl-NL" altLang="en-US"/>
              <a:t>Grotendeels onder de grond want:</a:t>
            </a:r>
          </a:p>
          <a:p>
            <a:pPr lvl="1" eaLnBrk="1" hangingPunct="1"/>
            <a:r>
              <a:rPr lang="nl-NL" altLang="en-US"/>
              <a:t>Basis moet vorstvrij (min 80 cm diep)</a:t>
            </a:r>
          </a:p>
          <a:p>
            <a:pPr eaLnBrk="1" hangingPunct="1"/>
            <a:r>
              <a:rPr lang="nl-NL" altLang="en-US"/>
              <a:t> Zandgronden ‘op staal’ (zonder palen)</a:t>
            </a:r>
          </a:p>
          <a:p>
            <a:pPr eaLnBrk="1" hangingPunct="1"/>
            <a:r>
              <a:rPr lang="nl-NL" altLang="en-US"/>
              <a:t>In ‘laag Holland’ op (korte)palen </a:t>
            </a:r>
          </a:p>
          <a:p>
            <a:pPr eaLnBrk="1" hangingPunct="1"/>
            <a:r>
              <a:rPr lang="nl-NL" altLang="en-US"/>
              <a:t>Uitgevoerd in metselwerk</a:t>
            </a:r>
          </a:p>
          <a:p>
            <a:pPr lvl="1" eaLnBrk="1" hangingPunct="1"/>
            <a:r>
              <a:rPr lang="nl-NL" altLang="en-US"/>
              <a:t>‘Noord-Hollandse’ - penanten</a:t>
            </a:r>
          </a:p>
          <a:p>
            <a:pPr lvl="1" eaLnBrk="1" hangingPunct="1"/>
            <a:r>
              <a:rPr lang="nl-NL" altLang="en-US"/>
              <a:t>‘Zuid-Hollandse’ - ringmuur op grote vloer</a:t>
            </a:r>
          </a:p>
          <a:p>
            <a:pPr eaLnBrk="1" hangingPunct="1"/>
            <a:endParaRPr lang="nl-NL" altLang="en-US"/>
          </a:p>
          <a:p>
            <a:pPr eaLnBrk="1" hangingPunct="1"/>
            <a:endParaRPr lang="nl-NL" altLang="en-US"/>
          </a:p>
        </p:txBody>
      </p:sp>
      <p:sp>
        <p:nvSpPr>
          <p:cNvPr id="8196" name="Tijdelijke aanduiding voor dianummer 3">
            <a:extLst>
              <a:ext uri="{FF2B5EF4-FFF2-40B4-BE49-F238E27FC236}">
                <a16:creationId xmlns:a16="http://schemas.microsoft.com/office/drawing/2014/main" id="{79495C8F-A46E-A941-88A3-ABA1D33055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C515D7EB-7159-B54C-B051-BA1F1435CF58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6</a:t>
            </a:fld>
            <a:endParaRPr lang="en-US" altLang="en-US" sz="1400">
              <a:solidFill>
                <a:srgbClr val="1C91FF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2" name="AutoShape 12">
            <a:extLst>
              <a:ext uri="{FF2B5EF4-FFF2-40B4-BE49-F238E27FC236}">
                <a16:creationId xmlns:a16="http://schemas.microsoft.com/office/drawing/2014/main" id="{CBE67F01-A0CC-4347-A9C4-51F5F4FE216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292725" y="3860800"/>
            <a:ext cx="790575" cy="720725"/>
          </a:xfrm>
          <a:prstGeom prst="parallelogram">
            <a:avLst>
              <a:gd name="adj" fmla="val 78409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34C76368-380D-9143-8E37-8A1F20B4E8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Voorkeuvelens</a:t>
            </a: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DE3794AF-CA5A-4841-A917-D4B49D5DF94B}"/>
              </a:ext>
            </a:extLst>
          </p:cNvPr>
          <p:cNvSpPr>
            <a:spLocks noChangeArrowheads="1"/>
          </p:cNvSpPr>
          <p:nvPr/>
        </p:nvSpPr>
        <p:spPr bwMode="auto">
          <a:xfrm rot="1052436">
            <a:off x="3059113" y="3286125"/>
            <a:ext cx="215900" cy="13684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45C648DD-8D50-EB45-91C3-B6C3D0E7AFBC}"/>
              </a:ext>
            </a:extLst>
          </p:cNvPr>
          <p:cNvSpPr>
            <a:spLocks noChangeArrowheads="1"/>
          </p:cNvSpPr>
          <p:nvPr/>
        </p:nvSpPr>
        <p:spPr bwMode="auto">
          <a:xfrm rot="20547564" flipH="1">
            <a:off x="6372225" y="3286125"/>
            <a:ext cx="215900" cy="13684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4CD7EFC5-B239-CF46-8DB5-A16C5B000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4581525"/>
            <a:ext cx="3960812" cy="5762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AutoShape 8">
            <a:extLst>
              <a:ext uri="{FF2B5EF4-FFF2-40B4-BE49-F238E27FC236}">
                <a16:creationId xmlns:a16="http://schemas.microsoft.com/office/drawing/2014/main" id="{C31E05F3-F4D0-A746-80B0-10CFEAFEF8C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203575" y="3286125"/>
            <a:ext cx="3240088" cy="215900"/>
          </a:xfrm>
          <a:custGeom>
            <a:avLst/>
            <a:gdLst>
              <a:gd name="G0" fmla="+- 465 0 0"/>
              <a:gd name="G1" fmla="+- 21600 0 465"/>
              <a:gd name="G2" fmla="*/ 465 1 2"/>
              <a:gd name="G3" fmla="+- 21600 0 G2"/>
              <a:gd name="G4" fmla="+/ 465 21600 2"/>
              <a:gd name="G5" fmla="+/ G1 0 2"/>
              <a:gd name="G6" fmla="*/ 21600 21600 465"/>
              <a:gd name="G7" fmla="*/ G6 1 2"/>
              <a:gd name="G8" fmla="+- 21600 0 G7"/>
              <a:gd name="G9" fmla="*/ 21600 1 2"/>
              <a:gd name="G10" fmla="+- 465 0 G9"/>
              <a:gd name="G11" fmla="?: G10 G8 0"/>
              <a:gd name="G12" fmla="?: G10 G7 21600"/>
              <a:gd name="T0" fmla="*/ 21367 w 21600"/>
              <a:gd name="T1" fmla="*/ 10800 h 21600"/>
              <a:gd name="T2" fmla="*/ 10800 w 21600"/>
              <a:gd name="T3" fmla="*/ 21600 h 21600"/>
              <a:gd name="T4" fmla="*/ 233 w 21600"/>
              <a:gd name="T5" fmla="*/ 10800 h 21600"/>
              <a:gd name="T6" fmla="*/ 10800 w 21600"/>
              <a:gd name="T7" fmla="*/ 0 h 21600"/>
              <a:gd name="T8" fmla="*/ 2033 w 21600"/>
              <a:gd name="T9" fmla="*/ 2033 h 21600"/>
              <a:gd name="T10" fmla="*/ 19567 w 21600"/>
              <a:gd name="T11" fmla="*/ 1956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465" y="21600"/>
                </a:lnTo>
                <a:lnTo>
                  <a:pt x="21135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Rectangle 9">
            <a:extLst>
              <a:ext uri="{FF2B5EF4-FFF2-40B4-BE49-F238E27FC236}">
                <a16:creationId xmlns:a16="http://schemas.microsoft.com/office/drawing/2014/main" id="{775C36F5-87C2-574D-B316-707E69C91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3502025"/>
            <a:ext cx="215900" cy="10795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Rectangle 10">
            <a:extLst>
              <a:ext uri="{FF2B5EF4-FFF2-40B4-BE49-F238E27FC236}">
                <a16:creationId xmlns:a16="http://schemas.microsoft.com/office/drawing/2014/main" id="{038A2D0B-8516-A54A-8CD3-D426BB9B6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3502025"/>
            <a:ext cx="215900" cy="10795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Line 13">
            <a:extLst>
              <a:ext uri="{FF2B5EF4-FFF2-40B4-BE49-F238E27FC236}">
                <a16:creationId xmlns:a16="http://schemas.microsoft.com/office/drawing/2014/main" id="{AA5572D6-1292-4541-AB28-1511E384CA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1050" y="4868863"/>
            <a:ext cx="936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>
            <a:extLst>
              <a:ext uri="{FF2B5EF4-FFF2-40B4-BE49-F238E27FC236}">
                <a16:creationId xmlns:a16="http://schemas.microsoft.com/office/drawing/2014/main" id="{6BEC477A-62FB-D548-A004-EFCA135017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03575" y="3860800"/>
            <a:ext cx="4321175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>
            <a:extLst>
              <a:ext uri="{FF2B5EF4-FFF2-40B4-BE49-F238E27FC236}">
                <a16:creationId xmlns:a16="http://schemas.microsoft.com/office/drawing/2014/main" id="{DDEB7E6B-062E-8B42-A8CA-069F88132A2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713" y="3933825"/>
            <a:ext cx="2376487" cy="358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>
            <a:extLst>
              <a:ext uri="{FF2B5EF4-FFF2-40B4-BE49-F238E27FC236}">
                <a16:creationId xmlns:a16="http://schemas.microsoft.com/office/drawing/2014/main" id="{8214AA36-2109-724B-BA88-CA5F263B81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64163" y="2060575"/>
            <a:ext cx="1512887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Line 17">
            <a:extLst>
              <a:ext uri="{FF2B5EF4-FFF2-40B4-BE49-F238E27FC236}">
                <a16:creationId xmlns:a16="http://schemas.microsoft.com/office/drawing/2014/main" id="{C9FE1F4B-C0E7-CB4E-AE06-C413D721D9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975" y="2133600"/>
            <a:ext cx="1079500" cy="1223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Line 18">
            <a:extLst>
              <a:ext uri="{FF2B5EF4-FFF2-40B4-BE49-F238E27FC236}">
                <a16:creationId xmlns:a16="http://schemas.microsoft.com/office/drawing/2014/main" id="{1D1063E0-476C-D342-ABDD-EC0FE5E77A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8125" y="4292600"/>
            <a:ext cx="936625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Text Box 19">
            <a:extLst>
              <a:ext uri="{FF2B5EF4-FFF2-40B4-BE49-F238E27FC236}">
                <a16:creationId xmlns:a16="http://schemas.microsoft.com/office/drawing/2014/main" id="{23F1B6EE-AADD-044F-A7D0-EACE5ECAB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700213"/>
            <a:ext cx="2946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Voorkeuvelensbalk</a:t>
            </a:r>
          </a:p>
        </p:txBody>
      </p:sp>
      <p:sp>
        <p:nvSpPr>
          <p:cNvPr id="15380" name="Text Box 20">
            <a:extLst>
              <a:ext uri="{FF2B5EF4-FFF2-40B4-BE49-F238E27FC236}">
                <a16:creationId xmlns:a16="http://schemas.microsoft.com/office/drawing/2014/main" id="{F674ACC3-1C1C-AF40-BB1A-DF73C9436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28775"/>
            <a:ext cx="30638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Keerstijl met schoor</a:t>
            </a:r>
          </a:p>
        </p:txBody>
      </p:sp>
      <p:sp>
        <p:nvSpPr>
          <p:cNvPr id="15381" name="Text Box 21">
            <a:extLst>
              <a:ext uri="{FF2B5EF4-FFF2-40B4-BE49-F238E27FC236}">
                <a16:creationId xmlns:a16="http://schemas.microsoft.com/office/drawing/2014/main" id="{106ACB39-E44A-EA46-8274-AB9F34626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644900"/>
            <a:ext cx="14843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Weerstijl</a:t>
            </a:r>
          </a:p>
        </p:txBody>
      </p:sp>
      <p:sp>
        <p:nvSpPr>
          <p:cNvPr id="15382" name="Text Box 22">
            <a:extLst>
              <a:ext uri="{FF2B5EF4-FFF2-40B4-BE49-F238E27FC236}">
                <a16:creationId xmlns:a16="http://schemas.microsoft.com/office/drawing/2014/main" id="{43A0221C-55BC-D649-9B3B-5AECCC169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3933825"/>
            <a:ext cx="1485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Hoekstijl</a:t>
            </a:r>
          </a:p>
        </p:txBody>
      </p:sp>
      <p:sp>
        <p:nvSpPr>
          <p:cNvPr id="15383" name="Text Box 23">
            <a:extLst>
              <a:ext uri="{FF2B5EF4-FFF2-40B4-BE49-F238E27FC236}">
                <a16:creationId xmlns:a16="http://schemas.microsoft.com/office/drawing/2014/main" id="{CD151245-6A5C-5F49-832F-1D3B821C5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581525"/>
            <a:ext cx="1841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Windpeluw</a:t>
            </a:r>
          </a:p>
        </p:txBody>
      </p:sp>
      <p:sp>
        <p:nvSpPr>
          <p:cNvPr id="15384" name="Text Box 24">
            <a:extLst>
              <a:ext uri="{FF2B5EF4-FFF2-40B4-BE49-F238E27FC236}">
                <a16:creationId xmlns:a16="http://schemas.microsoft.com/office/drawing/2014/main" id="{B50F330A-DE3E-724A-9EB7-46555CF91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445125"/>
            <a:ext cx="33512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Van binnen of buiten?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  <p:bldP spid="15382" grpId="0"/>
      <p:bldP spid="15383" grpId="0"/>
      <p:bldP spid="1538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>
            <a:extLst>
              <a:ext uri="{FF2B5EF4-FFF2-40B4-BE49-F238E27FC236}">
                <a16:creationId xmlns:a16="http://schemas.microsoft.com/office/drawing/2014/main" id="{8CE47DFF-EFA9-3146-999E-D9F12DD6A6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Voorkeuvelens</a:t>
            </a:r>
          </a:p>
        </p:txBody>
      </p:sp>
      <p:pic>
        <p:nvPicPr>
          <p:cNvPr id="40965" name="Picture 5" descr="DSC00045">
            <a:extLst>
              <a:ext uri="{FF2B5EF4-FFF2-40B4-BE49-F238E27FC236}">
                <a16:creationId xmlns:a16="http://schemas.microsoft.com/office/drawing/2014/main" id="{AFC54320-95CB-A64B-A363-CED00BF61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76363"/>
            <a:ext cx="7054850" cy="52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BAC8808-E435-E644-A19C-73CDF1687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Voorkeuvelens</a:t>
            </a: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3CE74025-7CFF-AB43-8EDF-0831E27DF2B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059113" y="2420938"/>
            <a:ext cx="3960812" cy="1871662"/>
            <a:chOff x="2789" y="1888"/>
            <a:chExt cx="2495" cy="1179"/>
          </a:xfrm>
        </p:grpSpPr>
        <p:sp>
          <p:nvSpPr>
            <p:cNvPr id="20484" name="AutoShape 4">
              <a:extLst>
                <a:ext uri="{FF2B5EF4-FFF2-40B4-BE49-F238E27FC236}">
                  <a16:creationId xmlns:a16="http://schemas.microsoft.com/office/drawing/2014/main" id="{84436666-2137-6B40-8DBC-4E1EA73F34F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332" y="2250"/>
              <a:ext cx="498" cy="454"/>
            </a:xfrm>
            <a:prstGeom prst="parallelogram">
              <a:avLst>
                <a:gd name="adj" fmla="val 7840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5" name="Rectangle 5">
              <a:extLst>
                <a:ext uri="{FF2B5EF4-FFF2-40B4-BE49-F238E27FC236}">
                  <a16:creationId xmlns:a16="http://schemas.microsoft.com/office/drawing/2014/main" id="{D30A7FB9-E2E5-CA46-9152-7121D89A18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2436">
              <a:off x="2925" y="1888"/>
              <a:ext cx="136" cy="86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6" name="Rectangle 6">
              <a:extLst>
                <a:ext uri="{FF2B5EF4-FFF2-40B4-BE49-F238E27FC236}">
                  <a16:creationId xmlns:a16="http://schemas.microsoft.com/office/drawing/2014/main" id="{F430B0B8-BDA2-8B48-979A-DF3BA0369F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547564" flipH="1">
              <a:off x="5012" y="1888"/>
              <a:ext cx="136" cy="86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7" name="Rectangle 7">
              <a:extLst>
                <a:ext uri="{FF2B5EF4-FFF2-40B4-BE49-F238E27FC236}">
                  <a16:creationId xmlns:a16="http://schemas.microsoft.com/office/drawing/2014/main" id="{581D207D-81D9-8945-B04A-00C9ED85C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9" y="2704"/>
              <a:ext cx="2495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8" name="AutoShape 8">
              <a:extLst>
                <a:ext uri="{FF2B5EF4-FFF2-40B4-BE49-F238E27FC236}">
                  <a16:creationId xmlns:a16="http://schemas.microsoft.com/office/drawing/2014/main" id="{D3A4216E-F0B4-E446-9A38-288712E9B54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016" y="1888"/>
              <a:ext cx="2041" cy="136"/>
            </a:xfrm>
            <a:custGeom>
              <a:avLst/>
              <a:gdLst>
                <a:gd name="G0" fmla="+- 465 0 0"/>
                <a:gd name="G1" fmla="+- 21600 0 465"/>
                <a:gd name="G2" fmla="*/ 465 1 2"/>
                <a:gd name="G3" fmla="+- 21600 0 G2"/>
                <a:gd name="G4" fmla="+/ 465 21600 2"/>
                <a:gd name="G5" fmla="+/ G1 0 2"/>
                <a:gd name="G6" fmla="*/ 21600 21600 465"/>
                <a:gd name="G7" fmla="*/ G6 1 2"/>
                <a:gd name="G8" fmla="+- 21600 0 G7"/>
                <a:gd name="G9" fmla="*/ 21600 1 2"/>
                <a:gd name="G10" fmla="+- 465 0 G9"/>
                <a:gd name="G11" fmla="?: G10 G8 0"/>
                <a:gd name="G12" fmla="?: G10 G7 21600"/>
                <a:gd name="T0" fmla="*/ 21367 w 21600"/>
                <a:gd name="T1" fmla="*/ 10800 h 21600"/>
                <a:gd name="T2" fmla="*/ 10800 w 21600"/>
                <a:gd name="T3" fmla="*/ 21600 h 21600"/>
                <a:gd name="T4" fmla="*/ 233 w 21600"/>
                <a:gd name="T5" fmla="*/ 10800 h 21600"/>
                <a:gd name="T6" fmla="*/ 10800 w 21600"/>
                <a:gd name="T7" fmla="*/ 0 h 21600"/>
                <a:gd name="T8" fmla="*/ 2033 w 21600"/>
                <a:gd name="T9" fmla="*/ 2033 h 21600"/>
                <a:gd name="T10" fmla="*/ 19567 w 21600"/>
                <a:gd name="T11" fmla="*/ 1956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465" y="21600"/>
                  </a:lnTo>
                  <a:lnTo>
                    <a:pt x="2113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9" name="Rectangle 9">
              <a:extLst>
                <a:ext uri="{FF2B5EF4-FFF2-40B4-BE49-F238E27FC236}">
                  <a16:creationId xmlns:a16="http://schemas.microsoft.com/office/drawing/2014/main" id="{9181B07B-59CF-BA4D-B4BD-AA3AC7950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" y="2024"/>
              <a:ext cx="136" cy="6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0" name="Rectangle 10">
              <a:extLst>
                <a:ext uri="{FF2B5EF4-FFF2-40B4-BE49-F238E27FC236}">
                  <a16:creationId xmlns:a16="http://schemas.microsoft.com/office/drawing/2014/main" id="{1EC5D642-831E-944B-84F5-67FBC346C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2" y="2024"/>
              <a:ext cx="136" cy="6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70C2FD89-D4B2-0048-8969-ED3D8A807C5E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357563"/>
            <a:ext cx="1008063" cy="358775"/>
            <a:chOff x="3742" y="2478"/>
            <a:chExt cx="635" cy="226"/>
          </a:xfrm>
        </p:grpSpPr>
        <p:sp>
          <p:nvSpPr>
            <p:cNvPr id="20492" name="Rectangle 12">
              <a:extLst>
                <a:ext uri="{FF2B5EF4-FFF2-40B4-BE49-F238E27FC236}">
                  <a16:creationId xmlns:a16="http://schemas.microsoft.com/office/drawing/2014/main" id="{D3F1EFE0-B0A7-A644-A093-A8161CFAB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" y="2614"/>
              <a:ext cx="90" cy="9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Rectangle 13">
              <a:extLst>
                <a:ext uri="{FF2B5EF4-FFF2-40B4-BE49-F238E27FC236}">
                  <a16:creationId xmlns:a16="http://schemas.microsoft.com/office/drawing/2014/main" id="{63FEF7D4-19F4-0243-8FB7-D8FB6D5A5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5" y="2614"/>
              <a:ext cx="90" cy="9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4" name="Rectangle 14">
              <a:extLst>
                <a:ext uri="{FF2B5EF4-FFF2-40B4-BE49-F238E27FC236}">
                  <a16:creationId xmlns:a16="http://schemas.microsoft.com/office/drawing/2014/main" id="{82E480AD-43A8-5E43-92D3-23D729EE2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6" y="2614"/>
              <a:ext cx="90" cy="9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5" name="Rectangle 15">
              <a:extLst>
                <a:ext uri="{FF2B5EF4-FFF2-40B4-BE49-F238E27FC236}">
                  <a16:creationId xmlns:a16="http://schemas.microsoft.com/office/drawing/2014/main" id="{F74E9001-6403-0142-93E1-B4F5FCB98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2" y="2568"/>
              <a:ext cx="635" cy="46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6" name="Rectangle 16">
              <a:extLst>
                <a:ext uri="{FF2B5EF4-FFF2-40B4-BE49-F238E27FC236}">
                  <a16:creationId xmlns:a16="http://schemas.microsoft.com/office/drawing/2014/main" id="{C19319B4-5F42-6245-88FE-46EA6F556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2" y="2523"/>
              <a:ext cx="635" cy="46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7" name="Rectangle 17">
              <a:extLst>
                <a:ext uri="{FF2B5EF4-FFF2-40B4-BE49-F238E27FC236}">
                  <a16:creationId xmlns:a16="http://schemas.microsoft.com/office/drawing/2014/main" id="{BA8E03DE-9093-9246-9C67-E69C77A43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2" y="2478"/>
              <a:ext cx="635" cy="46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00" name="Rectangle 20">
            <a:extLst>
              <a:ext uri="{FF2B5EF4-FFF2-40B4-BE49-F238E27FC236}">
                <a16:creationId xmlns:a16="http://schemas.microsoft.com/office/drawing/2014/main" id="{D5E54380-5E66-B64A-AAE1-8A3E1EBA7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068638"/>
            <a:ext cx="1008063" cy="288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6" name="Rectangle 26">
            <a:extLst>
              <a:ext uri="{FF2B5EF4-FFF2-40B4-BE49-F238E27FC236}">
                <a16:creationId xmlns:a16="http://schemas.microsoft.com/office/drawing/2014/main" id="{48277692-AF4E-AA48-9F66-819E9A13D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068638"/>
            <a:ext cx="1439863" cy="647700"/>
          </a:xfrm>
          <a:prstGeom prst="rect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1" name="Arc 21">
            <a:extLst>
              <a:ext uri="{FF2B5EF4-FFF2-40B4-BE49-F238E27FC236}">
                <a16:creationId xmlns:a16="http://schemas.microsoft.com/office/drawing/2014/main" id="{6130FCFC-C5F0-4744-82DB-C59010520E9F}"/>
              </a:ext>
            </a:extLst>
          </p:cNvPr>
          <p:cNvSpPr>
            <a:spLocks/>
          </p:cNvSpPr>
          <p:nvPr/>
        </p:nvSpPr>
        <p:spPr bwMode="auto">
          <a:xfrm rot="5400000">
            <a:off x="5003801" y="2924175"/>
            <a:ext cx="107950" cy="3968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95"/>
              <a:gd name="T2" fmla="*/ 457 w 21600"/>
              <a:gd name="T3" fmla="*/ 43195 h 43195"/>
              <a:gd name="T4" fmla="*/ 0 w 21600"/>
              <a:gd name="T5" fmla="*/ 21600 h 43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95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351"/>
                  <a:pt x="12205" y="42946"/>
                  <a:pt x="457" y="43195"/>
                </a:cubicBezTo>
              </a:path>
              <a:path w="21600" h="43195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351"/>
                  <a:pt x="12205" y="42946"/>
                  <a:pt x="457" y="43195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0" name="Rectangle 30">
            <a:extLst>
              <a:ext uri="{FF2B5EF4-FFF2-40B4-BE49-F238E27FC236}">
                <a16:creationId xmlns:a16="http://schemas.microsoft.com/office/drawing/2014/main" id="{27F85C26-0579-B34D-A8AD-04E8AEFA9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420938"/>
            <a:ext cx="1223962" cy="1295400"/>
          </a:xfrm>
          <a:prstGeom prst="rect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1" name="Rectangle 31">
            <a:extLst>
              <a:ext uri="{FF2B5EF4-FFF2-40B4-BE49-F238E27FC236}">
                <a16:creationId xmlns:a16="http://schemas.microsoft.com/office/drawing/2014/main" id="{5DE9605D-9BCA-0B4F-A35D-C2752F25A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2420938"/>
            <a:ext cx="1152525" cy="1295400"/>
          </a:xfrm>
          <a:prstGeom prst="rect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4" name="AutoShape 24">
            <a:extLst>
              <a:ext uri="{FF2B5EF4-FFF2-40B4-BE49-F238E27FC236}">
                <a16:creationId xmlns:a16="http://schemas.microsoft.com/office/drawing/2014/main" id="{4551FBA0-1FE3-CC4A-AB49-CFAEC9DAA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2420938"/>
            <a:ext cx="865187" cy="1295400"/>
          </a:xfrm>
          <a:prstGeom prst="parallelogram">
            <a:avLst>
              <a:gd name="adj" fmla="val 51375"/>
            </a:avLst>
          </a:prstGeom>
          <a:solidFill>
            <a:schemeClr val="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5" name="AutoShape 25">
            <a:extLst>
              <a:ext uri="{FF2B5EF4-FFF2-40B4-BE49-F238E27FC236}">
                <a16:creationId xmlns:a16="http://schemas.microsoft.com/office/drawing/2014/main" id="{B207C980-FBAF-F84A-88DA-158BE566292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300788" y="2420938"/>
            <a:ext cx="863600" cy="1295400"/>
          </a:xfrm>
          <a:prstGeom prst="parallelogram">
            <a:avLst>
              <a:gd name="adj" fmla="val 47977"/>
            </a:avLst>
          </a:prstGeom>
          <a:solidFill>
            <a:schemeClr val="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9" name="Line 19">
            <a:extLst>
              <a:ext uri="{FF2B5EF4-FFF2-40B4-BE49-F238E27FC236}">
                <a16:creationId xmlns:a16="http://schemas.microsoft.com/office/drawing/2014/main" id="{5328E808-7632-0E46-89A4-5A4F1102E7F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3800" y="3502025"/>
            <a:ext cx="431800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7" name="Line 27">
            <a:extLst>
              <a:ext uri="{FF2B5EF4-FFF2-40B4-BE49-F238E27FC236}">
                <a16:creationId xmlns:a16="http://schemas.microsoft.com/office/drawing/2014/main" id="{B3F317A5-D708-5949-896C-37F23388480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92725" y="3429000"/>
            <a:ext cx="1800225" cy="1223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8" name="Line 28">
            <a:extLst>
              <a:ext uri="{FF2B5EF4-FFF2-40B4-BE49-F238E27FC236}">
                <a16:creationId xmlns:a16="http://schemas.microsoft.com/office/drawing/2014/main" id="{977AF454-4D7E-B94A-A2B4-242A9D7B1C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11413" y="3500438"/>
            <a:ext cx="936625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2" name="Line 32">
            <a:extLst>
              <a:ext uri="{FF2B5EF4-FFF2-40B4-BE49-F238E27FC236}">
                <a16:creationId xmlns:a16="http://schemas.microsoft.com/office/drawing/2014/main" id="{69420508-1A05-4745-BB8A-F743F9EE21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1989138"/>
            <a:ext cx="2160588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3" name="Line 33">
            <a:extLst>
              <a:ext uri="{FF2B5EF4-FFF2-40B4-BE49-F238E27FC236}">
                <a16:creationId xmlns:a16="http://schemas.microsoft.com/office/drawing/2014/main" id="{C9A83F45-9F89-3846-9D7B-EBAEB6D812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9338" y="3068638"/>
            <a:ext cx="39528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4" name="Text Box 34">
            <a:extLst>
              <a:ext uri="{FF2B5EF4-FFF2-40B4-BE49-F238E27FC236}">
                <a16:creationId xmlns:a16="http://schemas.microsoft.com/office/drawing/2014/main" id="{F69C4EBB-907B-0841-B219-8605F6F26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1484313"/>
            <a:ext cx="15636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Halssteen</a:t>
            </a:r>
          </a:p>
        </p:txBody>
      </p:sp>
      <p:sp>
        <p:nvSpPr>
          <p:cNvPr id="20515" name="Text Box 35">
            <a:extLst>
              <a:ext uri="{FF2B5EF4-FFF2-40B4-BE49-F238E27FC236}">
                <a16:creationId xmlns:a16="http://schemas.microsoft.com/office/drawing/2014/main" id="{A1938B2D-ADC9-1E4B-9145-4AD133FED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4868863"/>
            <a:ext cx="2357437" cy="124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Steenbed</a:t>
            </a:r>
          </a:p>
          <a:p>
            <a:r>
              <a:rPr lang="en-GB" altLang="en-US" sz="2400"/>
              <a:t>Steenbedwiggen</a:t>
            </a:r>
          </a:p>
          <a:p>
            <a:r>
              <a:rPr lang="en-GB" altLang="en-US" sz="2400"/>
              <a:t>Kwastvrij plankje</a:t>
            </a:r>
          </a:p>
        </p:txBody>
      </p:sp>
      <p:sp>
        <p:nvSpPr>
          <p:cNvPr id="20516" name="Text Box 36">
            <a:extLst>
              <a:ext uri="{FF2B5EF4-FFF2-40B4-BE49-F238E27FC236}">
                <a16:creationId xmlns:a16="http://schemas.microsoft.com/office/drawing/2014/main" id="{9BB0274D-3B3D-2F41-928D-280559C28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4365625"/>
            <a:ext cx="162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Steenbord</a:t>
            </a:r>
          </a:p>
        </p:txBody>
      </p:sp>
      <p:sp>
        <p:nvSpPr>
          <p:cNvPr id="20517" name="Text Box 37">
            <a:extLst>
              <a:ext uri="{FF2B5EF4-FFF2-40B4-BE49-F238E27FC236}">
                <a16:creationId xmlns:a16="http://schemas.microsoft.com/office/drawing/2014/main" id="{23DA7B70-C48B-8E4F-A0D6-15A5D42DB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652963"/>
            <a:ext cx="2393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Zwaardplanken</a:t>
            </a:r>
          </a:p>
        </p:txBody>
      </p:sp>
      <p:sp>
        <p:nvSpPr>
          <p:cNvPr id="20518" name="Text Box 38">
            <a:extLst>
              <a:ext uri="{FF2B5EF4-FFF2-40B4-BE49-F238E27FC236}">
                <a16:creationId xmlns:a16="http://schemas.microsoft.com/office/drawing/2014/main" id="{98F07F94-0383-3A4B-A6B5-29BB70D7A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484313"/>
            <a:ext cx="1860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Windluiken</a:t>
            </a:r>
          </a:p>
        </p:txBody>
      </p:sp>
      <p:sp>
        <p:nvSpPr>
          <p:cNvPr id="20503" name="Line 23">
            <a:extLst>
              <a:ext uri="{FF2B5EF4-FFF2-40B4-BE49-F238E27FC236}">
                <a16:creationId xmlns:a16="http://schemas.microsoft.com/office/drawing/2014/main" id="{52194453-A79D-424F-B251-815837B5FF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19700" y="1989138"/>
            <a:ext cx="1296988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4" grpId="0"/>
      <p:bldP spid="20515" grpId="0"/>
      <p:bldP spid="20516" grpId="0"/>
      <p:bldP spid="20517" grpId="0"/>
      <p:bldP spid="2051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>
            <a:extLst>
              <a:ext uri="{FF2B5EF4-FFF2-40B4-BE49-F238E27FC236}">
                <a16:creationId xmlns:a16="http://schemas.microsoft.com/office/drawing/2014/main" id="{7EB51E60-B220-D34B-85FD-537B104689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Voorkeuvelens met baard</a:t>
            </a:r>
          </a:p>
        </p:txBody>
      </p:sp>
      <p:pic>
        <p:nvPicPr>
          <p:cNvPr id="45061" name="Picture 5" descr="DSC00252">
            <a:extLst>
              <a:ext uri="{FF2B5EF4-FFF2-40B4-BE49-F238E27FC236}">
                <a16:creationId xmlns:a16="http://schemas.microsoft.com/office/drawing/2014/main" id="{52759CAD-BD6D-354B-BAC5-5D2DF4DE5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7056437" cy="52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>
            <a:extLst>
              <a:ext uri="{FF2B5EF4-FFF2-40B4-BE49-F238E27FC236}">
                <a16:creationId xmlns:a16="http://schemas.microsoft.com/office/drawing/2014/main" id="{6BC5B817-7687-484B-864F-499811A5B2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Achterkeuvelens</a:t>
            </a:r>
          </a:p>
        </p:txBody>
      </p:sp>
      <p:pic>
        <p:nvPicPr>
          <p:cNvPr id="47109" name="Picture 5" descr="DSC00092">
            <a:extLst>
              <a:ext uri="{FF2B5EF4-FFF2-40B4-BE49-F238E27FC236}">
                <a16:creationId xmlns:a16="http://schemas.microsoft.com/office/drawing/2014/main" id="{B6BE98DE-0E96-D448-829C-3174701F5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76363"/>
            <a:ext cx="7056437" cy="52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92E32CC1-45FC-4349-8910-7D188D0956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Stapeling</a:t>
            </a: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FB0A0A71-48A7-304E-AB0D-6E4D39A45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Andere naam voor voorste lagering bovenas</a:t>
            </a:r>
          </a:p>
          <a:p>
            <a:r>
              <a:rPr lang="en-GB" altLang="en-US"/>
              <a:t>Bestaat uit:</a:t>
            </a:r>
          </a:p>
          <a:p>
            <a:pPr lvl="1"/>
            <a:r>
              <a:rPr lang="en-GB" altLang="en-US"/>
              <a:t>Steenbedwiggen</a:t>
            </a:r>
          </a:p>
          <a:p>
            <a:pPr lvl="1"/>
            <a:r>
              <a:rPr lang="en-GB" altLang="en-US"/>
              <a:t>Vulplankjes</a:t>
            </a:r>
          </a:p>
          <a:p>
            <a:pPr lvl="1"/>
            <a:r>
              <a:rPr lang="en-GB" altLang="en-US"/>
              <a:t>Bovenste plankje kwastvrij vuren ivm zetten steen</a:t>
            </a:r>
          </a:p>
          <a:p>
            <a:pPr lvl="1"/>
            <a:r>
              <a:rPr lang="en-GB" altLang="en-US"/>
              <a:t>Halssteen</a:t>
            </a:r>
          </a:p>
          <a:p>
            <a:r>
              <a:rPr lang="en-GB" altLang="en-US"/>
              <a:t>‘Grote stapeling’ duid op een schuine as.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293F1CE6-883B-C545-A44F-09AB6A898F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Stapeling</a:t>
            </a:r>
          </a:p>
        </p:txBody>
      </p:sp>
      <p:pic>
        <p:nvPicPr>
          <p:cNvPr id="131076" name="Picture 4" descr="GroteFoto-OFBSYECE">
            <a:extLst>
              <a:ext uri="{FF2B5EF4-FFF2-40B4-BE49-F238E27FC236}">
                <a16:creationId xmlns:a16="http://schemas.microsoft.com/office/drawing/2014/main" id="{D1C2666F-A698-3D40-A3C1-D02F7C107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12875"/>
            <a:ext cx="6911975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01200112-0E19-D44A-85C2-1FA797CB88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Mogelijke problemen</a:t>
            </a:r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3C0639AA-24A7-6541-9204-E0B7C7FED4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Delen van de as hangen in weer en wind</a:t>
            </a:r>
          </a:p>
          <a:p>
            <a:r>
              <a:rPr lang="en-GB" altLang="en-US"/>
              <a:t>Voeghoutkoppen kunnen rotten</a:t>
            </a:r>
          </a:p>
          <a:p>
            <a:pPr lvl="1"/>
            <a:r>
              <a:rPr lang="en-GB" altLang="en-US"/>
              <a:t>Windpeluw kantelt of zakt in</a:t>
            </a:r>
          </a:p>
          <a:p>
            <a:r>
              <a:rPr lang="en-GB" altLang="en-US"/>
              <a:t>Windpeluw</a:t>
            </a:r>
          </a:p>
          <a:p>
            <a:pPr lvl="1"/>
            <a:r>
              <a:rPr lang="en-GB" altLang="en-US"/>
              <a:t>Steen kan in windpeluw zakken</a:t>
            </a:r>
          </a:p>
          <a:p>
            <a:r>
              <a:rPr lang="en-GB" altLang="en-US"/>
              <a:t>Mogelijk te zien aan smering</a:t>
            </a:r>
          </a:p>
          <a:p>
            <a:r>
              <a:rPr lang="en-GB" altLang="en-US"/>
              <a:t>Te zien aan ingrijping bovenwiel bovenbonkelaar</a:t>
            </a:r>
          </a:p>
          <a:p>
            <a:r>
              <a:rPr lang="en-GB" altLang="en-US"/>
              <a:t>Mogelijk slepen vang aan de onderkant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7DC7EE53-9CDB-A045-B577-1BF06EC8D27A}"/>
              </a:ext>
            </a:extLst>
          </p:cNvPr>
          <p:cNvSpPr>
            <a:spLocks noGrp="1" noChangeAspect="1" noChangeArrowheads="1"/>
          </p:cNvSpPr>
          <p:nvPr>
            <p:ph type="dt" sz="half" idx="4294967295"/>
          </p:nvPr>
        </p:nvSpPr>
        <p:spPr>
          <a:xfrm>
            <a:off x="6372225" y="573405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nl-NL" altLang="en-US" dirty="0"/>
              <a:t>13 februari 2024</a:t>
            </a:r>
          </a:p>
        </p:txBody>
      </p:sp>
      <p:sp>
        <p:nvSpPr>
          <p:cNvPr id="171012" name="Rectangle 4">
            <a:extLst>
              <a:ext uri="{FF2B5EF4-FFF2-40B4-BE49-F238E27FC236}">
                <a16:creationId xmlns:a16="http://schemas.microsoft.com/office/drawing/2014/main" id="{589FD65E-6297-6D43-B2F0-AFFBB856DCD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dirty="0"/>
              <a:t>De </a:t>
            </a:r>
            <a:r>
              <a:rPr lang="en-GB" altLang="en-US" dirty="0" err="1"/>
              <a:t>staart</a:t>
            </a:r>
            <a:endParaRPr lang="en-GB" altLang="en-US" dirty="0"/>
          </a:p>
        </p:txBody>
      </p:sp>
      <p:sp>
        <p:nvSpPr>
          <p:cNvPr id="171013" name="Rectangle 5">
            <a:extLst>
              <a:ext uri="{FF2B5EF4-FFF2-40B4-BE49-F238E27FC236}">
                <a16:creationId xmlns:a16="http://schemas.microsoft.com/office/drawing/2014/main" id="{EAEF63A6-BDAD-ED46-B4C8-FFFF202CC61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B4339EDD-3845-CD4E-B237-A2A8434F6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Staart</a:t>
            </a:r>
          </a:p>
        </p:txBody>
      </p:sp>
      <p:sp>
        <p:nvSpPr>
          <p:cNvPr id="163843" name="Line 3">
            <a:extLst>
              <a:ext uri="{FF2B5EF4-FFF2-40B4-BE49-F238E27FC236}">
                <a16:creationId xmlns:a16="http://schemas.microsoft.com/office/drawing/2014/main" id="{06C5F96B-A87B-E045-98E5-48A064F06B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36963" y="4005263"/>
            <a:ext cx="215900" cy="6477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44" name="Line 4">
            <a:extLst>
              <a:ext uri="{FF2B5EF4-FFF2-40B4-BE49-F238E27FC236}">
                <a16:creationId xmlns:a16="http://schemas.microsoft.com/office/drawing/2014/main" id="{12B318BA-4E61-DC43-830C-50FD45818B3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325" y="4005263"/>
            <a:ext cx="288925" cy="5762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45" name="Rectangle 5">
            <a:extLst>
              <a:ext uri="{FF2B5EF4-FFF2-40B4-BE49-F238E27FC236}">
                <a16:creationId xmlns:a16="http://schemas.microsoft.com/office/drawing/2014/main" id="{2BE1DDD6-F254-0F49-AF8A-C32AEAD43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2132013"/>
            <a:ext cx="6913562" cy="36036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6" name="Rectangle 6">
            <a:extLst>
              <a:ext uri="{FF2B5EF4-FFF2-40B4-BE49-F238E27FC236}">
                <a16:creationId xmlns:a16="http://schemas.microsoft.com/office/drawing/2014/main" id="{BDFE4330-1B03-924B-9CEB-D480B6A3F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851150"/>
            <a:ext cx="3384550" cy="3603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7" name="Rectangle 7">
            <a:extLst>
              <a:ext uri="{FF2B5EF4-FFF2-40B4-BE49-F238E27FC236}">
                <a16:creationId xmlns:a16="http://schemas.microsoft.com/office/drawing/2014/main" id="{C5776432-29F0-0A4A-B173-742254218E84}"/>
              </a:ext>
            </a:extLst>
          </p:cNvPr>
          <p:cNvSpPr>
            <a:spLocks noChangeArrowheads="1"/>
          </p:cNvSpPr>
          <p:nvPr/>
        </p:nvSpPr>
        <p:spPr bwMode="auto">
          <a:xfrm rot="-2090754">
            <a:off x="3132138" y="1484313"/>
            <a:ext cx="215900" cy="525621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8" name="Rectangle 8">
            <a:extLst>
              <a:ext uri="{FF2B5EF4-FFF2-40B4-BE49-F238E27FC236}">
                <a16:creationId xmlns:a16="http://schemas.microsoft.com/office/drawing/2014/main" id="{92FD05DA-9452-8242-B87E-2E4D0CEED8F5}"/>
              </a:ext>
            </a:extLst>
          </p:cNvPr>
          <p:cNvSpPr>
            <a:spLocks noChangeArrowheads="1"/>
          </p:cNvSpPr>
          <p:nvPr/>
        </p:nvSpPr>
        <p:spPr bwMode="auto">
          <a:xfrm rot="2090754" flipH="1">
            <a:off x="6661150" y="1484313"/>
            <a:ext cx="215900" cy="525621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9" name="Rectangle 9">
            <a:extLst>
              <a:ext uri="{FF2B5EF4-FFF2-40B4-BE49-F238E27FC236}">
                <a16:creationId xmlns:a16="http://schemas.microsoft.com/office/drawing/2014/main" id="{E0EF855E-3E7F-824E-B28B-AF6A6FF15499}"/>
              </a:ext>
            </a:extLst>
          </p:cNvPr>
          <p:cNvSpPr>
            <a:spLocks noChangeArrowheads="1"/>
          </p:cNvSpPr>
          <p:nvPr/>
        </p:nvSpPr>
        <p:spPr bwMode="auto">
          <a:xfrm rot="-1936619">
            <a:off x="4057650" y="2536825"/>
            <a:ext cx="215900" cy="2447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50" name="Rectangle 10">
            <a:extLst>
              <a:ext uri="{FF2B5EF4-FFF2-40B4-BE49-F238E27FC236}">
                <a16:creationId xmlns:a16="http://schemas.microsoft.com/office/drawing/2014/main" id="{B39E5A1E-7D0A-2242-932C-EB795F44EF32}"/>
              </a:ext>
            </a:extLst>
          </p:cNvPr>
          <p:cNvSpPr>
            <a:spLocks noChangeArrowheads="1"/>
          </p:cNvSpPr>
          <p:nvPr/>
        </p:nvSpPr>
        <p:spPr bwMode="auto">
          <a:xfrm rot="1936619" flipH="1">
            <a:off x="5724525" y="2563813"/>
            <a:ext cx="215900" cy="2447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51" name="Rectangle 11">
            <a:extLst>
              <a:ext uri="{FF2B5EF4-FFF2-40B4-BE49-F238E27FC236}">
                <a16:creationId xmlns:a16="http://schemas.microsoft.com/office/drawing/2014/main" id="{53BDA792-3FC7-DF42-BAFE-802CF996D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708275"/>
            <a:ext cx="576262" cy="381635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52" name="Rectangle 12">
            <a:extLst>
              <a:ext uri="{FF2B5EF4-FFF2-40B4-BE49-F238E27FC236}">
                <a16:creationId xmlns:a16="http://schemas.microsoft.com/office/drawing/2014/main" id="{1127001F-7E6A-5742-8A92-D4361DA70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3932238"/>
            <a:ext cx="2447925" cy="14446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53" name="Line 13">
            <a:extLst>
              <a:ext uri="{FF2B5EF4-FFF2-40B4-BE49-F238E27FC236}">
                <a16:creationId xmlns:a16="http://schemas.microsoft.com/office/drawing/2014/main" id="{62953ED5-8DEA-3048-A888-29268790170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1628775"/>
            <a:ext cx="288925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54" name="Line 14">
            <a:extLst>
              <a:ext uri="{FF2B5EF4-FFF2-40B4-BE49-F238E27FC236}">
                <a16:creationId xmlns:a16="http://schemas.microsoft.com/office/drawing/2014/main" id="{1AFE8DE3-AA41-484D-A603-CEB7ED70E2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4075" y="2997200"/>
            <a:ext cx="2160588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55" name="Line 15">
            <a:extLst>
              <a:ext uri="{FF2B5EF4-FFF2-40B4-BE49-F238E27FC236}">
                <a16:creationId xmlns:a16="http://schemas.microsoft.com/office/drawing/2014/main" id="{9E049AE2-223E-9D4D-84B8-9A18ED6011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79613" y="3213100"/>
            <a:ext cx="295275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56" name="Line 16">
            <a:extLst>
              <a:ext uri="{FF2B5EF4-FFF2-40B4-BE49-F238E27FC236}">
                <a16:creationId xmlns:a16="http://schemas.microsoft.com/office/drawing/2014/main" id="{7D5AF6C9-6B32-774B-BA3D-C619EDCE5C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58888" y="4221163"/>
            <a:ext cx="2017712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57" name="Line 17">
            <a:extLst>
              <a:ext uri="{FF2B5EF4-FFF2-40B4-BE49-F238E27FC236}">
                <a16:creationId xmlns:a16="http://schemas.microsoft.com/office/drawing/2014/main" id="{294962E7-6E4C-B14C-A8D1-EA3987781FD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08625" y="4292600"/>
            <a:ext cx="2159000" cy="17287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58" name="Line 18">
            <a:extLst>
              <a:ext uri="{FF2B5EF4-FFF2-40B4-BE49-F238E27FC236}">
                <a16:creationId xmlns:a16="http://schemas.microsoft.com/office/drawing/2014/main" id="{7913A510-2082-524B-A5B0-014145B2079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37188" y="4005263"/>
            <a:ext cx="1943100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59" name="Line 19">
            <a:extLst>
              <a:ext uri="{FF2B5EF4-FFF2-40B4-BE49-F238E27FC236}">
                <a16:creationId xmlns:a16="http://schemas.microsoft.com/office/drawing/2014/main" id="{8922C320-F521-F842-9BD0-DBAB1EBEF31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00788" y="4292600"/>
            <a:ext cx="1150937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60" name="Text Box 20">
            <a:extLst>
              <a:ext uri="{FF2B5EF4-FFF2-40B4-BE49-F238E27FC236}">
                <a16:creationId xmlns:a16="http://schemas.microsoft.com/office/drawing/2014/main" id="{99A00BB6-6C8D-F542-A97C-1DB63E4E5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1341438"/>
            <a:ext cx="19700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Lange spruit</a:t>
            </a:r>
          </a:p>
        </p:txBody>
      </p:sp>
      <p:sp>
        <p:nvSpPr>
          <p:cNvPr id="163861" name="Text Box 21">
            <a:extLst>
              <a:ext uri="{FF2B5EF4-FFF2-40B4-BE49-F238E27FC236}">
                <a16:creationId xmlns:a16="http://schemas.microsoft.com/office/drawing/2014/main" id="{40B078C0-167B-8D4A-BC7A-87632B85D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997200"/>
            <a:ext cx="1892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Korte spruit</a:t>
            </a:r>
          </a:p>
        </p:txBody>
      </p:sp>
      <p:sp>
        <p:nvSpPr>
          <p:cNvPr id="163862" name="Text Box 22">
            <a:extLst>
              <a:ext uri="{FF2B5EF4-FFF2-40B4-BE49-F238E27FC236}">
                <a16:creationId xmlns:a16="http://schemas.microsoft.com/office/drawing/2014/main" id="{6B8FBD33-1934-B343-ADE6-B31255A38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933825"/>
            <a:ext cx="16240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Staartbalk</a:t>
            </a:r>
          </a:p>
        </p:txBody>
      </p:sp>
      <p:sp>
        <p:nvSpPr>
          <p:cNvPr id="163863" name="Text Box 23">
            <a:extLst>
              <a:ext uri="{FF2B5EF4-FFF2-40B4-BE49-F238E27FC236}">
                <a16:creationId xmlns:a16="http://schemas.microsoft.com/office/drawing/2014/main" id="{7FCD5220-DF24-C841-A45B-CB297BDFC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76925"/>
            <a:ext cx="210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Lange schoor</a:t>
            </a:r>
          </a:p>
        </p:txBody>
      </p:sp>
      <p:sp>
        <p:nvSpPr>
          <p:cNvPr id="163864" name="Text Box 24">
            <a:extLst>
              <a:ext uri="{FF2B5EF4-FFF2-40B4-BE49-F238E27FC236}">
                <a16:creationId xmlns:a16="http://schemas.microsoft.com/office/drawing/2014/main" id="{2836E826-678D-474E-9857-74F758F81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5876925"/>
            <a:ext cx="20304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Korte schoor</a:t>
            </a:r>
          </a:p>
        </p:txBody>
      </p:sp>
      <p:sp>
        <p:nvSpPr>
          <p:cNvPr id="163865" name="Text Box 25">
            <a:extLst>
              <a:ext uri="{FF2B5EF4-FFF2-40B4-BE49-F238E27FC236}">
                <a16:creationId xmlns:a16="http://schemas.microsoft.com/office/drawing/2014/main" id="{6DAE2795-929C-A741-ADED-A432B56DA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4076700"/>
            <a:ext cx="15065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Galghout</a:t>
            </a:r>
          </a:p>
        </p:txBody>
      </p:sp>
      <p:sp>
        <p:nvSpPr>
          <p:cNvPr id="163866" name="Text Box 26">
            <a:extLst>
              <a:ext uri="{FF2B5EF4-FFF2-40B4-BE49-F238E27FC236}">
                <a16:creationId xmlns:a16="http://schemas.microsoft.com/office/drawing/2014/main" id="{51DE5944-CE85-7D43-8891-DE055F3DF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4724400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Hangers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0" grpId="0"/>
      <p:bldP spid="163861" grpId="0"/>
      <p:bldP spid="163862" grpId="0"/>
      <p:bldP spid="163863" grpId="0"/>
      <p:bldP spid="163864" grpId="0"/>
      <p:bldP spid="163865" grpId="0"/>
      <p:bldP spid="1638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:\Users\Ranko\Documents\GVM Afd Noord Holland\Tekeningen Sipman\fundering_Amsterdams_veldmuren_Sipman.jpg">
            <a:extLst>
              <a:ext uri="{FF2B5EF4-FFF2-40B4-BE49-F238E27FC236}">
                <a16:creationId xmlns:a16="http://schemas.microsoft.com/office/drawing/2014/main" id="{8537DBE0-241C-D948-8B3E-A1B366539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5456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5">
            <a:extLst>
              <a:ext uri="{FF2B5EF4-FFF2-40B4-BE49-F238E27FC236}">
                <a16:creationId xmlns:a16="http://schemas.microsoft.com/office/drawing/2014/main" id="{20C314D8-6E88-DD4B-8806-CCED04465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Fundering </a:t>
            </a:r>
          </a:p>
        </p:txBody>
      </p:sp>
      <p:sp>
        <p:nvSpPr>
          <p:cNvPr id="9220" name="Tijdelijke aanduiding voor dianummer 3">
            <a:extLst>
              <a:ext uri="{FF2B5EF4-FFF2-40B4-BE49-F238E27FC236}">
                <a16:creationId xmlns:a16="http://schemas.microsoft.com/office/drawing/2014/main" id="{B574E0A0-9727-784D-8D7E-747409B1D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B88F7765-432B-704B-ABCE-946987ABC95B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7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sp>
        <p:nvSpPr>
          <p:cNvPr id="9221" name="Rechthoek 11">
            <a:extLst>
              <a:ext uri="{FF2B5EF4-FFF2-40B4-BE49-F238E27FC236}">
                <a16:creationId xmlns:a16="http://schemas.microsoft.com/office/drawing/2014/main" id="{60E664DA-5F93-AD4E-8AC1-C88DF128B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1412875"/>
            <a:ext cx="40322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lvl="1" eaLnBrk="1" hangingPunct="1">
              <a:buFont typeface="Wingdings" pitchFamily="2" charset="2"/>
              <a:buNone/>
            </a:pPr>
            <a:r>
              <a:rPr lang="nl-NL" altLang="en-US"/>
              <a:t>Noord-Hollandse bouwwijze: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nl-NL" altLang="en-US"/>
              <a:t>- De Amsterdamse methode </a:t>
            </a:r>
          </a:p>
        </p:txBody>
      </p:sp>
      <p:pic>
        <p:nvPicPr>
          <p:cNvPr id="9222" name="Picture 13" descr="C:\Users\Ranko\Documents\GVM Afd Noord Holland\Tekeningen Sipman\fundering_Amsterdams_Sipman.jpg">
            <a:extLst>
              <a:ext uri="{FF2B5EF4-FFF2-40B4-BE49-F238E27FC236}">
                <a16:creationId xmlns:a16="http://schemas.microsoft.com/office/drawing/2014/main" id="{19AD59EE-80C4-D146-B744-00F9F02DC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0"/>
          <a:stretch>
            <a:fillRect/>
          </a:stretch>
        </p:blipFill>
        <p:spPr bwMode="auto">
          <a:xfrm>
            <a:off x="4284663" y="2205038"/>
            <a:ext cx="4530725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F5C61312-8D0F-6D41-AA5B-C353C2AE4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Staart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3A6D8DD2-C5DC-D84B-9845-10FCC00C188A}"/>
              </a:ext>
            </a:extLst>
          </p:cNvPr>
          <p:cNvGrpSpPr>
            <a:grpSpLocks/>
          </p:cNvGrpSpPr>
          <p:nvPr/>
        </p:nvGrpSpPr>
        <p:grpSpPr bwMode="auto">
          <a:xfrm>
            <a:off x="1330325" y="1341438"/>
            <a:ext cx="6913563" cy="5256212"/>
            <a:chOff x="1156" y="527"/>
            <a:chExt cx="4355" cy="3311"/>
          </a:xfrm>
        </p:grpSpPr>
        <p:sp>
          <p:nvSpPr>
            <p:cNvPr id="164868" name="Rectangle 4">
              <a:extLst>
                <a:ext uri="{FF2B5EF4-FFF2-40B4-BE49-F238E27FC236}">
                  <a16:creationId xmlns:a16="http://schemas.microsoft.com/office/drawing/2014/main" id="{79866CA6-D9D6-4A4F-8194-5E97587C7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" y="935"/>
              <a:ext cx="4355" cy="2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69" name="Rectangle 5">
              <a:extLst>
                <a:ext uri="{FF2B5EF4-FFF2-40B4-BE49-F238E27FC236}">
                  <a16:creationId xmlns:a16="http://schemas.microsoft.com/office/drawing/2014/main" id="{22378260-68F3-9149-BC47-F1F7244A0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" y="1388"/>
              <a:ext cx="2132" cy="2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70" name="Rectangle 6">
              <a:extLst>
                <a:ext uri="{FF2B5EF4-FFF2-40B4-BE49-F238E27FC236}">
                  <a16:creationId xmlns:a16="http://schemas.microsoft.com/office/drawing/2014/main" id="{B923D424-2DC7-7C41-9273-94B0E21981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90754">
              <a:off x="2154" y="527"/>
              <a:ext cx="136" cy="331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71" name="Rectangle 7">
              <a:extLst>
                <a:ext uri="{FF2B5EF4-FFF2-40B4-BE49-F238E27FC236}">
                  <a16:creationId xmlns:a16="http://schemas.microsoft.com/office/drawing/2014/main" id="{8952E7DC-0F88-AA41-8B97-85C9CA0149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90754" flipH="1">
              <a:off x="4377" y="527"/>
              <a:ext cx="136" cy="331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72" name="Rectangle 8">
              <a:extLst>
                <a:ext uri="{FF2B5EF4-FFF2-40B4-BE49-F238E27FC236}">
                  <a16:creationId xmlns:a16="http://schemas.microsoft.com/office/drawing/2014/main" id="{0ABD375B-046E-D745-8FAB-6EF4D02BC9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936619">
              <a:off x="2737" y="1190"/>
              <a:ext cx="136" cy="15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73" name="Rectangle 9">
              <a:extLst>
                <a:ext uri="{FF2B5EF4-FFF2-40B4-BE49-F238E27FC236}">
                  <a16:creationId xmlns:a16="http://schemas.microsoft.com/office/drawing/2014/main" id="{5ECAD7EC-4DE1-734B-8802-4D06595144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6619" flipH="1">
              <a:off x="3787" y="1207"/>
              <a:ext cx="136" cy="15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74" name="Rectangle 10">
              <a:extLst>
                <a:ext uri="{FF2B5EF4-FFF2-40B4-BE49-F238E27FC236}">
                  <a16:creationId xmlns:a16="http://schemas.microsoft.com/office/drawing/2014/main" id="{DA521B9F-5A64-174C-BDBA-F968CF83C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2" y="1298"/>
              <a:ext cx="363" cy="24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75" name="Rectangle 11">
              <a:extLst>
                <a:ext uri="{FF2B5EF4-FFF2-40B4-BE49-F238E27FC236}">
                  <a16:creationId xmlns:a16="http://schemas.microsoft.com/office/drawing/2014/main" id="{450DE5C0-47B2-0948-9976-E3C3D0321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069"/>
              <a:ext cx="1542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4876" name="Oval 12">
            <a:extLst>
              <a:ext uri="{FF2B5EF4-FFF2-40B4-BE49-F238E27FC236}">
                <a16:creationId xmlns:a16="http://schemas.microsoft.com/office/drawing/2014/main" id="{1A2C7B3A-4078-1940-A009-2DF539942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5734050"/>
            <a:ext cx="287337" cy="287338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7" name="Rectangle 13">
            <a:extLst>
              <a:ext uri="{FF2B5EF4-FFF2-40B4-BE49-F238E27FC236}">
                <a16:creationId xmlns:a16="http://schemas.microsoft.com/office/drawing/2014/main" id="{FFCBFFAD-9B79-AD4E-AFE3-B0CDD9D209B1}"/>
              </a:ext>
            </a:extLst>
          </p:cNvPr>
          <p:cNvSpPr>
            <a:spLocks noChangeArrowheads="1"/>
          </p:cNvSpPr>
          <p:nvPr/>
        </p:nvSpPr>
        <p:spPr bwMode="auto">
          <a:xfrm rot="-1931696">
            <a:off x="1330325" y="1749425"/>
            <a:ext cx="360363" cy="96838"/>
          </a:xfrm>
          <a:prstGeom prst="rect">
            <a:avLst/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8" name="Rectangle 14">
            <a:extLst>
              <a:ext uri="{FF2B5EF4-FFF2-40B4-BE49-F238E27FC236}">
                <a16:creationId xmlns:a16="http://schemas.microsoft.com/office/drawing/2014/main" id="{D89AEF24-122E-4141-8F0D-6971979121DC}"/>
              </a:ext>
            </a:extLst>
          </p:cNvPr>
          <p:cNvSpPr>
            <a:spLocks noChangeArrowheads="1"/>
          </p:cNvSpPr>
          <p:nvPr/>
        </p:nvSpPr>
        <p:spPr bwMode="auto">
          <a:xfrm rot="-1931696">
            <a:off x="3130550" y="2541588"/>
            <a:ext cx="360363" cy="96837"/>
          </a:xfrm>
          <a:prstGeom prst="rect">
            <a:avLst/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9" name="Rectangle 15">
            <a:extLst>
              <a:ext uri="{FF2B5EF4-FFF2-40B4-BE49-F238E27FC236}">
                <a16:creationId xmlns:a16="http://schemas.microsoft.com/office/drawing/2014/main" id="{5459F2B8-5E33-6B4E-B7B1-0391891E5EB0}"/>
              </a:ext>
            </a:extLst>
          </p:cNvPr>
          <p:cNvSpPr>
            <a:spLocks noChangeArrowheads="1"/>
          </p:cNvSpPr>
          <p:nvPr/>
        </p:nvSpPr>
        <p:spPr bwMode="auto">
          <a:xfrm rot="1931696" flipH="1">
            <a:off x="7883525" y="1749425"/>
            <a:ext cx="360363" cy="96838"/>
          </a:xfrm>
          <a:prstGeom prst="rect">
            <a:avLst/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0" name="Rectangle 16">
            <a:extLst>
              <a:ext uri="{FF2B5EF4-FFF2-40B4-BE49-F238E27FC236}">
                <a16:creationId xmlns:a16="http://schemas.microsoft.com/office/drawing/2014/main" id="{AF5B4ED3-D132-C744-B4DF-859FC38D93BF}"/>
              </a:ext>
            </a:extLst>
          </p:cNvPr>
          <p:cNvSpPr>
            <a:spLocks noChangeArrowheads="1"/>
          </p:cNvSpPr>
          <p:nvPr/>
        </p:nvSpPr>
        <p:spPr bwMode="auto">
          <a:xfrm rot="1931696" flipH="1">
            <a:off x="6083300" y="2541588"/>
            <a:ext cx="360363" cy="96837"/>
          </a:xfrm>
          <a:prstGeom prst="rect">
            <a:avLst/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1" name="Line 17">
            <a:extLst>
              <a:ext uri="{FF2B5EF4-FFF2-40B4-BE49-F238E27FC236}">
                <a16:creationId xmlns:a16="http://schemas.microsoft.com/office/drawing/2014/main" id="{ABEC4CD0-31DB-B242-9B21-83FBA517E0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63713" y="2565400"/>
            <a:ext cx="1582737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2" name="Line 18">
            <a:extLst>
              <a:ext uri="{FF2B5EF4-FFF2-40B4-BE49-F238E27FC236}">
                <a16:creationId xmlns:a16="http://schemas.microsoft.com/office/drawing/2014/main" id="{7B46FBC1-66F6-E249-AB88-5AD2AF8A53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3968" y="5589588"/>
            <a:ext cx="0" cy="431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3" name="Line 19">
            <a:extLst>
              <a:ext uri="{FF2B5EF4-FFF2-40B4-BE49-F238E27FC236}">
                <a16:creationId xmlns:a16="http://schemas.microsoft.com/office/drawing/2014/main" id="{24CEC5C4-2915-A746-BAE5-D1E1AFB2C49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2080" y="5589588"/>
            <a:ext cx="0" cy="431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4" name="Line 20">
            <a:extLst>
              <a:ext uri="{FF2B5EF4-FFF2-40B4-BE49-F238E27FC236}">
                <a16:creationId xmlns:a16="http://schemas.microsoft.com/office/drawing/2014/main" id="{D4439F54-9B84-1241-975B-F723D461C7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4513" y="4006850"/>
            <a:ext cx="0" cy="431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5" name="Line 21">
            <a:extLst>
              <a:ext uri="{FF2B5EF4-FFF2-40B4-BE49-F238E27FC236}">
                <a16:creationId xmlns:a16="http://schemas.microsoft.com/office/drawing/2014/main" id="{40989647-7C04-6647-BE89-92000253CD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9700" y="4005263"/>
            <a:ext cx="0" cy="431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6" name="Line 22">
            <a:extLst>
              <a:ext uri="{FF2B5EF4-FFF2-40B4-BE49-F238E27FC236}">
                <a16:creationId xmlns:a16="http://schemas.microsoft.com/office/drawing/2014/main" id="{2E23B5ED-D66D-F542-90EC-C97EF1BB08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68538" y="4221163"/>
            <a:ext cx="2085975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7" name="Line 23">
            <a:extLst>
              <a:ext uri="{FF2B5EF4-FFF2-40B4-BE49-F238E27FC236}">
                <a16:creationId xmlns:a16="http://schemas.microsoft.com/office/drawing/2014/main" id="{B4F5F69A-5801-2D4E-A777-51C3DB29A0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87900" y="5876925"/>
            <a:ext cx="22320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8" name="Line 24">
            <a:extLst>
              <a:ext uri="{FF2B5EF4-FFF2-40B4-BE49-F238E27FC236}">
                <a16:creationId xmlns:a16="http://schemas.microsoft.com/office/drawing/2014/main" id="{EAC00CB2-6620-2947-8D3B-6DC9854DF7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19475" y="3862388"/>
            <a:ext cx="215900" cy="6477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89" name="Line 25">
            <a:extLst>
              <a:ext uri="{FF2B5EF4-FFF2-40B4-BE49-F238E27FC236}">
                <a16:creationId xmlns:a16="http://schemas.microsoft.com/office/drawing/2014/main" id="{DB969F11-F6C8-5C43-AE42-41CADAE5730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38838" y="3862388"/>
            <a:ext cx="288925" cy="576262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90" name="Text Box 26">
            <a:extLst>
              <a:ext uri="{FF2B5EF4-FFF2-40B4-BE49-F238E27FC236}">
                <a16:creationId xmlns:a16="http://schemas.microsoft.com/office/drawing/2014/main" id="{CCE36844-C790-6F4E-BCF5-5B7FC5E5E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933825"/>
            <a:ext cx="1565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Klapmuts</a:t>
            </a:r>
          </a:p>
        </p:txBody>
      </p:sp>
      <p:sp>
        <p:nvSpPr>
          <p:cNvPr id="164891" name="Text Box 27">
            <a:extLst>
              <a:ext uri="{FF2B5EF4-FFF2-40B4-BE49-F238E27FC236}">
                <a16:creationId xmlns:a16="http://schemas.microsoft.com/office/drawing/2014/main" id="{4F1ECFD0-4394-DB47-8B47-EDBB325FE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724400"/>
            <a:ext cx="14843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Leklatjes</a:t>
            </a:r>
          </a:p>
        </p:txBody>
      </p:sp>
      <p:sp>
        <p:nvSpPr>
          <p:cNvPr id="164892" name="Text Box 28">
            <a:extLst>
              <a:ext uri="{FF2B5EF4-FFF2-40B4-BE49-F238E27FC236}">
                <a16:creationId xmlns:a16="http://schemas.microsoft.com/office/drawing/2014/main" id="{940673C0-D2D9-5A49-B74F-FA10E3E32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5373688"/>
            <a:ext cx="14382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Gat voor</a:t>
            </a:r>
          </a:p>
          <a:p>
            <a:r>
              <a:rPr lang="en-GB" altLang="en-US"/>
              <a:t>Kruirad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90" grpId="0"/>
      <p:bldP spid="164891" grpId="0"/>
      <p:bldP spid="16489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010A650B-B1A0-0A49-A732-FF398AA085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Staart Pink</a:t>
            </a:r>
          </a:p>
        </p:txBody>
      </p:sp>
      <p:pic>
        <p:nvPicPr>
          <p:cNvPr id="165891" name="Picture 3" descr="100_0198.JPG">
            <a:extLst>
              <a:ext uri="{FF2B5EF4-FFF2-40B4-BE49-F238E27FC236}">
                <a16:creationId xmlns:a16="http://schemas.microsoft.com/office/drawing/2014/main" id="{3792396B-D9BD-3E4E-B275-F5E2EFBA7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12875"/>
            <a:ext cx="5473700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AC0CE386-20F5-8C4E-8AC6-09B86306B5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Ophanging staart</a:t>
            </a:r>
          </a:p>
        </p:txBody>
      </p:sp>
      <p:pic>
        <p:nvPicPr>
          <p:cNvPr id="166915" name="Picture 3" descr="GroteFoto-EKFKHAPC">
            <a:extLst>
              <a:ext uri="{FF2B5EF4-FFF2-40B4-BE49-F238E27FC236}">
                <a16:creationId xmlns:a16="http://schemas.microsoft.com/office/drawing/2014/main" id="{2355B400-7AAD-1642-9072-A394BC591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4176713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6" name="Picture 4" descr="GroteFoto-QXB47SSI">
            <a:extLst>
              <a:ext uri="{FF2B5EF4-FFF2-40B4-BE49-F238E27FC236}">
                <a16:creationId xmlns:a16="http://schemas.microsoft.com/office/drawing/2014/main" id="{E03CF66E-AD9D-0D41-ACB2-90C1A6D5B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19488"/>
            <a:ext cx="4224337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560DFA83-765D-9E46-97B3-5207699E30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Staart</a:t>
            </a:r>
          </a:p>
        </p:txBody>
      </p:sp>
      <p:pic>
        <p:nvPicPr>
          <p:cNvPr id="167939" name="Picture 3" descr="GroteFoto-MADN78MT">
            <a:extLst>
              <a:ext uri="{FF2B5EF4-FFF2-40B4-BE49-F238E27FC236}">
                <a16:creationId xmlns:a16="http://schemas.microsoft.com/office/drawing/2014/main" id="{AD88CCC2-67A5-6C4C-AD17-766CDA417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3943350" cy="52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40" name="Picture 4" descr="GroteFoto-W4BFBHVT">
            <a:extLst>
              <a:ext uri="{FF2B5EF4-FFF2-40B4-BE49-F238E27FC236}">
                <a16:creationId xmlns:a16="http://schemas.microsoft.com/office/drawing/2014/main" id="{BB4A3CF2-96B1-2747-89DC-4C504E465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897063"/>
            <a:ext cx="4824412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411FBA50-560C-2D47-B896-B3D4E45742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Galghout</a:t>
            </a:r>
          </a:p>
        </p:txBody>
      </p:sp>
      <p:pic>
        <p:nvPicPr>
          <p:cNvPr id="168963" name="Picture 3" descr="IMG_0167.JPG">
            <a:extLst>
              <a:ext uri="{FF2B5EF4-FFF2-40B4-BE49-F238E27FC236}">
                <a16:creationId xmlns:a16="http://schemas.microsoft.com/office/drawing/2014/main" id="{4A534302-5443-3142-97A5-3147C1714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767013"/>
            <a:ext cx="4727575" cy="357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4" name="Picture 4" descr="IMG_0163.JPG">
            <a:extLst>
              <a:ext uri="{FF2B5EF4-FFF2-40B4-BE49-F238E27FC236}">
                <a16:creationId xmlns:a16="http://schemas.microsoft.com/office/drawing/2014/main" id="{B470C613-C536-B94A-A608-561F1C124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12875"/>
            <a:ext cx="3889375" cy="326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2" name="Rectangle 4">
            <a:extLst>
              <a:ext uri="{FF2B5EF4-FFF2-40B4-BE49-F238E27FC236}">
                <a16:creationId xmlns:a16="http://schemas.microsoft.com/office/drawing/2014/main" id="{154FE759-1846-794F-BBF2-F57E67435DF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/>
              <a:t>Kruiraden</a:t>
            </a:r>
          </a:p>
        </p:txBody>
      </p:sp>
      <p:sp>
        <p:nvSpPr>
          <p:cNvPr id="247813" name="Rectangle 5">
            <a:extLst>
              <a:ext uri="{FF2B5EF4-FFF2-40B4-BE49-F238E27FC236}">
                <a16:creationId xmlns:a16="http://schemas.microsoft.com/office/drawing/2014/main" id="{43601357-5BF5-F040-A7F7-D38A05E023C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EE4CB27E-C1D4-7C45-B9B3-1A0D089E30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Kruiraderen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3093CDD8-DC26-F64F-A505-D22525C35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/>
              <a:t>Kruirad</a:t>
            </a:r>
          </a:p>
          <a:p>
            <a:pPr lvl="1">
              <a:lnSpc>
                <a:spcPct val="90000"/>
              </a:lnSpc>
            </a:pPr>
            <a:r>
              <a:rPr lang="en-GB" altLang="en-US"/>
              <a:t>Munnik met schenen</a:t>
            </a:r>
          </a:p>
          <a:p>
            <a:pPr lvl="1">
              <a:lnSpc>
                <a:spcPct val="90000"/>
              </a:lnSpc>
            </a:pPr>
            <a:r>
              <a:rPr lang="en-GB" altLang="en-US"/>
              <a:t>Spaken</a:t>
            </a:r>
          </a:p>
          <a:p>
            <a:pPr lvl="1">
              <a:lnSpc>
                <a:spcPct val="90000"/>
              </a:lnSpc>
            </a:pPr>
            <a:r>
              <a:rPr lang="en-GB" altLang="en-US"/>
              <a:t>Gordingen</a:t>
            </a:r>
          </a:p>
          <a:p>
            <a:pPr>
              <a:lnSpc>
                <a:spcPct val="90000"/>
              </a:lnSpc>
            </a:pPr>
            <a:r>
              <a:rPr lang="en-GB" altLang="en-US"/>
              <a:t>Kruihaspel</a:t>
            </a:r>
          </a:p>
          <a:p>
            <a:pPr lvl="1">
              <a:lnSpc>
                <a:spcPct val="90000"/>
              </a:lnSpc>
            </a:pPr>
            <a:r>
              <a:rPr lang="en-GB" altLang="en-US"/>
              <a:t>Geen gordingen</a:t>
            </a:r>
          </a:p>
          <a:p>
            <a:pPr lvl="1">
              <a:lnSpc>
                <a:spcPct val="90000"/>
              </a:lnSpc>
            </a:pPr>
            <a:r>
              <a:rPr lang="en-GB" altLang="en-US"/>
              <a:t>Minder spaken, meestal 6</a:t>
            </a:r>
          </a:p>
          <a:p>
            <a:pPr>
              <a:lnSpc>
                <a:spcPct val="90000"/>
              </a:lnSpc>
            </a:pPr>
            <a:r>
              <a:rPr lang="en-GB" altLang="en-US"/>
              <a:t>Windkoppel</a:t>
            </a:r>
          </a:p>
          <a:p>
            <a:pPr lvl="1">
              <a:lnSpc>
                <a:spcPct val="90000"/>
              </a:lnSpc>
            </a:pPr>
            <a:r>
              <a:rPr lang="en-GB" altLang="en-US"/>
              <a:t>Doorlopende spaken, dus achter elkaar</a:t>
            </a:r>
          </a:p>
          <a:p>
            <a:pPr>
              <a:lnSpc>
                <a:spcPct val="90000"/>
              </a:lnSpc>
            </a:pPr>
            <a:r>
              <a:rPr lang="en-GB" altLang="en-US"/>
              <a:t>Kruilier</a:t>
            </a:r>
          </a:p>
          <a:p>
            <a:pPr lvl="1">
              <a:lnSpc>
                <a:spcPct val="90000"/>
              </a:lnSpc>
            </a:pPr>
            <a:r>
              <a:rPr lang="en-GB" altLang="en-US"/>
              <a:t>Soms rondgaande ketting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>
            <a:extLst>
              <a:ext uri="{FF2B5EF4-FFF2-40B4-BE49-F238E27FC236}">
                <a16:creationId xmlns:a16="http://schemas.microsoft.com/office/drawing/2014/main" id="{80D36E32-E239-0641-BD4D-4C54AA2BD1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Oude knegt</a:t>
            </a:r>
          </a:p>
        </p:txBody>
      </p:sp>
      <p:pic>
        <p:nvPicPr>
          <p:cNvPr id="230403" name="Picture 3" descr="DSCN0379">
            <a:extLst>
              <a:ext uri="{FF2B5EF4-FFF2-40B4-BE49-F238E27FC236}">
                <a16:creationId xmlns:a16="http://schemas.microsoft.com/office/drawing/2014/main" id="{8CEB4C93-6167-B14F-88D9-30A09C4D4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58900"/>
            <a:ext cx="3527425" cy="26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4" name="Picture 4" descr="DSCN0479">
            <a:extLst>
              <a:ext uri="{FF2B5EF4-FFF2-40B4-BE49-F238E27FC236}">
                <a16:creationId xmlns:a16="http://schemas.microsoft.com/office/drawing/2014/main" id="{BA518A78-CCAF-8449-9B2D-C1CB048B3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76700"/>
            <a:ext cx="3527425" cy="26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5" name="Picture 5" descr="DSCN0484">
            <a:extLst>
              <a:ext uri="{FF2B5EF4-FFF2-40B4-BE49-F238E27FC236}">
                <a16:creationId xmlns:a16="http://schemas.microsoft.com/office/drawing/2014/main" id="{422FDF3E-4F51-9042-B2D3-D43D2987F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95750"/>
            <a:ext cx="3529012" cy="26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6" name="Picture 6" descr="DSCN0485">
            <a:extLst>
              <a:ext uri="{FF2B5EF4-FFF2-40B4-BE49-F238E27FC236}">
                <a16:creationId xmlns:a16="http://schemas.microsoft.com/office/drawing/2014/main" id="{0E0024BB-41B4-FE4F-979D-9BC15FF06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41438"/>
            <a:ext cx="3530600" cy="26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>
            <a:extLst>
              <a:ext uri="{FF2B5EF4-FFF2-40B4-BE49-F238E27FC236}">
                <a16:creationId xmlns:a16="http://schemas.microsoft.com/office/drawing/2014/main" id="{05300EA2-58E2-5948-8C96-0CB3F14311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Kruirad pink</a:t>
            </a:r>
          </a:p>
        </p:txBody>
      </p:sp>
      <p:pic>
        <p:nvPicPr>
          <p:cNvPr id="231427" name="Picture 3" descr="IMG_7176.JPG">
            <a:extLst>
              <a:ext uri="{FF2B5EF4-FFF2-40B4-BE49-F238E27FC236}">
                <a16:creationId xmlns:a16="http://schemas.microsoft.com/office/drawing/2014/main" id="{D1AD7056-C82D-CC49-80E0-F361BFF7A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7920038" cy="527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>
            <a:extLst>
              <a:ext uri="{FF2B5EF4-FFF2-40B4-BE49-F238E27FC236}">
                <a16:creationId xmlns:a16="http://schemas.microsoft.com/office/drawing/2014/main" id="{6D3EA4ED-837C-2E47-9426-6047CB28DE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Windkoppel spinnekop</a:t>
            </a:r>
          </a:p>
        </p:txBody>
      </p:sp>
      <p:pic>
        <p:nvPicPr>
          <p:cNvPr id="233475" name="Picture 3">
            <a:extLst>
              <a:ext uri="{FF2B5EF4-FFF2-40B4-BE49-F238E27FC236}">
                <a16:creationId xmlns:a16="http://schemas.microsoft.com/office/drawing/2014/main" id="{94232D1C-EF24-7649-9EAA-3F5B6F0E9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412875"/>
            <a:ext cx="575945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>
            <a:extLst>
              <a:ext uri="{FF2B5EF4-FFF2-40B4-BE49-F238E27FC236}">
                <a16:creationId xmlns:a16="http://schemas.microsoft.com/office/drawing/2014/main" id="{6B595403-0570-EB40-B658-448C59EB41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z="3200"/>
              <a:t>Noord-Hollandse bouwwijze</a:t>
            </a:r>
          </a:p>
        </p:txBody>
      </p:sp>
      <p:pic>
        <p:nvPicPr>
          <p:cNvPr id="10243" name="Picture 4" descr="model NH-achtkant 001">
            <a:extLst>
              <a:ext uri="{FF2B5EF4-FFF2-40B4-BE49-F238E27FC236}">
                <a16:creationId xmlns:a16="http://schemas.microsoft.com/office/drawing/2014/main" id="{0B362E6D-492D-2640-BEA7-AC66CD9E59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12875"/>
            <a:ext cx="3786187" cy="5040313"/>
          </a:xfrm>
          <a:noFill/>
        </p:spPr>
      </p:pic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BA7890C3-A837-2546-BDDC-CEBE66EEFE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9629AED1-0278-D941-83D8-DB3A3D780C50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8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sp>
        <p:nvSpPr>
          <p:cNvPr id="7173" name="Rechthoek 11">
            <a:extLst>
              <a:ext uri="{FF2B5EF4-FFF2-40B4-BE49-F238E27FC236}">
                <a16:creationId xmlns:a16="http://schemas.microsoft.com/office/drawing/2014/main" id="{EBBBFA86-B862-B147-94F5-7F9FE90FC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2781300"/>
            <a:ext cx="4032250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lvl="1" eaLnBrk="1" hangingPunct="1">
              <a:buFont typeface="Wingdings" pitchFamily="2" charset="2"/>
              <a:buNone/>
            </a:pPr>
            <a:r>
              <a:rPr lang="nl-NL" altLang="en-US"/>
              <a:t>Noord-Hollandse bouwwijze: </a:t>
            </a:r>
          </a:p>
          <a:p>
            <a:pPr lvl="1" eaLnBrk="1" hangingPunct="1"/>
            <a:r>
              <a:rPr lang="nl-NL" altLang="en-US"/>
              <a:t>Rechte achtkant stijlen</a:t>
            </a:r>
          </a:p>
          <a:p>
            <a:pPr lvl="1" eaLnBrk="1" hangingPunct="1"/>
            <a:r>
              <a:rPr lang="nl-NL" altLang="en-US"/>
              <a:t>ondertafelment</a:t>
            </a:r>
          </a:p>
          <a:p>
            <a:pPr lvl="1" eaLnBrk="1" hangingPunct="1"/>
            <a:r>
              <a:rPr lang="nl-NL" altLang="en-US"/>
              <a:t>peulsteen</a:t>
            </a:r>
          </a:p>
          <a:p>
            <a:pPr lvl="1" eaLnBrk="1" hangingPunct="1"/>
            <a:r>
              <a:rPr lang="nl-NL" altLang="en-US"/>
              <a:t>veldmuurtje</a:t>
            </a:r>
          </a:p>
          <a:p>
            <a:pPr lvl="1" eaLnBrk="1" hangingPunct="1"/>
            <a:r>
              <a:rPr lang="nl-NL" altLang="en-US"/>
              <a:t>penant</a:t>
            </a:r>
          </a:p>
          <a:p>
            <a:pPr lvl="1" eaLnBrk="1" hangingPunct="1"/>
            <a:r>
              <a:rPr lang="nl-NL" altLang="en-US"/>
              <a:t>Vloerhout</a:t>
            </a:r>
          </a:p>
          <a:p>
            <a:pPr lvl="1" eaLnBrk="1" hangingPunct="1"/>
            <a:r>
              <a:rPr lang="nl-NL" altLang="en-US"/>
              <a:t>Kesphout</a:t>
            </a:r>
          </a:p>
          <a:p>
            <a:pPr lvl="1" eaLnBrk="1" hangingPunct="1"/>
            <a:r>
              <a:rPr lang="nl-NL" altLang="en-US"/>
              <a:t>Palen 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C8A29A14-1039-094B-81B8-98ADFEA361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Windkoppel De Otter</a:t>
            </a:r>
          </a:p>
        </p:txBody>
      </p:sp>
      <p:pic>
        <p:nvPicPr>
          <p:cNvPr id="234499" name="Picture 3" descr="bla">
            <a:extLst>
              <a:ext uri="{FF2B5EF4-FFF2-40B4-BE49-F238E27FC236}">
                <a16:creationId xmlns:a16="http://schemas.microsoft.com/office/drawing/2014/main" id="{ED1CE819-2C5A-DD4E-B56E-65E4BF100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12875"/>
            <a:ext cx="6985000" cy="523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28317BBD-4BB6-F746-9201-B2D6857489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Kruihaspel Schoolmeester</a:t>
            </a:r>
          </a:p>
        </p:txBody>
      </p:sp>
      <p:pic>
        <p:nvPicPr>
          <p:cNvPr id="237571" name="Picture 3" descr="IMG_7178.JPG">
            <a:extLst>
              <a:ext uri="{FF2B5EF4-FFF2-40B4-BE49-F238E27FC236}">
                <a16:creationId xmlns:a16="http://schemas.microsoft.com/office/drawing/2014/main" id="{3FD68998-B8C4-4A47-A478-49F0A118D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4057650" cy="532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572" name="Picture 4" descr="IMG_7180.JPG">
            <a:extLst>
              <a:ext uri="{FF2B5EF4-FFF2-40B4-BE49-F238E27FC236}">
                <a16:creationId xmlns:a16="http://schemas.microsoft.com/office/drawing/2014/main" id="{16A5E84D-0EAB-4945-859C-6DC7D6592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412875"/>
            <a:ext cx="4057650" cy="532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:a16="http://schemas.microsoft.com/office/drawing/2014/main" id="{4F4D0DA6-872D-2242-8E01-0542AFA1F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Kruirad en kruilier</a:t>
            </a:r>
          </a:p>
        </p:txBody>
      </p:sp>
      <p:pic>
        <p:nvPicPr>
          <p:cNvPr id="239619" name="Picture 3" descr="IMG_3728.JPG">
            <a:extLst>
              <a:ext uri="{FF2B5EF4-FFF2-40B4-BE49-F238E27FC236}">
                <a16:creationId xmlns:a16="http://schemas.microsoft.com/office/drawing/2014/main" id="{943EF751-E52A-B244-A2AD-8F4320433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412875"/>
            <a:ext cx="3538538" cy="530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0" name="Picture 4" descr="IMG_3729.JPG">
            <a:extLst>
              <a:ext uri="{FF2B5EF4-FFF2-40B4-BE49-F238E27FC236}">
                <a16:creationId xmlns:a16="http://schemas.microsoft.com/office/drawing/2014/main" id="{CC529501-B77E-074C-95EB-7F97CECC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1412875"/>
            <a:ext cx="3538537" cy="530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>
            <a:extLst>
              <a:ext uri="{FF2B5EF4-FFF2-40B4-BE49-F238E27FC236}">
                <a16:creationId xmlns:a16="http://schemas.microsoft.com/office/drawing/2014/main" id="{EAECE3C8-A722-FF40-B453-134414241E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Kruilier</a:t>
            </a:r>
          </a:p>
        </p:txBody>
      </p:sp>
      <p:pic>
        <p:nvPicPr>
          <p:cNvPr id="240643" name="Picture 3" descr="IMG_3392.JPG">
            <a:extLst>
              <a:ext uri="{FF2B5EF4-FFF2-40B4-BE49-F238E27FC236}">
                <a16:creationId xmlns:a16="http://schemas.microsoft.com/office/drawing/2014/main" id="{0359E989-8AB1-4244-AC62-053D0D32C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1412875"/>
            <a:ext cx="3394075" cy="508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4" name="Picture 4" descr="100_0044.JPG">
            <a:extLst>
              <a:ext uri="{FF2B5EF4-FFF2-40B4-BE49-F238E27FC236}">
                <a16:creationId xmlns:a16="http://schemas.microsoft.com/office/drawing/2014/main" id="{2CD22855-5AEA-F648-9FBD-C45982A61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412875"/>
            <a:ext cx="3830637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>
            <a:extLst>
              <a:ext uri="{FF2B5EF4-FFF2-40B4-BE49-F238E27FC236}">
                <a16:creationId xmlns:a16="http://schemas.microsoft.com/office/drawing/2014/main" id="{D8193E30-D9A2-8E4C-A792-12C21C6D79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En dan kan het ook heel anders</a:t>
            </a:r>
          </a:p>
        </p:txBody>
      </p:sp>
      <p:pic>
        <p:nvPicPr>
          <p:cNvPr id="243715" name="Picture 3" descr="Kruien met tifford takel">
            <a:extLst>
              <a:ext uri="{FF2B5EF4-FFF2-40B4-BE49-F238E27FC236}">
                <a16:creationId xmlns:a16="http://schemas.microsoft.com/office/drawing/2014/main" id="{6FCCF2BF-FD68-A242-A151-1020925C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41438"/>
            <a:ext cx="7775575" cy="518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A696A92-180A-9048-8AD0-727AB8334E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Vragen?</a:t>
            </a:r>
          </a:p>
        </p:txBody>
      </p:sp>
      <p:pic>
        <p:nvPicPr>
          <p:cNvPr id="23557" name="Picture 5" descr="MCj04344110000[1]">
            <a:extLst>
              <a:ext uri="{FF2B5EF4-FFF2-40B4-BE49-F238E27FC236}">
                <a16:creationId xmlns:a16="http://schemas.microsoft.com/office/drawing/2014/main" id="{E28B39E1-AD34-E845-9EEE-CC55923482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1628775"/>
            <a:ext cx="3968750" cy="446405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>
            <a:extLst>
              <a:ext uri="{FF2B5EF4-FFF2-40B4-BE49-F238E27FC236}">
                <a16:creationId xmlns:a16="http://schemas.microsoft.com/office/drawing/2014/main" id="{C07279BF-CC97-EF4C-8744-87E7A3B98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/>
              <a:t> Zuid-Hollandse bouwwijze</a:t>
            </a:r>
          </a:p>
        </p:txBody>
      </p:sp>
      <p:pic>
        <p:nvPicPr>
          <p:cNvPr id="11267" name="Picture 2" descr="L:\Theoriecursus afd NH\2008-09 Presentaties theorie NH\Achtkant\Vijzelwatermolen-doorsnede.jpg">
            <a:extLst>
              <a:ext uri="{FF2B5EF4-FFF2-40B4-BE49-F238E27FC236}">
                <a16:creationId xmlns:a16="http://schemas.microsoft.com/office/drawing/2014/main" id="{BF38DD68-563E-F440-99F7-E9EB5E2DC9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813" y="1285875"/>
            <a:ext cx="3832225" cy="5572125"/>
          </a:xfrm>
          <a:noFill/>
        </p:spPr>
      </p:pic>
      <p:sp>
        <p:nvSpPr>
          <p:cNvPr id="11268" name="Tijdelijke aanduiding voor dianummer 3">
            <a:extLst>
              <a:ext uri="{FF2B5EF4-FFF2-40B4-BE49-F238E27FC236}">
                <a16:creationId xmlns:a16="http://schemas.microsoft.com/office/drawing/2014/main" id="{BE0F0979-9B78-A14D-8207-7166D7F8D3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eaLnBrk="1" hangingPunct="1"/>
            <a:fld id="{86250995-74FC-B345-B33F-E63469E2F11C}" type="slidenum">
              <a:rPr lang="en-US" altLang="en-US" sz="1400">
                <a:solidFill>
                  <a:srgbClr val="1C91FF"/>
                </a:solidFill>
              </a:rPr>
              <a:pPr eaLnBrk="1" hangingPunct="1"/>
              <a:t>9</a:t>
            </a:fld>
            <a:endParaRPr lang="en-US" altLang="en-US" sz="1400">
              <a:solidFill>
                <a:srgbClr val="1C91FF"/>
              </a:solidFill>
            </a:endParaRPr>
          </a:p>
        </p:txBody>
      </p:sp>
      <p:sp>
        <p:nvSpPr>
          <p:cNvPr id="8197" name="Rechthoek 5">
            <a:extLst>
              <a:ext uri="{FF2B5EF4-FFF2-40B4-BE49-F238E27FC236}">
                <a16:creationId xmlns:a16="http://schemas.microsoft.com/office/drawing/2014/main" id="{E630CF2F-57E7-4747-AFF9-825564ACE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284538"/>
            <a:ext cx="45720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G 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91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G Times" pitchFamily="18" charset="0"/>
              </a:defRPr>
            </a:lvl9pPr>
          </a:lstStyle>
          <a:p>
            <a:pPr lvl="1" eaLnBrk="1" hangingPunct="1">
              <a:buFont typeface="Wingdings" pitchFamily="2" charset="2"/>
              <a:buNone/>
            </a:pPr>
            <a:r>
              <a:rPr lang="nl-NL" altLang="en-US"/>
              <a:t>Zuidhollandse bouwwijze: </a:t>
            </a:r>
          </a:p>
          <a:p>
            <a:pPr lvl="1" eaLnBrk="1" hangingPunct="1"/>
            <a:r>
              <a:rPr lang="nl-NL" altLang="en-US"/>
              <a:t>Kromme achtkant stijlen</a:t>
            </a:r>
          </a:p>
          <a:p>
            <a:pPr lvl="1" eaLnBrk="1" hangingPunct="1"/>
            <a:r>
              <a:rPr lang="nl-NL" altLang="en-US"/>
              <a:t>Ringmuur</a:t>
            </a:r>
          </a:p>
          <a:p>
            <a:pPr lvl="1" eaLnBrk="1" hangingPunct="1"/>
            <a:r>
              <a:rPr lang="nl-NL" altLang="en-US"/>
              <a:t>Zwaar metselwerk</a:t>
            </a:r>
          </a:p>
          <a:p>
            <a:pPr lvl="1" eaLnBrk="1" hangingPunct="1"/>
            <a:r>
              <a:rPr lang="nl-NL" altLang="en-US"/>
              <a:t>Vloerhout</a:t>
            </a:r>
          </a:p>
          <a:p>
            <a:pPr lvl="1" eaLnBrk="1" hangingPunct="1"/>
            <a:r>
              <a:rPr lang="nl-NL" altLang="en-US"/>
              <a:t>Kesphout</a:t>
            </a:r>
          </a:p>
          <a:p>
            <a:pPr lvl="1" eaLnBrk="1" hangingPunct="1"/>
            <a:r>
              <a:rPr lang="nl-NL" altLang="en-US"/>
              <a:t>Palen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VM presentatie">
  <a:themeElements>
    <a:clrScheme name="GVM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VM presentatie">
      <a:majorFont>
        <a:latin typeface="CG Times"/>
        <a:ea typeface=""/>
        <a:cs typeface=""/>
      </a:majorFont>
      <a:minorFont>
        <a:latin typeface="CG Time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1C91FF"/>
          </a:buClr>
          <a:buSzPct val="75000"/>
          <a:buFont typeface="Wingdings" pitchFamily="2" charset="2"/>
          <a:buChar char="q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G 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1C91FF"/>
          </a:buClr>
          <a:buSzPct val="75000"/>
          <a:buFont typeface="Wingdings" pitchFamily="2" charset="2"/>
          <a:buChar char="q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G Times" pitchFamily="18" charset="0"/>
          </a:defRPr>
        </a:defPPr>
      </a:lstStyle>
    </a:lnDef>
  </a:objectDefaults>
  <a:extraClrSchemeLst>
    <a:extraClrScheme>
      <a:clrScheme name="GVM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VM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VM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VM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VM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VM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VM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VM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VM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VM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VM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VM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5882</TotalTime>
  <Words>1107</Words>
  <Application>Microsoft Office PowerPoint</Application>
  <PresentationFormat>Diavoorstelling (4:3)</PresentationFormat>
  <Paragraphs>402</Paragraphs>
  <Slides>85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85</vt:i4>
      </vt:variant>
    </vt:vector>
  </HeadingPairs>
  <TitlesOfParts>
    <vt:vector size="90" baseType="lpstr">
      <vt:lpstr>Arial</vt:lpstr>
      <vt:lpstr>CG Times</vt:lpstr>
      <vt:lpstr>Times New Roman</vt:lpstr>
      <vt:lpstr>Wingdings</vt:lpstr>
      <vt:lpstr>GVM presentatie</vt:lpstr>
      <vt:lpstr>Achtkant, zeskant, stelling, kap en staart    Verdiepingsles</vt:lpstr>
      <vt:lpstr>Achtkant - Algemeen</vt:lpstr>
      <vt:lpstr>Achtkant - Algemeen</vt:lpstr>
      <vt:lpstr>Bouwvormen achtkant</vt:lpstr>
      <vt:lpstr>Het achtkant – Regionale verschillen</vt:lpstr>
      <vt:lpstr>Fundering</vt:lpstr>
      <vt:lpstr>Fundering </vt:lpstr>
      <vt:lpstr>Noord-Hollandse bouwwijze</vt:lpstr>
      <vt:lpstr> Zuid-Hollandse bouwwijze</vt:lpstr>
      <vt:lpstr>Fundering </vt:lpstr>
      <vt:lpstr>Bouw van achtkant – de basis</vt:lpstr>
      <vt:lpstr>Achtkantstijlen</vt:lpstr>
      <vt:lpstr>Gebinten </vt:lpstr>
      <vt:lpstr>Gebint en korbelen</vt:lpstr>
      <vt:lpstr>Een Gebint op de grond</vt:lpstr>
      <vt:lpstr>(vaste) gebinten oprichten</vt:lpstr>
      <vt:lpstr>Gebinten van bovenaf </vt:lpstr>
      <vt:lpstr>Losse bintbalken </vt:lpstr>
      <vt:lpstr>Losse bintbalken</vt:lpstr>
      <vt:lpstr>Losse achtkantstijlen plaatsen</vt:lpstr>
      <vt:lpstr>Bovenaanzicht</vt:lpstr>
      <vt:lpstr>Bintlagen</vt:lpstr>
      <vt:lpstr>Boventafelement</vt:lpstr>
      <vt:lpstr>Boventafelement</vt:lpstr>
      <vt:lpstr>Boventafelement met blokkeels</vt:lpstr>
      <vt:lpstr>De velden</vt:lpstr>
      <vt:lpstr>Velden: echt of niet?</vt:lpstr>
      <vt:lpstr>Velden - veldregels</vt:lpstr>
      <vt:lpstr>Dwarsdoorsnede met velden</vt:lpstr>
      <vt:lpstr>Les Achtkant – Veldstijlen, weegdelen</vt:lpstr>
      <vt:lpstr>Veld van binnenuit gezien</vt:lpstr>
      <vt:lpstr>Velden - rietlatten, kistramen</vt:lpstr>
      <vt:lpstr>…en dan kunnen de vloeren er in..</vt:lpstr>
      <vt:lpstr>De Kuip en kruivloer</vt:lpstr>
      <vt:lpstr>       Sipman</vt:lpstr>
      <vt:lpstr>Achtkant - Zeskant</vt:lpstr>
      <vt:lpstr>Achtkant – Zeskant</vt:lpstr>
      <vt:lpstr>Zeskant – De twee oplossingen</vt:lpstr>
      <vt:lpstr>Zeskant - Koningsbint</vt:lpstr>
      <vt:lpstr>Zeskant – De tweede oplossing</vt:lpstr>
      <vt:lpstr>Het zeskant - trivia</vt:lpstr>
      <vt:lpstr>De stelling</vt:lpstr>
      <vt:lpstr>De stelling</vt:lpstr>
      <vt:lpstr>De stelling</vt:lpstr>
      <vt:lpstr>PowerPoint-presentatie</vt:lpstr>
      <vt:lpstr>De Kap</vt:lpstr>
      <vt:lpstr>Overring</vt:lpstr>
      <vt:lpstr>Overring+voeghout</vt:lpstr>
      <vt:lpstr>Voeghout – keep overring</vt:lpstr>
      <vt:lpstr>De Kap</vt:lpstr>
      <vt:lpstr>Voeghout met spruiten</vt:lpstr>
      <vt:lpstr>Bevestigen spruiten</vt:lpstr>
      <vt:lpstr>Spruitluiken</vt:lpstr>
      <vt:lpstr>De Kap</vt:lpstr>
      <vt:lpstr>Bevestiging windpeluw</vt:lpstr>
      <vt:lpstr>Steunder/burgemeester</vt:lpstr>
      <vt:lpstr>IJzerbalk</vt:lpstr>
      <vt:lpstr>Gordingen</vt:lpstr>
      <vt:lpstr>Rietsporen/rinkellatten</vt:lpstr>
      <vt:lpstr>Voorkeuvelens</vt:lpstr>
      <vt:lpstr>Voorkeuvelens</vt:lpstr>
      <vt:lpstr>Voorkeuvelens</vt:lpstr>
      <vt:lpstr>Voorkeuvelens met baard</vt:lpstr>
      <vt:lpstr>Achterkeuvelens</vt:lpstr>
      <vt:lpstr>Stapeling</vt:lpstr>
      <vt:lpstr>Stapeling</vt:lpstr>
      <vt:lpstr>Mogelijke problemen</vt:lpstr>
      <vt:lpstr>De staart</vt:lpstr>
      <vt:lpstr>Staart</vt:lpstr>
      <vt:lpstr>Staart</vt:lpstr>
      <vt:lpstr>Staart Pink</vt:lpstr>
      <vt:lpstr>Ophanging staart</vt:lpstr>
      <vt:lpstr>Staart</vt:lpstr>
      <vt:lpstr>Galghout</vt:lpstr>
      <vt:lpstr>Kruiraden</vt:lpstr>
      <vt:lpstr>Kruiraderen</vt:lpstr>
      <vt:lpstr>Oude knegt</vt:lpstr>
      <vt:lpstr>Kruirad pink</vt:lpstr>
      <vt:lpstr>Windkoppel spinnekop</vt:lpstr>
      <vt:lpstr>Windkoppel De Otter</vt:lpstr>
      <vt:lpstr>Kruihaspel Schoolmeester</vt:lpstr>
      <vt:lpstr>Kruirad en kruilier</vt:lpstr>
      <vt:lpstr>Kruilier</vt:lpstr>
      <vt:lpstr>En dan kan het ook heel anders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Gebruiker</dc:creator>
  <cp:lastModifiedBy>Abel Blom</cp:lastModifiedBy>
  <cp:revision>139</cp:revision>
  <dcterms:created xsi:type="dcterms:W3CDTF">2007-08-18T12:25:49Z</dcterms:created>
  <dcterms:modified xsi:type="dcterms:W3CDTF">2024-02-09T09:33:37Z</dcterms:modified>
</cp:coreProperties>
</file>