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470" r:id="rId4"/>
    <p:sldId id="262" r:id="rId5"/>
    <p:sldId id="258" r:id="rId6"/>
    <p:sldId id="265" r:id="rId7"/>
    <p:sldId id="536" r:id="rId8"/>
    <p:sldId id="466" r:id="rId9"/>
    <p:sldId id="266" r:id="rId10"/>
    <p:sldId id="436" r:id="rId11"/>
    <p:sldId id="437" r:id="rId12"/>
    <p:sldId id="267" r:id="rId13"/>
    <p:sldId id="413" r:id="rId14"/>
    <p:sldId id="530" r:id="rId15"/>
    <p:sldId id="414" r:id="rId16"/>
    <p:sldId id="268" r:id="rId17"/>
    <p:sldId id="447" r:id="rId18"/>
    <p:sldId id="467" r:id="rId19"/>
    <p:sldId id="468" r:id="rId20"/>
    <p:sldId id="469" r:id="rId21"/>
    <p:sldId id="269" r:id="rId22"/>
    <p:sldId id="415" r:id="rId23"/>
    <p:sldId id="531" r:id="rId24"/>
    <p:sldId id="270" r:id="rId25"/>
    <p:sldId id="277" r:id="rId26"/>
    <p:sldId id="372" r:id="rId27"/>
    <p:sldId id="373" r:id="rId28"/>
    <p:sldId id="271" r:id="rId29"/>
    <p:sldId id="278" r:id="rId30"/>
    <p:sldId id="416" r:id="rId31"/>
    <p:sldId id="272" r:id="rId32"/>
    <p:sldId id="387" r:id="rId33"/>
    <p:sldId id="438" r:id="rId34"/>
    <p:sldId id="313" r:id="rId35"/>
    <p:sldId id="273" r:id="rId36"/>
    <p:sldId id="349" r:id="rId37"/>
    <p:sldId id="412" r:id="rId38"/>
    <p:sldId id="460" r:id="rId39"/>
    <p:sldId id="260" r:id="rId40"/>
    <p:sldId id="263" r:id="rId41"/>
    <p:sldId id="491" r:id="rId42"/>
    <p:sldId id="274" r:id="rId43"/>
    <p:sldId id="565" r:id="rId44"/>
    <p:sldId id="417" r:id="rId45"/>
    <p:sldId id="418" r:id="rId46"/>
    <p:sldId id="327" r:id="rId47"/>
    <p:sldId id="312" r:id="rId48"/>
    <p:sldId id="314" r:id="rId49"/>
    <p:sldId id="448" r:id="rId50"/>
    <p:sldId id="385" r:id="rId51"/>
    <p:sldId id="386" r:id="rId52"/>
    <p:sldId id="310" r:id="rId53"/>
    <p:sldId id="499" r:id="rId54"/>
    <p:sldId id="502" r:id="rId55"/>
    <p:sldId id="603" r:id="rId56"/>
    <p:sldId id="497" r:id="rId57"/>
    <p:sldId id="503" r:id="rId58"/>
    <p:sldId id="419" r:id="rId59"/>
    <p:sldId id="492" r:id="rId60"/>
    <p:sldId id="478" r:id="rId61"/>
    <p:sldId id="479" r:id="rId62"/>
    <p:sldId id="480" r:id="rId63"/>
    <p:sldId id="482" r:id="rId64"/>
    <p:sldId id="481" r:id="rId65"/>
    <p:sldId id="555" r:id="rId66"/>
    <p:sldId id="494" r:id="rId67"/>
    <p:sldId id="471" r:id="rId68"/>
    <p:sldId id="411" r:id="rId69"/>
    <p:sldId id="501" r:id="rId70"/>
    <p:sldId id="328" r:id="rId71"/>
    <p:sldId id="378" r:id="rId72"/>
    <p:sldId id="410" r:id="rId73"/>
    <p:sldId id="457" r:id="rId74"/>
    <p:sldId id="537" r:id="rId75"/>
    <p:sldId id="493" r:id="rId76"/>
    <p:sldId id="420" r:id="rId77"/>
    <p:sldId id="351" r:id="rId78"/>
    <p:sldId id="321" r:id="rId79"/>
    <p:sldId id="322" r:id="rId80"/>
    <p:sldId id="421" r:id="rId81"/>
    <p:sldId id="505" r:id="rId82"/>
    <p:sldId id="506" r:id="rId83"/>
    <p:sldId id="507" r:id="rId84"/>
    <p:sldId id="532" r:id="rId85"/>
    <p:sldId id="495" r:id="rId86"/>
    <p:sldId id="264" r:id="rId87"/>
    <p:sldId id="431" r:id="rId88"/>
    <p:sldId id="422" r:id="rId89"/>
    <p:sldId id="432" r:id="rId90"/>
    <p:sldId id="429" r:id="rId91"/>
    <p:sldId id="423" r:id="rId92"/>
    <p:sldId id="424" r:id="rId93"/>
    <p:sldId id="425" r:id="rId94"/>
    <p:sldId id="426" r:id="rId95"/>
    <p:sldId id="435" r:id="rId96"/>
    <p:sldId id="433" r:id="rId97"/>
    <p:sldId id="320" r:id="rId98"/>
    <p:sldId id="504" r:id="rId99"/>
    <p:sldId id="428" r:id="rId100"/>
    <p:sldId id="427" r:id="rId101"/>
    <p:sldId id="527" r:id="rId102"/>
    <p:sldId id="439" r:id="rId103"/>
    <p:sldId id="440" r:id="rId104"/>
    <p:sldId id="449" r:id="rId105"/>
    <p:sldId id="430" r:id="rId106"/>
    <p:sldId id="441" r:id="rId107"/>
    <p:sldId id="442" r:id="rId108"/>
    <p:sldId id="443" r:id="rId109"/>
    <p:sldId id="475" r:id="rId110"/>
    <p:sldId id="522" r:id="rId111"/>
    <p:sldId id="444" r:id="rId112"/>
    <p:sldId id="445" r:id="rId113"/>
    <p:sldId id="446" r:id="rId114"/>
    <p:sldId id="473" r:id="rId115"/>
    <p:sldId id="450" r:id="rId116"/>
    <p:sldId id="472" r:id="rId117"/>
    <p:sldId id="474" r:id="rId118"/>
    <p:sldId id="518" r:id="rId119"/>
    <p:sldId id="451" r:id="rId120"/>
    <p:sldId id="452" r:id="rId121"/>
    <p:sldId id="533" r:id="rId122"/>
    <p:sldId id="453" r:id="rId123"/>
    <p:sldId id="454" r:id="rId124"/>
    <p:sldId id="456" r:id="rId125"/>
    <p:sldId id="534" r:id="rId126"/>
    <p:sldId id="509" r:id="rId127"/>
    <p:sldId id="465" r:id="rId128"/>
    <p:sldId id="461" r:id="rId129"/>
    <p:sldId id="275" r:id="rId130"/>
    <p:sldId id="463" r:id="rId131"/>
    <p:sldId id="464" r:id="rId132"/>
    <p:sldId id="490" r:id="rId133"/>
    <p:sldId id="462" r:id="rId134"/>
    <p:sldId id="562" r:id="rId135"/>
    <p:sldId id="261" r:id="rId136"/>
    <p:sldId id="563" r:id="rId137"/>
    <p:sldId id="293" r:id="rId138"/>
    <p:sldId id="586" r:id="rId139"/>
    <p:sldId id="523" r:id="rId140"/>
    <p:sldId id="276" r:id="rId141"/>
    <p:sldId id="283" r:id="rId142"/>
    <p:sldId id="286" r:id="rId143"/>
    <p:sldId id="285" r:id="rId144"/>
    <p:sldId id="284" r:id="rId145"/>
    <p:sldId id="282" r:id="rId146"/>
    <p:sldId id="289" r:id="rId147"/>
    <p:sldId id="281" r:id="rId148"/>
    <p:sldId id="280" r:id="rId149"/>
    <p:sldId id="287" r:id="rId150"/>
    <p:sldId id="288" r:id="rId151"/>
    <p:sldId id="294" r:id="rId152"/>
    <p:sldId id="292" r:id="rId153"/>
    <p:sldId id="290" r:id="rId154"/>
    <p:sldId id="539" r:id="rId155"/>
    <p:sldId id="544" r:id="rId156"/>
    <p:sldId id="543" r:id="rId157"/>
    <p:sldId id="545" r:id="rId158"/>
    <p:sldId id="566" r:id="rId159"/>
    <p:sldId id="552" r:id="rId160"/>
    <p:sldId id="556" r:id="rId161"/>
    <p:sldId id="557" r:id="rId162"/>
    <p:sldId id="554" r:id="rId163"/>
    <p:sldId id="546" r:id="rId164"/>
    <p:sldId id="547" r:id="rId165"/>
    <p:sldId id="548" r:id="rId166"/>
    <p:sldId id="549" r:id="rId167"/>
    <p:sldId id="550" r:id="rId168"/>
    <p:sldId id="551" r:id="rId169"/>
    <p:sldId id="553" r:id="rId170"/>
    <p:sldId id="567" r:id="rId171"/>
    <p:sldId id="568" r:id="rId172"/>
    <p:sldId id="569" r:id="rId173"/>
    <p:sldId id="571" r:id="rId174"/>
    <p:sldId id="559" r:id="rId175"/>
    <p:sldId id="570" r:id="rId176"/>
    <p:sldId id="564" r:id="rId177"/>
    <p:sldId id="560" r:id="rId178"/>
    <p:sldId id="483" r:id="rId179"/>
    <p:sldId id="484" r:id="rId180"/>
    <p:sldId id="485" r:id="rId181"/>
    <p:sldId id="540" r:id="rId182"/>
    <p:sldId id="519" r:id="rId183"/>
    <p:sldId id="345" r:id="rId184"/>
    <p:sldId id="379" r:id="rId185"/>
    <p:sldId id="380" r:id="rId186"/>
    <p:sldId id="306" r:id="rId187"/>
    <p:sldId id="572" r:id="rId188"/>
    <p:sldId id="573" r:id="rId189"/>
    <p:sldId id="574" r:id="rId190"/>
    <p:sldId id="575" r:id="rId191"/>
    <p:sldId id="302" r:id="rId192"/>
    <p:sldId id="576" r:id="rId193"/>
    <p:sldId id="588" r:id="rId194"/>
    <p:sldId id="577" r:id="rId195"/>
    <p:sldId id="579" r:id="rId196"/>
    <p:sldId id="580" r:id="rId197"/>
    <p:sldId id="587" r:id="rId198"/>
    <p:sldId id="510" r:id="rId199"/>
    <p:sldId id="582" r:id="rId200"/>
    <p:sldId id="299" r:id="rId201"/>
    <p:sldId id="589" r:id="rId202"/>
    <p:sldId id="585" r:id="rId203"/>
    <p:sldId id="296" r:id="rId204"/>
    <p:sldId id="583" r:id="rId205"/>
    <p:sldId id="295" r:id="rId206"/>
    <p:sldId id="297" r:id="rId207"/>
    <p:sldId id="300" r:id="rId208"/>
    <p:sldId id="590" r:id="rId209"/>
    <p:sldId id="584" r:id="rId210"/>
    <p:sldId id="361" r:id="rId211"/>
    <p:sldId id="360" r:id="rId212"/>
    <p:sldId id="358" r:id="rId213"/>
    <p:sldId id="359" r:id="rId214"/>
    <p:sldId id="357" r:id="rId215"/>
    <p:sldId id="329" r:id="rId216"/>
    <p:sldId id="330" r:id="rId217"/>
    <p:sldId id="521" r:id="rId218"/>
    <p:sldId id="538" r:id="rId219"/>
    <p:sldId id="365" r:id="rId220"/>
    <p:sldId id="303" r:id="rId221"/>
    <p:sldId id="542" r:id="rId222"/>
    <p:sldId id="524" r:id="rId223"/>
    <p:sldId id="604" r:id="rId224"/>
    <p:sldId id="525" r:id="rId225"/>
    <p:sldId id="366" r:id="rId226"/>
    <p:sldId id="541" r:id="rId227"/>
    <p:sldId id="367" r:id="rId228"/>
    <p:sldId id="304" r:id="rId229"/>
    <p:sldId id="459" r:id="rId230"/>
    <p:sldId id="305" r:id="rId231"/>
    <p:sldId id="307" r:id="rId232"/>
    <p:sldId id="558" r:id="rId233"/>
    <p:sldId id="259" r:id="rId234"/>
    <p:sldId id="591" r:id="rId235"/>
    <p:sldId id="592" r:id="rId236"/>
    <p:sldId id="593" r:id="rId237"/>
    <p:sldId id="594" r:id="rId238"/>
    <p:sldId id="595" r:id="rId239"/>
    <p:sldId id="596" r:id="rId240"/>
    <p:sldId id="477" r:id="rId241"/>
    <p:sldId id="597" r:id="rId242"/>
    <p:sldId id="598" r:id="rId243"/>
    <p:sldId id="535" r:id="rId244"/>
    <p:sldId id="316" r:id="rId245"/>
    <p:sldId id="317" r:id="rId246"/>
    <p:sldId id="599" r:id="rId247"/>
    <p:sldId id="600" r:id="rId248"/>
    <p:sldId id="601" r:id="rId249"/>
    <p:sldId id="298" r:id="rId250"/>
    <p:sldId id="332" r:id="rId251"/>
    <p:sldId id="333" r:id="rId252"/>
    <p:sldId id="308" r:id="rId253"/>
    <p:sldId id="301" r:id="rId254"/>
    <p:sldId id="309" r:id="rId255"/>
    <p:sldId id="311" r:id="rId256"/>
    <p:sldId id="335" r:id="rId257"/>
    <p:sldId id="336" r:id="rId258"/>
    <p:sldId id="363" r:id="rId259"/>
    <p:sldId id="338" r:id="rId260"/>
    <p:sldId id="337" r:id="rId261"/>
    <p:sldId id="339" r:id="rId262"/>
    <p:sldId id="340" r:id="rId263"/>
    <p:sldId id="364" r:id="rId264"/>
    <p:sldId id="341" r:id="rId265"/>
    <p:sldId id="342" r:id="rId266"/>
    <p:sldId id="343" r:id="rId267"/>
    <p:sldId id="383" r:id="rId268"/>
    <p:sldId id="602" r:id="rId269"/>
    <p:sldId id="382" r:id="rId27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867" autoAdjust="0"/>
    <p:restoredTop sz="94660"/>
  </p:normalViewPr>
  <p:slideViewPr>
    <p:cSldViewPr>
      <p:cViewPr varScale="1">
        <p:scale>
          <a:sx n="107" d="100"/>
          <a:sy n="107" d="100"/>
        </p:scale>
        <p:origin x="-1626" y="-18"/>
      </p:cViewPr>
      <p:guideLst>
        <p:guide orient="horz" pos="2160"/>
        <p:guide pos="2880"/>
      </p:guideLst>
    </p:cSldViewPr>
  </p:slideViewPr>
  <p:notesTextViewPr>
    <p:cViewPr>
      <p:scale>
        <a:sx n="1" d="1"/>
        <a:sy n="1" d="1"/>
      </p:scale>
      <p:origin x="0" y="0"/>
    </p:cViewPr>
  </p:notesTextViewPr>
  <p:sorterViewPr>
    <p:cViewPr>
      <p:scale>
        <a:sx n="70" d="100"/>
        <a:sy n="70" d="100"/>
      </p:scale>
      <p:origin x="0" y="1858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E226C1DD-A91D-4433-B541-7FA8592E3A43}" type="datetimeFigureOut">
              <a:rPr lang="nl-NL" smtClean="0"/>
              <a:t>4-6-2020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5695BBEB-D675-4767-BD2D-757D3EA9AEE2}" type="slidenum">
              <a:rPr lang="nl-NL" smtClean="0"/>
              <a:t>‹nr.›</a:t>
            </a:fld>
            <a:endParaRPr lang="nl-NL" dirty="0"/>
          </a:p>
        </p:txBody>
      </p:sp>
    </p:spTree>
    <p:extLst>
      <p:ext uri="{BB962C8B-B14F-4D97-AF65-F5344CB8AC3E}">
        <p14:creationId xmlns:p14="http://schemas.microsoft.com/office/powerpoint/2010/main" val="160762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226C1DD-A91D-4433-B541-7FA8592E3A43}" type="datetimeFigureOut">
              <a:rPr lang="nl-NL" smtClean="0"/>
              <a:t>4-6-2020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5695BBEB-D675-4767-BD2D-757D3EA9AEE2}" type="slidenum">
              <a:rPr lang="nl-NL" smtClean="0"/>
              <a:t>‹nr.›</a:t>
            </a:fld>
            <a:endParaRPr lang="nl-NL" dirty="0"/>
          </a:p>
        </p:txBody>
      </p:sp>
    </p:spTree>
    <p:extLst>
      <p:ext uri="{BB962C8B-B14F-4D97-AF65-F5344CB8AC3E}">
        <p14:creationId xmlns:p14="http://schemas.microsoft.com/office/powerpoint/2010/main" val="40020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226C1DD-A91D-4433-B541-7FA8592E3A43}" type="datetimeFigureOut">
              <a:rPr lang="nl-NL" smtClean="0"/>
              <a:t>4-6-2020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5695BBEB-D675-4767-BD2D-757D3EA9AEE2}" type="slidenum">
              <a:rPr lang="nl-NL" smtClean="0"/>
              <a:t>‹nr.›</a:t>
            </a:fld>
            <a:endParaRPr lang="nl-NL" dirty="0"/>
          </a:p>
        </p:txBody>
      </p:sp>
    </p:spTree>
    <p:extLst>
      <p:ext uri="{BB962C8B-B14F-4D97-AF65-F5344CB8AC3E}">
        <p14:creationId xmlns:p14="http://schemas.microsoft.com/office/powerpoint/2010/main" val="212469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226C1DD-A91D-4433-B541-7FA8592E3A43}" type="datetimeFigureOut">
              <a:rPr lang="nl-NL" smtClean="0"/>
              <a:t>4-6-2020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5695BBEB-D675-4767-BD2D-757D3EA9AEE2}" type="slidenum">
              <a:rPr lang="nl-NL" smtClean="0"/>
              <a:t>‹nr.›</a:t>
            </a:fld>
            <a:endParaRPr lang="nl-NL" dirty="0"/>
          </a:p>
        </p:txBody>
      </p:sp>
    </p:spTree>
    <p:extLst>
      <p:ext uri="{BB962C8B-B14F-4D97-AF65-F5344CB8AC3E}">
        <p14:creationId xmlns:p14="http://schemas.microsoft.com/office/powerpoint/2010/main" val="198848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E226C1DD-A91D-4433-B541-7FA8592E3A43}" type="datetimeFigureOut">
              <a:rPr lang="nl-NL" smtClean="0"/>
              <a:t>4-6-2020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5695BBEB-D675-4767-BD2D-757D3EA9AEE2}" type="slidenum">
              <a:rPr lang="nl-NL" smtClean="0"/>
              <a:t>‹nr.›</a:t>
            </a:fld>
            <a:endParaRPr lang="nl-NL" dirty="0"/>
          </a:p>
        </p:txBody>
      </p:sp>
    </p:spTree>
    <p:extLst>
      <p:ext uri="{BB962C8B-B14F-4D97-AF65-F5344CB8AC3E}">
        <p14:creationId xmlns:p14="http://schemas.microsoft.com/office/powerpoint/2010/main" val="60772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E226C1DD-A91D-4433-B541-7FA8592E3A43}" type="datetimeFigureOut">
              <a:rPr lang="nl-NL" smtClean="0"/>
              <a:t>4-6-2020</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5695BBEB-D675-4767-BD2D-757D3EA9AEE2}" type="slidenum">
              <a:rPr lang="nl-NL" smtClean="0"/>
              <a:t>‹nr.›</a:t>
            </a:fld>
            <a:endParaRPr lang="nl-NL" dirty="0"/>
          </a:p>
        </p:txBody>
      </p:sp>
    </p:spTree>
    <p:extLst>
      <p:ext uri="{BB962C8B-B14F-4D97-AF65-F5344CB8AC3E}">
        <p14:creationId xmlns:p14="http://schemas.microsoft.com/office/powerpoint/2010/main" val="82252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E226C1DD-A91D-4433-B541-7FA8592E3A43}" type="datetimeFigureOut">
              <a:rPr lang="nl-NL" smtClean="0"/>
              <a:t>4-6-2020</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5695BBEB-D675-4767-BD2D-757D3EA9AEE2}" type="slidenum">
              <a:rPr lang="nl-NL" smtClean="0"/>
              <a:t>‹nr.›</a:t>
            </a:fld>
            <a:endParaRPr lang="nl-NL" dirty="0"/>
          </a:p>
        </p:txBody>
      </p:sp>
    </p:spTree>
    <p:extLst>
      <p:ext uri="{BB962C8B-B14F-4D97-AF65-F5344CB8AC3E}">
        <p14:creationId xmlns:p14="http://schemas.microsoft.com/office/powerpoint/2010/main" val="347007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E226C1DD-A91D-4433-B541-7FA8592E3A43}" type="datetimeFigureOut">
              <a:rPr lang="nl-NL" smtClean="0"/>
              <a:t>4-6-2020</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5695BBEB-D675-4767-BD2D-757D3EA9AEE2}" type="slidenum">
              <a:rPr lang="nl-NL" smtClean="0"/>
              <a:t>‹nr.›</a:t>
            </a:fld>
            <a:endParaRPr lang="nl-NL" dirty="0"/>
          </a:p>
        </p:txBody>
      </p:sp>
    </p:spTree>
    <p:extLst>
      <p:ext uri="{BB962C8B-B14F-4D97-AF65-F5344CB8AC3E}">
        <p14:creationId xmlns:p14="http://schemas.microsoft.com/office/powerpoint/2010/main" val="13415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226C1DD-A91D-4433-B541-7FA8592E3A43}" type="datetimeFigureOut">
              <a:rPr lang="nl-NL" smtClean="0"/>
              <a:t>4-6-2020</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5695BBEB-D675-4767-BD2D-757D3EA9AEE2}" type="slidenum">
              <a:rPr lang="nl-NL" smtClean="0"/>
              <a:t>‹nr.›</a:t>
            </a:fld>
            <a:endParaRPr lang="nl-NL" dirty="0"/>
          </a:p>
        </p:txBody>
      </p:sp>
    </p:spTree>
    <p:extLst>
      <p:ext uri="{BB962C8B-B14F-4D97-AF65-F5344CB8AC3E}">
        <p14:creationId xmlns:p14="http://schemas.microsoft.com/office/powerpoint/2010/main" val="186514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226C1DD-A91D-4433-B541-7FA8592E3A43}" type="datetimeFigureOut">
              <a:rPr lang="nl-NL" smtClean="0"/>
              <a:t>4-6-2020</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5695BBEB-D675-4767-BD2D-757D3EA9AEE2}" type="slidenum">
              <a:rPr lang="nl-NL" smtClean="0"/>
              <a:t>‹nr.›</a:t>
            </a:fld>
            <a:endParaRPr lang="nl-NL" dirty="0"/>
          </a:p>
        </p:txBody>
      </p:sp>
    </p:spTree>
    <p:extLst>
      <p:ext uri="{BB962C8B-B14F-4D97-AF65-F5344CB8AC3E}">
        <p14:creationId xmlns:p14="http://schemas.microsoft.com/office/powerpoint/2010/main" val="197973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226C1DD-A91D-4433-B541-7FA8592E3A43}" type="datetimeFigureOut">
              <a:rPr lang="nl-NL" smtClean="0"/>
              <a:t>4-6-2020</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5695BBEB-D675-4767-BD2D-757D3EA9AEE2}" type="slidenum">
              <a:rPr lang="nl-NL" smtClean="0"/>
              <a:t>‹nr.›</a:t>
            </a:fld>
            <a:endParaRPr lang="nl-NL" dirty="0"/>
          </a:p>
        </p:txBody>
      </p:sp>
    </p:spTree>
    <p:extLst>
      <p:ext uri="{BB962C8B-B14F-4D97-AF65-F5344CB8AC3E}">
        <p14:creationId xmlns:p14="http://schemas.microsoft.com/office/powerpoint/2010/main" val="35655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6C1DD-A91D-4433-B541-7FA8592E3A43}" type="datetimeFigureOut">
              <a:rPr lang="nl-NL" smtClean="0"/>
              <a:t>4-6-2020</a:t>
            </a:fld>
            <a:endParaRPr lang="nl-NL"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5BBEB-D675-4767-BD2D-757D3EA9AEE2}" type="slidenum">
              <a:rPr lang="nl-NL" smtClean="0"/>
              <a:t>‹nr.›</a:t>
            </a:fld>
            <a:endParaRPr lang="nl-NL" dirty="0"/>
          </a:p>
        </p:txBody>
      </p:sp>
    </p:spTree>
    <p:extLst>
      <p:ext uri="{BB962C8B-B14F-4D97-AF65-F5344CB8AC3E}">
        <p14:creationId xmlns:p14="http://schemas.microsoft.com/office/powerpoint/2010/main" val="1387407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1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9.xml"/></Relationships>
</file>

<file path=ppt/slides/_rels/slide182.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9.xml"/></Relationships>
</file>

<file path=ppt/slides/_rels/slide213.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9.xml"/></Relationships>
</file>

<file path=ppt/slides/_rels/slide214.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9.xml"/></Relationships>
</file>

<file path=ppt/slides/_rels/slide215.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8.xml"/></Relationships>
</file>

<file path=ppt/slides/_rels/slide225.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9.xml"/></Relationships>
</file>

<file path=ppt/slides/_rels/slide227.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8.xml"/></Relationships>
</file>

<file path=ppt/slides/_rels/slide229.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jpeg"/><Relationship Id="rId1" Type="http://schemas.openxmlformats.org/officeDocument/2006/relationships/slideLayout" Target="../slideLayouts/slideLayout8.xml"/></Relationships>
</file>

<file path=ppt/slides/_rels/slide241.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9.xml"/></Relationships>
</file>

<file path=ppt/slides/_rels/slide245.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9.xml"/></Relationships>
</file>

<file path=ppt/slides/_rels/slide246.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9.xml"/></Relationships>
</file>

<file path=ppt/slides/_rels/slide247.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9.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8.xml"/></Relationships>
</file>

<file path=ppt/slides/_rels/slide251.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8.xml"/></Relationships>
</file>

<file path=ppt/slides/_rels/slide252.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8.xml"/></Relationships>
</file>

<file path=ppt/slides/_rels/slide253.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png"/><Relationship Id="rId1" Type="http://schemas.openxmlformats.org/officeDocument/2006/relationships/slideLayout" Target="../slideLayouts/slideLayout8.xml"/></Relationships>
</file>

<file path=ppt/slides/_rels/slide254.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8.xml"/></Relationships>
</file>

<file path=ppt/slides/_rels/slide255.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8.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8.xml"/></Relationships>
</file>

<file path=ppt/slides/_rels/slide259.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9.xml"/></Relationships>
</file>

<file path=ppt/slides/_rels/slide261.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9.xml"/></Relationships>
</file>

<file path=ppt/slides/_rels/slide262.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9.xml"/></Relationships>
</file>

<file path=ppt/slides/_rels/slide263.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image" Target="../media/image202.JPG"/><Relationship Id="rId1" Type="http://schemas.openxmlformats.org/officeDocument/2006/relationships/slideLayout" Target="../slideLayouts/slideLayout9.xml"/></Relationships>
</file>

<file path=ppt/slides/_rels/slide264.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9.xml"/></Relationships>
</file>

<file path=ppt/slides/_rels/slide265.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G"/><Relationship Id="rId1" Type="http://schemas.openxmlformats.org/officeDocument/2006/relationships/slideLayout" Target="../slideLayouts/slideLayout9.xml"/></Relationships>
</file>

<file path=ppt/slides/_rels/slide266.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9.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1844824"/>
            <a:ext cx="3012926" cy="4539476"/>
          </a:xfrm>
          <a:prstGeom prst="rect">
            <a:avLst/>
          </a:prstGeom>
        </p:spPr>
      </p:pic>
      <p:sp>
        <p:nvSpPr>
          <p:cNvPr id="2" name="Titel 1"/>
          <p:cNvSpPr>
            <a:spLocks noGrp="1"/>
          </p:cNvSpPr>
          <p:nvPr>
            <p:ph type="ctrTitle"/>
          </p:nvPr>
        </p:nvSpPr>
        <p:spPr>
          <a:xfrm>
            <a:off x="683568" y="404664"/>
            <a:ext cx="7772400" cy="1470025"/>
          </a:xfrm>
        </p:spPr>
        <p:txBody>
          <a:bodyPr/>
          <a:lstStyle/>
          <a:p>
            <a:r>
              <a:rPr lang="nl-NL" sz="3200" b="1" dirty="0" smtClean="0">
                <a:latin typeface="+mn-lt"/>
              </a:rPr>
              <a:t>HET GAANDE WERK VAN DE WINDMOLEN</a:t>
            </a:r>
            <a:r>
              <a:rPr lang="nl-NL" b="1" dirty="0" smtClean="0">
                <a:latin typeface="+mn-lt"/>
              </a:rPr>
              <a:t/>
            </a:r>
            <a:br>
              <a:rPr lang="nl-NL" b="1" dirty="0" smtClean="0">
                <a:latin typeface="+mn-lt"/>
              </a:rPr>
            </a:br>
            <a:r>
              <a:rPr lang="nl-NL" sz="3200" b="1" dirty="0" smtClean="0">
                <a:latin typeface="+mn-lt"/>
              </a:rPr>
              <a:t>assen spillen wielen</a:t>
            </a:r>
            <a:endParaRPr lang="nl-NL" sz="3200" b="1" dirty="0">
              <a:latin typeface="+mn-lt"/>
            </a:endParaRPr>
          </a:p>
        </p:txBody>
      </p:sp>
      <p:sp>
        <p:nvSpPr>
          <p:cNvPr id="3" name="Ondertitel 2"/>
          <p:cNvSpPr>
            <a:spLocks noGrp="1"/>
          </p:cNvSpPr>
          <p:nvPr>
            <p:ph type="subTitle" idx="1"/>
          </p:nvPr>
        </p:nvSpPr>
        <p:spPr>
          <a:xfrm>
            <a:off x="971600" y="4622084"/>
            <a:ext cx="6400800" cy="1752600"/>
          </a:xfrm>
        </p:spPr>
        <p:txBody>
          <a:bodyPr>
            <a:normAutofit/>
          </a:bodyPr>
          <a:lstStyle/>
          <a:p>
            <a:pPr algn="l"/>
            <a:r>
              <a:rPr lang="nl-NL" sz="2000" dirty="0" smtClean="0"/>
              <a:t>Theoriecursus van </a:t>
            </a:r>
          </a:p>
          <a:p>
            <a:pPr algn="l"/>
            <a:r>
              <a:rPr lang="nl-NL" sz="2000" dirty="0" smtClean="0"/>
              <a:t>Het Gilde van Vrijwillige Molenaars</a:t>
            </a:r>
          </a:p>
          <a:p>
            <a:pPr algn="l"/>
            <a:r>
              <a:rPr lang="nl-NL" sz="2000" dirty="0" smtClean="0"/>
              <a:t>afd. Noord-Holland</a:t>
            </a:r>
            <a:endParaRPr lang="nl-NL" sz="2000" dirty="0"/>
          </a:p>
        </p:txBody>
      </p:sp>
    </p:spTree>
    <p:extLst>
      <p:ext uri="{BB962C8B-B14F-4D97-AF65-F5344CB8AC3E}">
        <p14:creationId xmlns:p14="http://schemas.microsoft.com/office/powerpoint/2010/main" val="239877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57200" y="260648"/>
            <a:ext cx="8229600" cy="1440160"/>
          </a:xfrm>
        </p:spPr>
        <p:txBody>
          <a:bodyPr>
            <a:normAutofit/>
          </a:bodyPr>
          <a:lstStyle/>
          <a:p>
            <a:r>
              <a:rPr lang="nl-NL" sz="2800" b="1" dirty="0" smtClean="0">
                <a:solidFill>
                  <a:prstClr val="black"/>
                </a:solidFill>
              </a:rPr>
              <a:t>Het </a:t>
            </a:r>
            <a:r>
              <a:rPr lang="nl-NL" sz="2800" b="1" dirty="0" smtClean="0">
                <a:solidFill>
                  <a:prstClr val="black"/>
                </a:solidFill>
              </a:rPr>
              <a:t>gaande </a:t>
            </a:r>
            <a:r>
              <a:rPr lang="nl-NL" sz="2800" b="1" dirty="0">
                <a:solidFill>
                  <a:prstClr val="black"/>
                </a:solidFill>
              </a:rPr>
              <a:t>werk van de </a:t>
            </a:r>
            <a:r>
              <a:rPr lang="nl-NL" sz="2800" b="1" dirty="0" smtClean="0">
                <a:solidFill>
                  <a:prstClr val="black"/>
                </a:solidFill>
              </a:rPr>
              <a:t>standerd- korenmolen</a:t>
            </a:r>
            <a:r>
              <a:rPr lang="nl-NL" sz="3200" b="1" dirty="0" smtClean="0">
                <a:solidFill>
                  <a:prstClr val="black"/>
                </a:solidFill>
              </a:rPr>
              <a:t/>
            </a:r>
            <a:br>
              <a:rPr lang="nl-NL" sz="3200" b="1" dirty="0" smtClean="0">
                <a:solidFill>
                  <a:prstClr val="black"/>
                </a:solidFill>
              </a:rPr>
            </a:br>
            <a:r>
              <a:rPr lang="nl-NL" sz="2000" dirty="0" smtClean="0">
                <a:solidFill>
                  <a:prstClr val="black"/>
                </a:solidFill>
              </a:rPr>
              <a:t>Bovenas en -wiel, steenspil en -schijfloop.</a:t>
            </a:r>
            <a:br>
              <a:rPr lang="nl-NL" sz="2000" dirty="0" smtClean="0">
                <a:solidFill>
                  <a:prstClr val="black"/>
                </a:solidFill>
              </a:rPr>
            </a:br>
            <a:r>
              <a:rPr lang="nl-NL" sz="2000" dirty="0" smtClean="0">
                <a:solidFill>
                  <a:prstClr val="black"/>
                </a:solidFill>
              </a:rPr>
              <a:t> Standerdmolen De Put, Leiden.</a:t>
            </a:r>
            <a:endParaRPr lang="nl-NL" sz="2000" dirty="0"/>
          </a:p>
        </p:txBody>
      </p:sp>
      <p:pic>
        <p:nvPicPr>
          <p:cNvPr id="10" name="Tijdelijke aanduiding voor inhoud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772816"/>
            <a:ext cx="6034617" cy="4525963"/>
          </a:xfrm>
        </p:spPr>
      </p:pic>
    </p:spTree>
    <p:extLst>
      <p:ext uri="{BB962C8B-B14F-4D97-AF65-F5344CB8AC3E}">
        <p14:creationId xmlns:p14="http://schemas.microsoft.com/office/powerpoint/2010/main" val="354111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Steenspil</a:t>
            </a:r>
            <a:endParaRPr lang="nl-NL" sz="3200" b="1" dirty="0"/>
          </a:p>
        </p:txBody>
      </p:sp>
      <p:sp>
        <p:nvSpPr>
          <p:cNvPr id="5" name="Tijdelijke aanduiding voor tekst 4"/>
          <p:cNvSpPr>
            <a:spLocks noGrp="1"/>
          </p:cNvSpPr>
          <p:nvPr>
            <p:ph type="body" sz="half" idx="2"/>
          </p:nvPr>
        </p:nvSpPr>
        <p:spPr>
          <a:xfrm>
            <a:off x="467544" y="1484784"/>
            <a:ext cx="3168352" cy="4691063"/>
          </a:xfrm>
        </p:spPr>
        <p:txBody>
          <a:bodyPr>
            <a:normAutofit/>
          </a:bodyPr>
          <a:lstStyle/>
          <a:p>
            <a:r>
              <a:rPr lang="nl-NL" sz="2000" dirty="0" smtClean="0"/>
              <a:t>Steenspil van een koppel kantstenen draaiend op de koning.</a:t>
            </a:r>
            <a:endParaRPr lang="nl-NL" sz="2000" dirty="0"/>
          </a:p>
          <a:p>
            <a:endParaRPr lang="nl-NL" sz="2000" dirty="0" smtClean="0"/>
          </a:p>
          <a:p>
            <a:endParaRPr lang="nl-NL" sz="2000" dirty="0"/>
          </a:p>
          <a:p>
            <a:endParaRPr lang="nl-NL" sz="2000" dirty="0" smtClean="0"/>
          </a:p>
          <a:p>
            <a:endParaRPr lang="nl-NL" sz="2000" dirty="0"/>
          </a:p>
          <a:p>
            <a:endParaRPr lang="nl-NL" sz="2000" dirty="0" smtClean="0"/>
          </a:p>
          <a:p>
            <a:endParaRPr lang="nl-NL" sz="2000" dirty="0"/>
          </a:p>
          <a:p>
            <a:r>
              <a:rPr lang="nl-NL" sz="2000" dirty="0" smtClean="0"/>
              <a:t>Specerijmolen De Huisman, Zaanse schans.</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9912" y="1268760"/>
            <a:ext cx="5111750" cy="4389715"/>
          </a:xfrm>
        </p:spPr>
      </p:pic>
    </p:spTree>
    <p:extLst>
      <p:ext uri="{BB962C8B-B14F-4D97-AF65-F5344CB8AC3E}">
        <p14:creationId xmlns:p14="http://schemas.microsoft.com/office/powerpoint/2010/main" val="33821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354162"/>
          </a:xfrm>
        </p:spPr>
        <p:txBody>
          <a:bodyPr>
            <a:normAutofit fontScale="90000"/>
          </a:bodyPr>
          <a:lstStyle/>
          <a:p>
            <a:r>
              <a:rPr lang="nl-NL" sz="3600" b="1" dirty="0" smtClean="0"/>
              <a:t>Steenspil</a:t>
            </a:r>
            <a:r>
              <a:rPr lang="nl-NL" dirty="0" smtClean="0"/>
              <a:t> </a:t>
            </a:r>
            <a:br>
              <a:rPr lang="nl-NL" dirty="0" smtClean="0"/>
            </a:br>
            <a:r>
              <a:rPr lang="nl-NL" sz="2200" dirty="0" smtClean="0"/>
              <a:t>De steenspil van de kantstenen in de wervelbalk van oliemolen Het Pink.</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988840"/>
            <a:ext cx="6793190" cy="4525963"/>
          </a:xfrm>
        </p:spPr>
      </p:pic>
    </p:spTree>
    <p:extLst>
      <p:ext uri="{BB962C8B-B14F-4D97-AF65-F5344CB8AC3E}">
        <p14:creationId xmlns:p14="http://schemas.microsoft.com/office/powerpoint/2010/main" val="4480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Steenspil</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282700"/>
            <a:ext cx="5111750" cy="3833812"/>
          </a:xfrm>
        </p:spPr>
      </p:pic>
      <p:sp>
        <p:nvSpPr>
          <p:cNvPr id="4" name="Tijdelijke aanduiding voor tekst 3"/>
          <p:cNvSpPr>
            <a:spLocks noGrp="1"/>
          </p:cNvSpPr>
          <p:nvPr>
            <p:ph type="body" sz="half" idx="2"/>
          </p:nvPr>
        </p:nvSpPr>
        <p:spPr/>
        <p:txBody>
          <a:bodyPr>
            <a:normAutofit/>
          </a:bodyPr>
          <a:lstStyle/>
          <a:p>
            <a:r>
              <a:rPr lang="nl-NL" sz="2000" dirty="0" smtClean="0"/>
              <a:t>Als het om lengte gaat dan is dit een van de kortste uitvoeringen van een steenspil. </a:t>
            </a:r>
          </a:p>
          <a:p>
            <a:r>
              <a:rPr lang="nl-NL" sz="2000" dirty="0" smtClean="0"/>
              <a:t>De steenspil en het voorste koppel maalstenen in een standerdmolen staan heel direct naast het bovenwiel opgesteld. </a:t>
            </a:r>
          </a:p>
          <a:p>
            <a:r>
              <a:rPr lang="nl-NL" sz="2000" dirty="0" smtClean="0"/>
              <a:t>Vaak zijn deze spillen uit één stuk gesmeed van pen tot klauwijzer. Uiteraard opgesloten in een boshout.</a:t>
            </a:r>
            <a:endParaRPr lang="nl-NL" sz="2000" dirty="0"/>
          </a:p>
        </p:txBody>
      </p:sp>
    </p:spTree>
    <p:extLst>
      <p:ext uri="{BB962C8B-B14F-4D97-AF65-F5344CB8AC3E}">
        <p14:creationId xmlns:p14="http://schemas.microsoft.com/office/powerpoint/2010/main" val="315056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sz="3200" b="1" dirty="0" smtClean="0">
                <a:solidFill>
                  <a:prstClr val="black"/>
                </a:solidFill>
              </a:rPr>
              <a:t>Steenspil</a:t>
            </a:r>
            <a:br>
              <a:rPr lang="nl-NL" sz="3200" b="1" dirty="0" smtClean="0">
                <a:solidFill>
                  <a:prstClr val="black"/>
                </a:solidFill>
              </a:rPr>
            </a:br>
            <a:r>
              <a:rPr lang="nl-NL" sz="2000" dirty="0" smtClean="0">
                <a:solidFill>
                  <a:prstClr val="black"/>
                </a:solidFill>
              </a:rPr>
              <a:t>In Groningen staat een forse steenspil gemaakt van grenenhout.</a:t>
            </a:r>
            <a:endParaRPr lang="nl-NL" sz="20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p:spPr>
      </p:pic>
    </p:spTree>
    <p:extLst>
      <p:ext uri="{BB962C8B-B14F-4D97-AF65-F5344CB8AC3E}">
        <p14:creationId xmlns:p14="http://schemas.microsoft.com/office/powerpoint/2010/main" val="8834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sz="3200" dirty="0">
                <a:solidFill>
                  <a:prstClr val="black"/>
                </a:solidFill>
              </a:rPr>
              <a:t>Steenspil</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9887" y="273050"/>
            <a:ext cx="3902075" cy="5853113"/>
          </a:xfrm>
        </p:spPr>
      </p:pic>
      <p:sp>
        <p:nvSpPr>
          <p:cNvPr id="6" name="Tijdelijke aanduiding voor tekst 5"/>
          <p:cNvSpPr>
            <a:spLocks noGrp="1"/>
          </p:cNvSpPr>
          <p:nvPr>
            <p:ph type="body" sz="half" idx="2"/>
          </p:nvPr>
        </p:nvSpPr>
        <p:spPr>
          <a:xfrm>
            <a:off x="457200" y="1435100"/>
            <a:ext cx="3538736" cy="4691063"/>
          </a:xfrm>
        </p:spPr>
        <p:txBody>
          <a:bodyPr>
            <a:normAutofit/>
          </a:bodyPr>
          <a:lstStyle/>
          <a:p>
            <a:r>
              <a:rPr lang="nl-NL" sz="2000" dirty="0" smtClean="0"/>
              <a:t>Voor het billen van de maalstenen moet de koningsspil uit het kropgat worden getild.</a:t>
            </a:r>
          </a:p>
          <a:p>
            <a:endParaRPr lang="nl-NL" sz="2000" dirty="0"/>
          </a:p>
          <a:p>
            <a:r>
              <a:rPr lang="nl-NL" sz="2000" dirty="0" smtClean="0"/>
              <a:t>Hier, in korenmolen Wilhelmina in Noorderhoogebrug een regelmatige handeling. </a:t>
            </a:r>
            <a:endParaRPr lang="nl-NL" sz="2000" dirty="0" smtClean="0"/>
          </a:p>
          <a:p>
            <a:r>
              <a:rPr lang="nl-NL" sz="2000" dirty="0" smtClean="0"/>
              <a:t>Ook educatief.</a:t>
            </a:r>
            <a:endParaRPr lang="nl-NL" sz="2000" dirty="0" smtClean="0"/>
          </a:p>
          <a:p>
            <a:r>
              <a:rPr lang="nl-NL" sz="2000" dirty="0" smtClean="0"/>
              <a:t>De steenspil is in een hoek van de molen geparkeerd. </a:t>
            </a:r>
          </a:p>
          <a:p>
            <a:r>
              <a:rPr lang="nl-NL" sz="2000" dirty="0" smtClean="0"/>
              <a:t>Een duidelijk beeld van de pen.</a:t>
            </a:r>
            <a:endParaRPr lang="nl-NL" sz="2000" dirty="0"/>
          </a:p>
        </p:txBody>
      </p:sp>
    </p:spTree>
    <p:extLst>
      <p:ext uri="{BB962C8B-B14F-4D97-AF65-F5344CB8AC3E}">
        <p14:creationId xmlns:p14="http://schemas.microsoft.com/office/powerpoint/2010/main" val="84007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solidFill>
                  <a:prstClr val="black"/>
                </a:solidFill>
              </a:rPr>
              <a:t>Steenspil lager</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8024" y="332656"/>
            <a:ext cx="3834514" cy="5853113"/>
          </a:xfrm>
        </p:spPr>
      </p:pic>
      <p:sp>
        <p:nvSpPr>
          <p:cNvPr id="3" name="Tijdelijke aanduiding voor tekst 2"/>
          <p:cNvSpPr>
            <a:spLocks noGrp="1"/>
          </p:cNvSpPr>
          <p:nvPr>
            <p:ph type="body" sz="half" idx="2"/>
          </p:nvPr>
        </p:nvSpPr>
        <p:spPr>
          <a:xfrm>
            <a:off x="457200" y="1435100"/>
            <a:ext cx="4042792" cy="4691063"/>
          </a:xfrm>
        </p:spPr>
        <p:txBody>
          <a:bodyPr>
            <a:normAutofit lnSpcReduction="10000"/>
          </a:bodyPr>
          <a:lstStyle/>
          <a:p>
            <a:r>
              <a:rPr lang="nl-NL" sz="2000" dirty="0" smtClean="0"/>
              <a:t>De standaard toepassing bij een vaste ijzerbalk.</a:t>
            </a:r>
          </a:p>
          <a:p>
            <a:r>
              <a:rPr lang="nl-NL" sz="2000" b="1" dirty="0" smtClean="0"/>
              <a:t>Boven: </a:t>
            </a:r>
          </a:p>
          <a:p>
            <a:r>
              <a:rPr lang="nl-NL" sz="2000" dirty="0" smtClean="0"/>
              <a:t>Een doorsnede van de kamer voor de keer- en maalneut van de steenspil. </a:t>
            </a:r>
          </a:p>
          <a:p>
            <a:r>
              <a:rPr lang="nl-NL" sz="2000" b="1" dirty="0" smtClean="0"/>
              <a:t>Midden:</a:t>
            </a:r>
          </a:p>
          <a:p>
            <a:r>
              <a:rPr lang="nl-NL" sz="2000" dirty="0" smtClean="0"/>
              <a:t>De inhoud van de kamer. Een handvat op de keerneut, een geleide blokje in de poort.</a:t>
            </a:r>
          </a:p>
          <a:p>
            <a:r>
              <a:rPr lang="nl-NL" sz="2000" b="1" dirty="0" smtClean="0"/>
              <a:t>Onder:</a:t>
            </a:r>
          </a:p>
          <a:p>
            <a:r>
              <a:rPr lang="nl-NL" sz="2000" dirty="0" smtClean="0"/>
              <a:t>Een handvat op de keerneut als geleiding in de poort. De spil is opgesloten. </a:t>
            </a:r>
          </a:p>
          <a:p>
            <a:r>
              <a:rPr lang="nl-NL" sz="2000" dirty="0" smtClean="0"/>
              <a:t>De poort is gericht van het spoorwiel af. Logisch toch?</a:t>
            </a:r>
            <a:endParaRPr lang="nl-NL" sz="2000" dirty="0"/>
          </a:p>
        </p:txBody>
      </p:sp>
    </p:spTree>
    <p:extLst>
      <p:ext uri="{BB962C8B-B14F-4D97-AF65-F5344CB8AC3E}">
        <p14:creationId xmlns:p14="http://schemas.microsoft.com/office/powerpoint/2010/main" val="233936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solidFill>
                  <a:prstClr val="black"/>
                </a:solidFill>
              </a:rPr>
              <a:t>Steenspil lager</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187768"/>
            <a:ext cx="5111750" cy="4023677"/>
          </a:xfrm>
        </p:spPr>
      </p:pic>
      <p:sp>
        <p:nvSpPr>
          <p:cNvPr id="3" name="Tijdelijke aanduiding voor tekst 2"/>
          <p:cNvSpPr>
            <a:spLocks noGrp="1"/>
          </p:cNvSpPr>
          <p:nvPr>
            <p:ph type="body" sz="half" idx="2"/>
          </p:nvPr>
        </p:nvSpPr>
        <p:spPr/>
        <p:txBody>
          <a:bodyPr>
            <a:normAutofit lnSpcReduction="10000"/>
          </a:bodyPr>
          <a:lstStyle/>
          <a:p>
            <a:r>
              <a:rPr lang="nl-NL" sz="2000" dirty="0" smtClean="0"/>
              <a:t>Maar..</a:t>
            </a:r>
          </a:p>
          <a:p>
            <a:r>
              <a:rPr lang="nl-NL" sz="2000" dirty="0" smtClean="0"/>
              <a:t>Als de ijzerbalk wel verstelbaar is (wervelbalk) heeft de vorige opsluiting geen zin.</a:t>
            </a:r>
          </a:p>
          <a:p>
            <a:endParaRPr lang="nl-NL" sz="2000" dirty="0" smtClean="0"/>
          </a:p>
          <a:p>
            <a:r>
              <a:rPr lang="nl-NL" sz="2000" dirty="0" smtClean="0"/>
              <a:t>Hier in Groningen is de steenspil opgesloten gelijk aan de koningsspil, met twee maalneuten ter weerszijden en opgesloten  door een poortblok sluitend over de twee spiebouten.</a:t>
            </a:r>
          </a:p>
          <a:p>
            <a:r>
              <a:rPr lang="nl-NL" sz="2000" dirty="0" smtClean="0"/>
              <a:t>Nee… geen poortstokken.</a:t>
            </a:r>
            <a:endParaRPr lang="nl-NL" sz="2000" dirty="0"/>
          </a:p>
        </p:txBody>
      </p:sp>
    </p:spTree>
    <p:extLst>
      <p:ext uri="{BB962C8B-B14F-4D97-AF65-F5344CB8AC3E}">
        <p14:creationId xmlns:p14="http://schemas.microsoft.com/office/powerpoint/2010/main" val="74802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solidFill>
                  <a:prstClr val="black"/>
                </a:solidFill>
              </a:rPr>
              <a:t>Steenspil klauwijzer</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1079" y="273050"/>
            <a:ext cx="3299692" cy="5853113"/>
          </a:xfrm>
        </p:spPr>
      </p:pic>
      <p:sp>
        <p:nvSpPr>
          <p:cNvPr id="3" name="Tijdelijke aanduiding voor tekst 2"/>
          <p:cNvSpPr>
            <a:spLocks noGrp="1"/>
          </p:cNvSpPr>
          <p:nvPr>
            <p:ph type="body" sz="half" idx="2"/>
          </p:nvPr>
        </p:nvSpPr>
        <p:spPr/>
        <p:txBody>
          <a:bodyPr>
            <a:normAutofit/>
          </a:bodyPr>
          <a:lstStyle/>
          <a:p>
            <a:r>
              <a:rPr lang="nl-NL" sz="2000" dirty="0" smtClean="0"/>
              <a:t>Hand gesmeed en in het midden opgesloten door twee sluitstukken en hoepeltjes gelijk een wijnvat.</a:t>
            </a:r>
          </a:p>
          <a:p>
            <a:r>
              <a:rPr lang="nl-NL" sz="2000" dirty="0" smtClean="0"/>
              <a:t>Absoluut geen uitsteeksels. Dat is bloedlink in het hart van de maalkuip.</a:t>
            </a:r>
          </a:p>
          <a:p>
            <a:r>
              <a:rPr lang="nl-NL" sz="2000" dirty="0" smtClean="0"/>
              <a:t>De kraag om het klauwijzer voorkomt dat de zware spil doorzakt.</a:t>
            </a:r>
          </a:p>
          <a:p>
            <a:endParaRPr lang="nl-NL" sz="2000" dirty="0"/>
          </a:p>
        </p:txBody>
      </p:sp>
    </p:spTree>
    <p:extLst>
      <p:ext uri="{BB962C8B-B14F-4D97-AF65-F5344CB8AC3E}">
        <p14:creationId xmlns:p14="http://schemas.microsoft.com/office/powerpoint/2010/main" val="14793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Steenspil klauwijzer</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700111"/>
            <a:ext cx="5111750" cy="4998990"/>
          </a:xfrm>
        </p:spPr>
      </p:pic>
      <p:sp>
        <p:nvSpPr>
          <p:cNvPr id="3" name="Tijdelijke aanduiding voor tekst 2"/>
          <p:cNvSpPr>
            <a:spLocks noGrp="1"/>
          </p:cNvSpPr>
          <p:nvPr>
            <p:ph type="body" sz="half" idx="2"/>
          </p:nvPr>
        </p:nvSpPr>
        <p:spPr>
          <a:xfrm>
            <a:off x="457200" y="1435101"/>
            <a:ext cx="3008313" cy="4298156"/>
          </a:xfrm>
        </p:spPr>
        <p:txBody>
          <a:bodyPr>
            <a:normAutofit/>
          </a:bodyPr>
          <a:lstStyle/>
          <a:p>
            <a:r>
              <a:rPr lang="nl-NL" sz="2000" dirty="0" smtClean="0"/>
              <a:t>De maalstenen zijn gebild, de steenspil wordt weer in het kropgat getakeld.</a:t>
            </a:r>
          </a:p>
          <a:p>
            <a:r>
              <a:rPr lang="nl-NL" sz="2000" dirty="0" smtClean="0"/>
              <a:t>Applaus voor de klapspanen.</a:t>
            </a:r>
            <a:endParaRPr lang="nl-NL" sz="2000" dirty="0"/>
          </a:p>
        </p:txBody>
      </p:sp>
    </p:spTree>
    <p:extLst>
      <p:ext uri="{BB962C8B-B14F-4D97-AF65-F5344CB8AC3E}">
        <p14:creationId xmlns:p14="http://schemas.microsoft.com/office/powerpoint/2010/main" val="154288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Via het rijn naar de…</a:t>
            </a:r>
            <a:endParaRPr lang="nl-NL" sz="32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2825" y="1600200"/>
            <a:ext cx="7198350" cy="4525963"/>
          </a:xfrm>
        </p:spPr>
      </p:pic>
    </p:spTree>
    <p:extLst>
      <p:ext uri="{BB962C8B-B14F-4D97-AF65-F5344CB8AC3E}">
        <p14:creationId xmlns:p14="http://schemas.microsoft.com/office/powerpoint/2010/main" val="24877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smtClean="0">
                <a:solidFill>
                  <a:prstClr val="black"/>
                </a:solidFill>
              </a:rPr>
              <a:t>Het gaande </a:t>
            </a:r>
            <a:r>
              <a:rPr lang="nl-NL" sz="2800" b="1" dirty="0">
                <a:solidFill>
                  <a:prstClr val="black"/>
                </a:solidFill>
              </a:rPr>
              <a:t>werk van de </a:t>
            </a:r>
            <a:r>
              <a:rPr lang="nl-NL" sz="2800" b="1" dirty="0" smtClean="0">
                <a:solidFill>
                  <a:prstClr val="black"/>
                </a:solidFill>
              </a:rPr>
              <a:t>standerd- korenmolen</a:t>
            </a:r>
            <a:r>
              <a:rPr lang="nl-NL" sz="3200" b="1" dirty="0" smtClean="0">
                <a:solidFill>
                  <a:prstClr val="black"/>
                </a:solidFill>
              </a:rPr>
              <a:t/>
            </a:r>
            <a:br>
              <a:rPr lang="nl-NL" sz="3200" b="1" dirty="0" smtClean="0">
                <a:solidFill>
                  <a:prstClr val="black"/>
                </a:solidFill>
              </a:rPr>
            </a:br>
            <a:r>
              <a:rPr lang="nl-NL" sz="2000" dirty="0" smtClean="0">
                <a:solidFill>
                  <a:prstClr val="black"/>
                </a:solidFill>
              </a:rPr>
              <a:t>Luias met luiwiel in het bovenwiel. Standerdmolen </a:t>
            </a:r>
            <a:r>
              <a:rPr lang="nl-NL" sz="2000" dirty="0">
                <a:solidFill>
                  <a:prstClr val="black"/>
                </a:solidFill>
              </a:rPr>
              <a:t>De </a:t>
            </a:r>
            <a:r>
              <a:rPr lang="nl-NL" sz="2000" dirty="0" smtClean="0">
                <a:solidFill>
                  <a:prstClr val="black"/>
                </a:solidFill>
              </a:rPr>
              <a:t>Put, </a:t>
            </a:r>
            <a:r>
              <a:rPr lang="nl-NL" sz="2000" dirty="0">
                <a:solidFill>
                  <a:prstClr val="black"/>
                </a:solidFill>
              </a:rPr>
              <a:t>Leiden.</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6419" y="1484784"/>
            <a:ext cx="4551161" cy="5071295"/>
          </a:xfrm>
        </p:spPr>
      </p:pic>
    </p:spTree>
    <p:extLst>
      <p:ext uri="{BB962C8B-B14F-4D97-AF65-F5344CB8AC3E}">
        <p14:creationId xmlns:p14="http://schemas.microsoft.com/office/powerpoint/2010/main" val="185802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400" b="1" dirty="0" smtClean="0">
                <a:solidFill>
                  <a:srgbClr val="0070C0"/>
                </a:solidFill>
              </a:rPr>
              <a:t>Bolspil</a:t>
            </a:r>
            <a:endParaRPr lang="nl-NL" sz="4400" b="1" dirty="0">
              <a:solidFill>
                <a:srgbClr val="0070C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9992" y="836712"/>
            <a:ext cx="4128261" cy="4837806"/>
          </a:xfrm>
        </p:spPr>
      </p:pic>
      <p:sp>
        <p:nvSpPr>
          <p:cNvPr id="3" name="Tijdelijke aanduiding voor tekst 2"/>
          <p:cNvSpPr>
            <a:spLocks noGrp="1"/>
          </p:cNvSpPr>
          <p:nvPr>
            <p:ph type="body" sz="half" idx="2"/>
          </p:nvPr>
        </p:nvSpPr>
        <p:spPr>
          <a:xfrm>
            <a:off x="457200" y="1435100"/>
            <a:ext cx="3970784" cy="4691063"/>
          </a:xfrm>
        </p:spPr>
        <p:txBody>
          <a:bodyPr>
            <a:normAutofit/>
          </a:bodyPr>
          <a:lstStyle/>
          <a:p>
            <a:r>
              <a:rPr lang="nl-NL" sz="2000" dirty="0" smtClean="0"/>
              <a:t>Het klauwijzer van de steenspil grijpt in op de zijuitsparingen van het rijn. </a:t>
            </a:r>
          </a:p>
          <a:p>
            <a:r>
              <a:rPr lang="nl-NL" sz="2000" dirty="0" smtClean="0"/>
              <a:t>De rechthoekige tap van de bolspil past in de onderzijde in het midden van het rijn. De lopersteen rust op de takken van het rijn.</a:t>
            </a:r>
          </a:p>
          <a:p>
            <a:r>
              <a:rPr lang="nl-NL" sz="2000" dirty="0" smtClean="0"/>
              <a:t>De rondgeslepen kraag van de bolspil wordt in het bushout gelagerd door drie neuten. </a:t>
            </a:r>
          </a:p>
          <a:p>
            <a:r>
              <a:rPr lang="nl-NL" sz="2000" dirty="0" smtClean="0"/>
              <a:t>De pen van de bolspil draait in de taatspot.</a:t>
            </a:r>
            <a:endParaRPr lang="nl-NL" sz="2000" dirty="0"/>
          </a:p>
        </p:txBody>
      </p:sp>
    </p:spTree>
    <p:extLst>
      <p:ext uri="{BB962C8B-B14F-4D97-AF65-F5344CB8AC3E}">
        <p14:creationId xmlns:p14="http://schemas.microsoft.com/office/powerpoint/2010/main" val="76334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Bolspil</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p:spPr>
      </p:pic>
      <p:sp>
        <p:nvSpPr>
          <p:cNvPr id="3" name="Tijdelijke aanduiding voor tekst 2"/>
          <p:cNvSpPr>
            <a:spLocks noGrp="1"/>
          </p:cNvSpPr>
          <p:nvPr>
            <p:ph type="body" sz="half" idx="2"/>
          </p:nvPr>
        </p:nvSpPr>
        <p:spPr>
          <a:xfrm>
            <a:off x="457200" y="1435100"/>
            <a:ext cx="3610744" cy="4691063"/>
          </a:xfrm>
        </p:spPr>
        <p:txBody>
          <a:bodyPr>
            <a:normAutofit/>
          </a:bodyPr>
          <a:lstStyle/>
          <a:p>
            <a:r>
              <a:rPr lang="nl-NL" sz="2000" dirty="0" smtClean="0"/>
              <a:t>Deze smeedijzeren bolspil passeert het bushout van de legger en wordt daar gecentreerd door 3 pokhouten neuten. Omdat smeren van bovenaf niet gaat moeten we naar de onderkant.</a:t>
            </a:r>
          </a:p>
          <a:p>
            <a:r>
              <a:rPr lang="nl-NL" sz="2000" dirty="0" smtClean="0"/>
              <a:t>Een ijzeren plaat houdt de neuten op hun plek. Met een Staufferpot wordt de bolspil gesmeerd.</a:t>
            </a:r>
            <a:endParaRPr lang="nl-NL" sz="2000" dirty="0"/>
          </a:p>
        </p:txBody>
      </p:sp>
    </p:spTree>
    <p:extLst>
      <p:ext uri="{BB962C8B-B14F-4D97-AF65-F5344CB8AC3E}">
        <p14:creationId xmlns:p14="http://schemas.microsoft.com/office/powerpoint/2010/main" val="347092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Bolspil</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6056" y="980728"/>
            <a:ext cx="3863797" cy="4857345"/>
          </a:xfrm>
        </p:spPr>
      </p:pic>
      <p:sp>
        <p:nvSpPr>
          <p:cNvPr id="3" name="Tijdelijke aanduiding voor tekst 2"/>
          <p:cNvSpPr>
            <a:spLocks noGrp="1"/>
          </p:cNvSpPr>
          <p:nvPr>
            <p:ph type="body" sz="half" idx="2"/>
          </p:nvPr>
        </p:nvSpPr>
        <p:spPr>
          <a:xfrm>
            <a:off x="457200" y="1435100"/>
            <a:ext cx="4618856" cy="4691063"/>
          </a:xfrm>
        </p:spPr>
        <p:txBody>
          <a:bodyPr>
            <a:noAutofit/>
          </a:bodyPr>
          <a:lstStyle/>
          <a:p>
            <a:r>
              <a:rPr lang="nl-NL" sz="2000" dirty="0" smtClean="0"/>
              <a:t>De onderkant van de bolspil staat in een taatspot. </a:t>
            </a:r>
          </a:p>
          <a:p>
            <a:r>
              <a:rPr lang="nl-NL" sz="2000" dirty="0" smtClean="0"/>
              <a:t>Deze ronde taatspot zit in de pasbalk.</a:t>
            </a:r>
          </a:p>
          <a:p>
            <a:r>
              <a:rPr lang="nl-NL" sz="2000" dirty="0" smtClean="0"/>
              <a:t>Door de pasbalk op te lichten komt de maalsteen vrij van de legger en staat het volle gewicht van de steenspil met het steenwiel EN de lopersteen in dit putje. </a:t>
            </a:r>
          </a:p>
          <a:p>
            <a:r>
              <a:rPr lang="nl-NL" sz="2000" dirty="0" smtClean="0"/>
              <a:t>En dan moet de bolspil ook nog in staat zijn om de ronddraaiende kracht op te vangen.</a:t>
            </a:r>
          </a:p>
          <a:p>
            <a:r>
              <a:rPr lang="nl-NL" sz="2000" dirty="0" smtClean="0"/>
              <a:t>Goed gesmeerd houden is dus van groot belang. En om de olie schoon te houden moet het kraagje met de sok wel naar beneden.</a:t>
            </a:r>
            <a:endParaRPr lang="nl-NL" sz="2000" dirty="0"/>
          </a:p>
        </p:txBody>
      </p:sp>
    </p:spTree>
    <p:extLst>
      <p:ext uri="{BB962C8B-B14F-4D97-AF65-F5344CB8AC3E}">
        <p14:creationId xmlns:p14="http://schemas.microsoft.com/office/powerpoint/2010/main" val="27879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Bolspil</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2133486"/>
            <a:ext cx="6623918" cy="4413185"/>
          </a:xfrm>
        </p:spPr>
      </p:pic>
      <p:sp>
        <p:nvSpPr>
          <p:cNvPr id="3" name="Tijdelijke aanduiding voor tekst 2"/>
          <p:cNvSpPr>
            <a:spLocks noGrp="1"/>
          </p:cNvSpPr>
          <p:nvPr>
            <p:ph type="body" sz="half" idx="2"/>
          </p:nvPr>
        </p:nvSpPr>
        <p:spPr>
          <a:xfrm>
            <a:off x="457200" y="1435100"/>
            <a:ext cx="6707088" cy="4691063"/>
          </a:xfrm>
        </p:spPr>
        <p:txBody>
          <a:bodyPr>
            <a:normAutofit/>
          </a:bodyPr>
          <a:lstStyle/>
          <a:p>
            <a:r>
              <a:rPr lang="nl-NL" sz="2000" dirty="0" smtClean="0"/>
              <a:t>Ik zei naar beneden! Kijk nou wat er gebeurt.</a:t>
            </a:r>
            <a:endParaRPr lang="nl-NL" sz="2000" dirty="0"/>
          </a:p>
        </p:txBody>
      </p:sp>
    </p:spTree>
    <p:extLst>
      <p:ext uri="{BB962C8B-B14F-4D97-AF65-F5344CB8AC3E}">
        <p14:creationId xmlns:p14="http://schemas.microsoft.com/office/powerpoint/2010/main" val="142568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smtClean="0">
                <a:solidFill>
                  <a:srgbClr val="0070C0"/>
                </a:solidFill>
              </a:rPr>
              <a:t>Pelspil</a:t>
            </a:r>
            <a:endParaRPr lang="nl-NL" dirty="0">
              <a:solidFill>
                <a:srgbClr val="0070C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p:spPr>
      </p:pic>
    </p:spTree>
    <p:extLst>
      <p:ext uri="{BB962C8B-B14F-4D97-AF65-F5344CB8AC3E}">
        <p14:creationId xmlns:p14="http://schemas.microsoft.com/office/powerpoint/2010/main" val="308407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Pelspil</a:t>
            </a:r>
            <a:endParaRPr lang="nl-NL" sz="3200" dirty="0"/>
          </a:p>
        </p:txBody>
      </p:sp>
      <p:pic>
        <p:nvPicPr>
          <p:cNvPr id="13" name="Tijdelijke aanduiding voor inhoud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0032" y="476672"/>
            <a:ext cx="3433826" cy="5853113"/>
          </a:xfrm>
        </p:spPr>
      </p:pic>
      <p:sp>
        <p:nvSpPr>
          <p:cNvPr id="12" name="Tijdelijke aanduiding voor tekst 11"/>
          <p:cNvSpPr>
            <a:spLocks noGrp="1"/>
          </p:cNvSpPr>
          <p:nvPr>
            <p:ph type="body" sz="half" idx="2"/>
          </p:nvPr>
        </p:nvSpPr>
        <p:spPr>
          <a:xfrm>
            <a:off x="467544" y="1412776"/>
            <a:ext cx="4320480" cy="4691063"/>
          </a:xfrm>
        </p:spPr>
        <p:txBody>
          <a:bodyPr>
            <a:normAutofit/>
          </a:bodyPr>
          <a:lstStyle/>
          <a:p>
            <a:r>
              <a:rPr lang="nl-NL" sz="2000" dirty="0" smtClean="0"/>
              <a:t>De pelspil op de pelvloer van koren-pelmolen  Grote Geert in Kantens.</a:t>
            </a:r>
          </a:p>
          <a:p>
            <a:r>
              <a:rPr lang="nl-NL" sz="2000" dirty="0" smtClean="0"/>
              <a:t>De opbouw van de pelspil komt vrijwel overeen met de steenspil.</a:t>
            </a:r>
            <a:endParaRPr lang="nl-NL" sz="2000" dirty="0"/>
          </a:p>
          <a:p>
            <a:endParaRPr lang="nl-NL" sz="2000" dirty="0" smtClean="0"/>
          </a:p>
          <a:p>
            <a:r>
              <a:rPr lang="nl-NL" sz="2000" dirty="0" smtClean="0"/>
              <a:t>De pelspil is met een kleine schijfloop (zie →) aangesloten op het takrad.</a:t>
            </a:r>
          </a:p>
          <a:p>
            <a:endParaRPr lang="nl-NL" sz="2000" dirty="0"/>
          </a:p>
          <a:p>
            <a:r>
              <a:rPr lang="nl-NL" sz="2000" dirty="0" smtClean="0"/>
              <a:t>Takrad? (zie →)</a:t>
            </a:r>
          </a:p>
          <a:p>
            <a:r>
              <a:rPr lang="nl-NL" sz="2000" dirty="0" smtClean="0"/>
              <a:t>Ja , da’s typisch Gronings.</a:t>
            </a:r>
          </a:p>
          <a:p>
            <a:r>
              <a:rPr lang="nl-NL" sz="2000" dirty="0" smtClean="0"/>
              <a:t>Spoorwiel: aansporen</a:t>
            </a:r>
          </a:p>
          <a:p>
            <a:r>
              <a:rPr lang="nl-NL" sz="2000" dirty="0" smtClean="0"/>
              <a:t>Takrad: vertakken.</a:t>
            </a:r>
            <a:endParaRPr lang="nl-NL" sz="2000" dirty="0"/>
          </a:p>
        </p:txBody>
      </p:sp>
    </p:spTree>
    <p:extLst>
      <p:ext uri="{BB962C8B-B14F-4D97-AF65-F5344CB8AC3E}">
        <p14:creationId xmlns:p14="http://schemas.microsoft.com/office/powerpoint/2010/main" val="229422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Pelspil</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9992" y="476672"/>
            <a:ext cx="3863054" cy="5853113"/>
          </a:xfrm>
        </p:spPr>
      </p:pic>
      <p:sp>
        <p:nvSpPr>
          <p:cNvPr id="4" name="Tijdelijke aanduiding voor tekst 3"/>
          <p:cNvSpPr>
            <a:spLocks noGrp="1"/>
          </p:cNvSpPr>
          <p:nvPr>
            <p:ph type="body" sz="half" idx="2"/>
          </p:nvPr>
        </p:nvSpPr>
        <p:spPr/>
        <p:txBody>
          <a:bodyPr>
            <a:normAutofit/>
          </a:bodyPr>
          <a:lstStyle/>
          <a:p>
            <a:r>
              <a:rPr lang="nl-NL" sz="2000" dirty="0" smtClean="0"/>
              <a:t>De pelspil is op elk vlak schoon rond. Ook de hoepels kunnen en mogen geen gevaar opleveren voor de passant. Je ziet de draaisnelheid zelfs op de foto.</a:t>
            </a:r>
          </a:p>
          <a:p>
            <a:endParaRPr lang="nl-NL" sz="2000" dirty="0"/>
          </a:p>
          <a:p>
            <a:r>
              <a:rPr lang="nl-NL" sz="2000" dirty="0" smtClean="0"/>
              <a:t>Wil je het pellen leren?</a:t>
            </a:r>
          </a:p>
          <a:p>
            <a:r>
              <a:rPr lang="nl-NL" sz="2000" dirty="0" smtClean="0"/>
              <a:t>Gerad Werkman is je instructeur op</a:t>
            </a:r>
          </a:p>
          <a:p>
            <a:r>
              <a:rPr lang="nl-NL" sz="2000" dirty="0" smtClean="0"/>
              <a:t>Koren- pelmolen Grote Geert, </a:t>
            </a:r>
            <a:r>
              <a:rPr lang="nl-NL" sz="2000" dirty="0"/>
              <a:t>Kantens.</a:t>
            </a:r>
          </a:p>
        </p:txBody>
      </p:sp>
    </p:spTree>
    <p:extLst>
      <p:ext uri="{BB962C8B-B14F-4D97-AF65-F5344CB8AC3E}">
        <p14:creationId xmlns:p14="http://schemas.microsoft.com/office/powerpoint/2010/main" val="241264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Pelspil</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7904" y="404664"/>
            <a:ext cx="5111750" cy="5526216"/>
          </a:xfrm>
        </p:spPr>
      </p:pic>
      <p:sp>
        <p:nvSpPr>
          <p:cNvPr id="5" name="Tijdelijke aanduiding voor tekst 4"/>
          <p:cNvSpPr>
            <a:spLocks noGrp="1"/>
          </p:cNvSpPr>
          <p:nvPr>
            <p:ph type="body" sz="half" idx="2"/>
          </p:nvPr>
        </p:nvSpPr>
        <p:spPr/>
        <p:txBody>
          <a:bodyPr/>
          <a:lstStyle/>
          <a:p>
            <a:pPr lvl="0"/>
            <a:r>
              <a:rPr lang="nl-NL" sz="2000" dirty="0">
                <a:solidFill>
                  <a:prstClr val="black"/>
                </a:solidFill>
              </a:rPr>
              <a:t>Naast het kaar verdwijnt de pelspil met zijn </a:t>
            </a:r>
            <a:r>
              <a:rPr lang="nl-NL" sz="2000" dirty="0" smtClean="0">
                <a:solidFill>
                  <a:prstClr val="black"/>
                </a:solidFill>
              </a:rPr>
              <a:t>klauwijzer, door de vloer, in het rijn van de pelsteen.</a:t>
            </a:r>
          </a:p>
          <a:p>
            <a:pPr lvl="0"/>
            <a:endParaRPr lang="nl-NL" sz="2000" dirty="0">
              <a:solidFill>
                <a:prstClr val="black"/>
              </a:solidFill>
            </a:endParaRPr>
          </a:p>
          <a:p>
            <a:pPr lvl="0"/>
            <a:endParaRPr lang="nl-NL" sz="2000" dirty="0" smtClean="0">
              <a:solidFill>
                <a:prstClr val="black"/>
              </a:solidFill>
            </a:endParaRPr>
          </a:p>
          <a:p>
            <a:pPr lvl="0"/>
            <a:endParaRPr lang="nl-NL" sz="2000" dirty="0">
              <a:solidFill>
                <a:prstClr val="black"/>
              </a:solidFill>
            </a:endParaRPr>
          </a:p>
          <a:p>
            <a:pPr lvl="0"/>
            <a:endParaRPr lang="nl-NL" sz="2000" dirty="0" smtClean="0">
              <a:solidFill>
                <a:prstClr val="black"/>
              </a:solidFill>
            </a:endParaRPr>
          </a:p>
          <a:p>
            <a:pPr lvl="0"/>
            <a:r>
              <a:rPr lang="nl-NL" sz="2000" dirty="0" smtClean="0">
                <a:solidFill>
                  <a:prstClr val="black"/>
                </a:solidFill>
              </a:rPr>
              <a:t>Koren-pelmolen De Leeuw, Oldehove, Groningen.</a:t>
            </a:r>
            <a:endParaRPr lang="nl-NL" sz="2000" dirty="0">
              <a:solidFill>
                <a:prstClr val="black"/>
              </a:solidFill>
            </a:endParaRPr>
          </a:p>
          <a:p>
            <a:endParaRPr lang="nl-NL" dirty="0"/>
          </a:p>
        </p:txBody>
      </p:sp>
    </p:spTree>
    <p:extLst>
      <p:ext uri="{BB962C8B-B14F-4D97-AF65-F5344CB8AC3E}">
        <p14:creationId xmlns:p14="http://schemas.microsoft.com/office/powerpoint/2010/main" val="193444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714202"/>
          </a:xfrm>
        </p:spPr>
        <p:txBody>
          <a:bodyPr>
            <a:normAutofit/>
          </a:bodyPr>
          <a:lstStyle/>
          <a:p>
            <a:r>
              <a:rPr lang="nl-NL" sz="3200" b="1" dirty="0" smtClean="0"/>
              <a:t>Pelspil-bolspil</a:t>
            </a:r>
            <a:r>
              <a:rPr lang="nl-NL" sz="3200" b="1" dirty="0"/>
              <a:t/>
            </a:r>
            <a:br>
              <a:rPr lang="nl-NL" sz="3200" b="1" dirty="0"/>
            </a:br>
            <a:r>
              <a:rPr lang="nl-NL" sz="2000" dirty="0" smtClean="0"/>
              <a:t>In Kantens staat de bolspil in een lager. </a:t>
            </a:r>
            <a:br>
              <a:rPr lang="nl-NL" sz="2000" dirty="0" smtClean="0"/>
            </a:br>
            <a:r>
              <a:rPr lang="nl-NL" sz="2000" dirty="0" smtClean="0"/>
              <a:t>Twee Staufferpotten. Eén voor het bushout en een voor het lager. </a:t>
            </a:r>
            <a:br>
              <a:rPr lang="nl-NL" sz="2000" dirty="0" smtClean="0"/>
            </a:br>
            <a:r>
              <a:rPr lang="nl-NL" sz="2000" dirty="0" smtClean="0"/>
              <a:t>De pasbalk is gefixeerd en heeft geen lichtwerk nodig.</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2060848"/>
            <a:ext cx="6788944" cy="4525963"/>
          </a:xfrm>
        </p:spPr>
      </p:pic>
    </p:spTree>
    <p:extLst>
      <p:ext uri="{BB962C8B-B14F-4D97-AF65-F5344CB8AC3E}">
        <p14:creationId xmlns:p14="http://schemas.microsoft.com/office/powerpoint/2010/main" val="99478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smtClean="0">
                <a:solidFill>
                  <a:srgbClr val="0070C0"/>
                </a:solidFill>
              </a:rPr>
              <a:t>Maalspil</a:t>
            </a:r>
            <a:r>
              <a:rPr lang="nl-NL" sz="3200" b="1" dirty="0" smtClean="0"/>
              <a:t/>
            </a:r>
            <a:br>
              <a:rPr lang="nl-NL" sz="3200" b="1" dirty="0" smtClean="0"/>
            </a:br>
            <a:r>
              <a:rPr lang="nl-NL" sz="2000" dirty="0" smtClean="0"/>
              <a:t>Maar een vijzelmolen heeft toch een koningsspil?</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2338" y="1600200"/>
            <a:ext cx="6619324" cy="4525963"/>
          </a:xfrm>
        </p:spPr>
      </p:pic>
    </p:spTree>
    <p:extLst>
      <p:ext uri="{BB962C8B-B14F-4D97-AF65-F5344CB8AC3E}">
        <p14:creationId xmlns:p14="http://schemas.microsoft.com/office/powerpoint/2010/main" val="7759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smtClean="0">
                <a:solidFill>
                  <a:srgbClr val="0070C0"/>
                </a:solidFill>
              </a:rPr>
              <a:t>Het gaande werk van de watermolen met vijzel</a:t>
            </a:r>
            <a:endParaRPr lang="nl-NL" sz="3200" b="1" dirty="0">
              <a:solidFill>
                <a:srgbClr val="0070C0"/>
              </a:solidFill>
            </a:endParaRPr>
          </a:p>
        </p:txBody>
      </p:sp>
      <p:sp>
        <p:nvSpPr>
          <p:cNvPr id="3" name="Tijdelijke aanduiding voor inhoud 2"/>
          <p:cNvSpPr>
            <a:spLocks noGrp="1"/>
          </p:cNvSpPr>
          <p:nvPr>
            <p:ph sz="half" idx="1"/>
          </p:nvPr>
        </p:nvSpPr>
        <p:spPr/>
        <p:txBody>
          <a:bodyPr>
            <a:normAutofit/>
          </a:bodyPr>
          <a:lstStyle/>
          <a:p>
            <a:pPr marL="0" indent="0">
              <a:buNone/>
            </a:pPr>
            <a:r>
              <a:rPr lang="nl-NL" sz="2000" b="1" dirty="0" smtClean="0">
                <a:solidFill>
                  <a:srgbClr val="0070C0"/>
                </a:solidFill>
              </a:rPr>
              <a:t>Bovenas</a:t>
            </a:r>
          </a:p>
          <a:p>
            <a:pPr marL="0" indent="0">
              <a:buNone/>
            </a:pPr>
            <a:r>
              <a:rPr lang="nl-NL" sz="2000" b="1" dirty="0" smtClean="0"/>
              <a:t>Bovenwiel</a:t>
            </a:r>
          </a:p>
          <a:p>
            <a:pPr marL="0" indent="0">
              <a:buNone/>
            </a:pPr>
            <a:r>
              <a:rPr lang="nl-NL" sz="2000" b="1" dirty="0">
                <a:solidFill>
                  <a:srgbClr val="0070C0"/>
                </a:solidFill>
              </a:rPr>
              <a:t>K</a:t>
            </a:r>
            <a:r>
              <a:rPr lang="nl-NL" sz="2000" b="1" dirty="0" smtClean="0">
                <a:solidFill>
                  <a:srgbClr val="0070C0"/>
                </a:solidFill>
              </a:rPr>
              <a:t>oningsspil</a:t>
            </a:r>
          </a:p>
          <a:p>
            <a:pPr marL="0" indent="0">
              <a:buNone/>
            </a:pPr>
            <a:r>
              <a:rPr lang="nl-NL" sz="2000" b="1" dirty="0" smtClean="0"/>
              <a:t>Bovenbonkelaar of schijfloop</a:t>
            </a:r>
          </a:p>
          <a:p>
            <a:pPr marL="0" indent="0">
              <a:buNone/>
            </a:pPr>
            <a:r>
              <a:rPr lang="nl-NL" sz="2000" b="1" dirty="0" smtClean="0"/>
              <a:t>Onderbonkelaar</a:t>
            </a:r>
          </a:p>
          <a:p>
            <a:pPr marL="0" indent="0">
              <a:buNone/>
            </a:pPr>
            <a:r>
              <a:rPr lang="nl-NL" sz="2000" b="1" dirty="0" smtClean="0">
                <a:solidFill>
                  <a:srgbClr val="0070C0"/>
                </a:solidFill>
              </a:rPr>
              <a:t>Vijzelas (vijzelbalk)</a:t>
            </a:r>
          </a:p>
          <a:p>
            <a:pPr marL="0" indent="0">
              <a:buNone/>
            </a:pPr>
            <a:r>
              <a:rPr lang="nl-NL" sz="2000" b="1" dirty="0" smtClean="0"/>
              <a:t>Vijzelwiel</a:t>
            </a:r>
          </a:p>
          <a:p>
            <a:pPr marL="0" indent="0">
              <a:buNone/>
            </a:pPr>
            <a:endParaRPr lang="nl-NL" sz="2000" b="1" dirty="0" smtClean="0"/>
          </a:p>
          <a:p>
            <a:pPr marL="0" indent="0">
              <a:buNone/>
            </a:pPr>
            <a:r>
              <a:rPr lang="nl-NL" sz="2000" b="1" dirty="0" smtClean="0">
                <a:solidFill>
                  <a:srgbClr val="FF0000"/>
                </a:solidFill>
              </a:rPr>
              <a:t>Vijzel</a:t>
            </a:r>
          </a:p>
          <a:p>
            <a:pPr marL="0" indent="0">
              <a:buNone/>
            </a:pPr>
            <a:r>
              <a:rPr lang="nl-NL" sz="2000" b="1" dirty="0" smtClean="0">
                <a:solidFill>
                  <a:srgbClr val="7030A0"/>
                </a:solidFill>
              </a:rPr>
              <a:t>Opvoeren van water.</a:t>
            </a:r>
          </a:p>
          <a:p>
            <a:endParaRPr lang="nl-NL" sz="2000" dirty="0"/>
          </a:p>
        </p:txBody>
      </p:sp>
      <p:pic>
        <p:nvPicPr>
          <p:cNvPr id="4" name="Tijdelijke aanduiding voor inhoud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84066" y="1600200"/>
            <a:ext cx="2566867" cy="4525963"/>
          </a:xfrm>
        </p:spPr>
      </p:pic>
    </p:spTree>
    <p:extLst>
      <p:ext uri="{BB962C8B-B14F-4D97-AF65-F5344CB8AC3E}">
        <p14:creationId xmlns:p14="http://schemas.microsoft.com/office/powerpoint/2010/main" val="168646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prstClr val="black"/>
                </a:solidFill>
              </a:rPr>
              <a:t>Maalspil</a:t>
            </a:r>
            <a:endParaRPr lang="nl-NL" dirty="0"/>
          </a:p>
        </p:txBody>
      </p:sp>
      <p:sp>
        <p:nvSpPr>
          <p:cNvPr id="3" name="Tijdelijke aanduiding voor inhoud 2"/>
          <p:cNvSpPr>
            <a:spLocks noGrp="1"/>
          </p:cNvSpPr>
          <p:nvPr>
            <p:ph idx="1"/>
          </p:nvPr>
        </p:nvSpPr>
        <p:spPr>
          <a:xfrm>
            <a:off x="467544" y="1340768"/>
            <a:ext cx="8229600" cy="5256584"/>
          </a:xfrm>
        </p:spPr>
        <p:txBody>
          <a:bodyPr>
            <a:normAutofit/>
          </a:bodyPr>
          <a:lstStyle/>
          <a:p>
            <a:pPr marL="0" indent="0" algn="ctr">
              <a:buNone/>
            </a:pPr>
            <a:r>
              <a:rPr lang="nl-NL" sz="2000" dirty="0">
                <a:solidFill>
                  <a:prstClr val="black"/>
                </a:solidFill>
              </a:rPr>
              <a:t>Maar een vijzelmolen heeft toch een koningsspil</a:t>
            </a:r>
            <a:r>
              <a:rPr lang="nl-NL" sz="2000" dirty="0" smtClean="0">
                <a:solidFill>
                  <a:prstClr val="black"/>
                </a:solidFill>
              </a:rPr>
              <a:t>?</a:t>
            </a:r>
          </a:p>
          <a:p>
            <a:pPr marL="0" indent="0">
              <a:buNone/>
            </a:pPr>
            <a:endParaRPr lang="nl-NL" sz="2000" b="1" dirty="0"/>
          </a:p>
          <a:p>
            <a:pPr marL="0" indent="0">
              <a:buNone/>
            </a:pPr>
            <a:r>
              <a:rPr lang="nl-NL" sz="2000" dirty="0" smtClean="0"/>
              <a:t>Ja… dat klopt…  zelfs als je poldermolen twee vijzels heeft.</a:t>
            </a:r>
          </a:p>
          <a:p>
            <a:pPr marL="0" indent="0">
              <a:buNone/>
            </a:pPr>
            <a:r>
              <a:rPr lang="nl-NL" sz="2000" dirty="0" smtClean="0"/>
              <a:t>De koningsspil eindigt dan op de eerste zolder in een donsbalk. De koningsspil is voorzien van een spoorwiel. Daarnaast staan aan weerszijden twee maalspillen opgesteld met forse schijflopen. De maalspillen zijn dus relatief kort. De spiltappen zijn gelagerd in wervelbalken.</a:t>
            </a:r>
          </a:p>
          <a:p>
            <a:pPr marL="0" indent="0">
              <a:buNone/>
            </a:pPr>
            <a:r>
              <a:rPr lang="nl-NL" sz="2000" dirty="0" smtClean="0"/>
              <a:t>De vijzels zijn vaak van ongelijke diameter waardoor het mogelijk is om afhankelijk van de windkracht een van de twee of beide vijzels in het werk te zetten.</a:t>
            </a:r>
          </a:p>
          <a:p>
            <a:pPr marL="0" indent="0">
              <a:buNone/>
            </a:pPr>
            <a:r>
              <a:rPr lang="nl-NL" sz="2000" dirty="0" smtClean="0"/>
              <a:t>Ga je naar Groningen? Bel Hans Wolthuis of Harmannus Noot maar eens op voor een afspraak op De Krimstermolen/ De Phoenix in Zuidwolde. </a:t>
            </a:r>
          </a:p>
          <a:p>
            <a:pPr marL="0" indent="0">
              <a:buNone/>
            </a:pPr>
            <a:r>
              <a:rPr lang="nl-NL" sz="2000" dirty="0" smtClean="0"/>
              <a:t>Kun je net zo goed ook even langs gaan bij de buren in Noorderhoogebrug,  op korenmolen Wilhelmina bij  Hendrik-Jan en Mieke Berghuis.</a:t>
            </a:r>
          </a:p>
        </p:txBody>
      </p:sp>
    </p:spTree>
    <p:extLst>
      <p:ext uri="{BB962C8B-B14F-4D97-AF65-F5344CB8AC3E}">
        <p14:creationId xmlns:p14="http://schemas.microsoft.com/office/powerpoint/2010/main" val="47717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smtClean="0"/>
              <a:t>Maalspil</a:t>
            </a:r>
            <a:br>
              <a:rPr lang="nl-NL" sz="3200" b="1" dirty="0" smtClean="0"/>
            </a:br>
            <a:r>
              <a:rPr lang="nl-NL" sz="2200" dirty="0" smtClean="0"/>
              <a:t>Rechts het spoorwiel op de koningsspil en links een van de twee schijflopen op de maalspil. Poldermolen De Krimstermolen / De Phoenix,  Zuidwolde.</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9682" y="1600200"/>
            <a:ext cx="6364635" cy="4525963"/>
          </a:xfrm>
        </p:spPr>
      </p:pic>
    </p:spTree>
    <p:extLst>
      <p:ext uri="{BB962C8B-B14F-4D97-AF65-F5344CB8AC3E}">
        <p14:creationId xmlns:p14="http://schemas.microsoft.com/office/powerpoint/2010/main" val="56357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3008313" cy="720080"/>
          </a:xfrm>
        </p:spPr>
        <p:txBody>
          <a:bodyPr>
            <a:noAutofit/>
          </a:bodyPr>
          <a:lstStyle/>
          <a:p>
            <a:r>
              <a:rPr lang="nl-NL" sz="4400" b="1" dirty="0" smtClean="0">
                <a:solidFill>
                  <a:srgbClr val="0070C0"/>
                </a:solidFill>
              </a:rPr>
              <a:t>Roerspil</a:t>
            </a:r>
            <a:endParaRPr lang="nl-NL" sz="4400" b="1" dirty="0">
              <a:solidFill>
                <a:srgbClr val="0070C0"/>
              </a:solidFill>
            </a:endParaRPr>
          </a:p>
        </p:txBody>
      </p:sp>
      <p:pic>
        <p:nvPicPr>
          <p:cNvPr id="8" name="Tijdelijke aanduiding voor inhou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9832" y="2420888"/>
            <a:ext cx="3023183" cy="4009527"/>
          </a:xfrm>
        </p:spPr>
      </p:pic>
      <p:sp>
        <p:nvSpPr>
          <p:cNvPr id="10" name="Tijdelijke aanduiding voor tekst 9"/>
          <p:cNvSpPr>
            <a:spLocks noGrp="1"/>
          </p:cNvSpPr>
          <p:nvPr>
            <p:ph type="body" sz="half" idx="2"/>
          </p:nvPr>
        </p:nvSpPr>
        <p:spPr>
          <a:xfrm>
            <a:off x="467544" y="1124744"/>
            <a:ext cx="5184576" cy="1584175"/>
          </a:xfrm>
        </p:spPr>
        <p:txBody>
          <a:bodyPr>
            <a:noAutofit/>
          </a:bodyPr>
          <a:lstStyle/>
          <a:p>
            <a:pPr>
              <a:spcBef>
                <a:spcPts val="0"/>
              </a:spcBef>
            </a:pPr>
            <a:r>
              <a:rPr lang="nl-NL" sz="2000" dirty="0" smtClean="0"/>
              <a:t>De roerspil is vrij eenvoudig gelagerd. De tap aan de bovenzijde steekt door een balkje met een pokhouten lagertje. De spil zelf steunt met een klos op de lichtbalk. </a:t>
            </a:r>
          </a:p>
          <a:p>
            <a:pPr>
              <a:spcBef>
                <a:spcPts val="0"/>
              </a:spcBef>
            </a:pPr>
            <a:r>
              <a:rPr lang="nl-NL" sz="2000" dirty="0" smtClean="0"/>
              <a:t>Als </a:t>
            </a:r>
            <a:r>
              <a:rPr lang="nl-NL" sz="2000" dirty="0"/>
              <a:t>de </a:t>
            </a:r>
            <a:r>
              <a:rPr lang="nl-NL" sz="2000" dirty="0" smtClean="0"/>
              <a:t>lichtbalk wordt </a:t>
            </a:r>
          </a:p>
          <a:p>
            <a:pPr>
              <a:spcBef>
                <a:spcPts val="0"/>
              </a:spcBef>
            </a:pPr>
            <a:r>
              <a:rPr lang="nl-NL" sz="2000" dirty="0" smtClean="0"/>
              <a:t>neergelaten </a:t>
            </a:r>
            <a:r>
              <a:rPr lang="nl-NL" sz="2000" dirty="0"/>
              <a:t>zakt de </a:t>
            </a:r>
            <a:endParaRPr lang="nl-NL" sz="2000" dirty="0" smtClean="0"/>
          </a:p>
          <a:p>
            <a:pPr>
              <a:spcBef>
                <a:spcPts val="0"/>
              </a:spcBef>
            </a:pPr>
            <a:r>
              <a:rPr lang="nl-NL" sz="2000" dirty="0" smtClean="0"/>
              <a:t>roerspil en wordt </a:t>
            </a:r>
          </a:p>
          <a:p>
            <a:pPr>
              <a:spcBef>
                <a:spcPts val="0"/>
              </a:spcBef>
            </a:pPr>
            <a:r>
              <a:rPr lang="nl-NL" sz="2000" dirty="0" smtClean="0"/>
              <a:t>de spinbol door de </a:t>
            </a:r>
          </a:p>
          <a:p>
            <a:pPr>
              <a:spcBef>
                <a:spcPts val="0"/>
              </a:spcBef>
            </a:pPr>
            <a:r>
              <a:rPr lang="nl-NL" sz="2000" dirty="0" smtClean="0"/>
              <a:t>overwerker </a:t>
            </a:r>
          </a:p>
          <a:p>
            <a:pPr>
              <a:spcBef>
                <a:spcPts val="0"/>
              </a:spcBef>
            </a:pPr>
            <a:r>
              <a:rPr lang="nl-NL" sz="2000" dirty="0" smtClean="0"/>
              <a:t>meegenomen.</a:t>
            </a:r>
          </a:p>
          <a:p>
            <a:pPr>
              <a:spcBef>
                <a:spcPts val="0"/>
              </a:spcBef>
            </a:pPr>
            <a:endParaRPr lang="nl-NL" sz="2000" dirty="0"/>
          </a:p>
          <a:p>
            <a:pPr>
              <a:spcBef>
                <a:spcPts val="0"/>
              </a:spcBef>
            </a:pPr>
            <a:endParaRPr lang="nl-NL" sz="2000" dirty="0" smtClean="0"/>
          </a:p>
          <a:p>
            <a:pPr>
              <a:spcBef>
                <a:spcPts val="0"/>
              </a:spcBef>
            </a:pPr>
            <a:r>
              <a:rPr lang="nl-NL" sz="2000" dirty="0" smtClean="0"/>
              <a:t>Roerwerk: </a:t>
            </a:r>
          </a:p>
          <a:p>
            <a:pPr>
              <a:spcBef>
                <a:spcPts val="0"/>
              </a:spcBef>
            </a:pPr>
            <a:r>
              <a:rPr lang="nl-NL" sz="2000" dirty="0" smtClean="0"/>
              <a:t>3 sterwielen.</a:t>
            </a:r>
            <a:endParaRPr lang="nl-NL" sz="2000" dirty="0"/>
          </a:p>
        </p:txBody>
      </p:sp>
      <p:pic>
        <p:nvPicPr>
          <p:cNvPr id="9" name="Tijdelijke aanduiding voor inhoud 8"/>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300192" y="260648"/>
            <a:ext cx="2670273" cy="5213011"/>
          </a:xfrm>
        </p:spPr>
      </p:pic>
      <p:cxnSp>
        <p:nvCxnSpPr>
          <p:cNvPr id="4" name="Rechte verbindingslijn met pijl 3"/>
          <p:cNvCxnSpPr/>
          <p:nvPr/>
        </p:nvCxnSpPr>
        <p:spPr>
          <a:xfrm flipH="1">
            <a:off x="7560332" y="2852936"/>
            <a:ext cx="792088"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131840" y="1988840"/>
            <a:ext cx="10429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24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smtClean="0">
                <a:solidFill>
                  <a:srgbClr val="0070C0"/>
                </a:solidFill>
              </a:rPr>
              <a:t>Roerspil</a:t>
            </a:r>
            <a:br>
              <a:rPr lang="nl-NL" b="1" dirty="0" smtClean="0">
                <a:solidFill>
                  <a:srgbClr val="0070C0"/>
                </a:solidFill>
              </a:rPr>
            </a:br>
            <a:r>
              <a:rPr lang="nl-NL" sz="2200" dirty="0" smtClean="0"/>
              <a:t>Roerwerk in Het Pink: 1 sterwiel en 2 bonkelaars</a:t>
            </a:r>
            <a:endParaRPr lang="nl-NL" sz="2200"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1187624" y="1916832"/>
            <a:ext cx="6788944" cy="4525963"/>
          </a:xfrm>
        </p:spPr>
      </p:pic>
    </p:spTree>
    <p:extLst>
      <p:ext uri="{BB962C8B-B14F-4D97-AF65-F5344CB8AC3E}">
        <p14:creationId xmlns:p14="http://schemas.microsoft.com/office/powerpoint/2010/main" val="305284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2747963"/>
            <a:ext cx="7772400" cy="1362075"/>
          </a:xfrm>
        </p:spPr>
        <p:txBody>
          <a:bodyPr>
            <a:normAutofit/>
          </a:bodyPr>
          <a:lstStyle/>
          <a:p>
            <a:pPr algn="ctr"/>
            <a:r>
              <a:rPr lang="nl-NL" sz="8000" dirty="0" smtClean="0">
                <a:solidFill>
                  <a:srgbClr val="C00000"/>
                </a:solidFill>
              </a:rPr>
              <a:t>wielen</a:t>
            </a:r>
            <a:endParaRPr lang="nl-NL" sz="8000" dirty="0">
              <a:solidFill>
                <a:srgbClr val="C00000"/>
              </a:solidFill>
            </a:endParaRPr>
          </a:p>
        </p:txBody>
      </p:sp>
    </p:spTree>
    <p:extLst>
      <p:ext uri="{BB962C8B-B14F-4D97-AF65-F5344CB8AC3E}">
        <p14:creationId xmlns:p14="http://schemas.microsoft.com/office/powerpoint/2010/main" val="301710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srgbClr val="0070C0"/>
                </a:solidFill>
              </a:rPr>
              <a:t>Molenwielen</a:t>
            </a:r>
            <a:endParaRPr lang="nl-NL" dirty="0"/>
          </a:p>
        </p:txBody>
      </p:sp>
      <p:sp>
        <p:nvSpPr>
          <p:cNvPr id="3" name="Tijdelijke aanduiding voor inhoud 2"/>
          <p:cNvSpPr>
            <a:spLocks noGrp="1"/>
          </p:cNvSpPr>
          <p:nvPr>
            <p:ph idx="1"/>
          </p:nvPr>
        </p:nvSpPr>
        <p:spPr/>
        <p:txBody>
          <a:bodyPr>
            <a:normAutofit/>
          </a:bodyPr>
          <a:lstStyle/>
          <a:p>
            <a:r>
              <a:rPr lang="nl-NL" sz="2800" b="1" dirty="0">
                <a:solidFill>
                  <a:srgbClr val="0070C0"/>
                </a:solidFill>
                <a:ea typeface="+mj-ea"/>
                <a:cs typeface="+mj-cs"/>
              </a:rPr>
              <a:t>Molenwielen en </a:t>
            </a:r>
            <a:r>
              <a:rPr lang="nl-NL" sz="2800" b="1" dirty="0" smtClean="0">
                <a:solidFill>
                  <a:srgbClr val="0070C0"/>
                </a:solidFill>
                <a:ea typeface="+mj-ea"/>
                <a:cs typeface="+mj-cs"/>
              </a:rPr>
              <a:t>hun functie</a:t>
            </a:r>
          </a:p>
          <a:p>
            <a:r>
              <a:rPr lang="nl-NL" sz="2800" b="1" dirty="0">
                <a:solidFill>
                  <a:srgbClr val="0070C0"/>
                </a:solidFill>
              </a:rPr>
              <a:t>De uiterlijke vorm van </a:t>
            </a:r>
            <a:r>
              <a:rPr lang="nl-NL" sz="2800" b="1" dirty="0" smtClean="0">
                <a:solidFill>
                  <a:srgbClr val="0070C0"/>
                </a:solidFill>
              </a:rPr>
              <a:t>kamwielen</a:t>
            </a:r>
          </a:p>
          <a:p>
            <a:r>
              <a:rPr lang="nl-NL" sz="2800" b="1" dirty="0" smtClean="0">
                <a:solidFill>
                  <a:srgbClr val="C00000"/>
                </a:solidFill>
              </a:rPr>
              <a:t>Bovenwiel</a:t>
            </a:r>
          </a:p>
          <a:p>
            <a:r>
              <a:rPr lang="nl-NL" sz="2800" b="1" dirty="0" smtClean="0">
                <a:solidFill>
                  <a:srgbClr val="C00000"/>
                </a:solidFill>
              </a:rPr>
              <a:t>Spoorwiel</a:t>
            </a:r>
            <a:endParaRPr lang="nl-NL" sz="2800" b="1" dirty="0">
              <a:solidFill>
                <a:srgbClr val="C00000"/>
              </a:solidFill>
            </a:endParaRPr>
          </a:p>
          <a:p>
            <a:r>
              <a:rPr lang="nl-NL" sz="2800" b="1" dirty="0">
                <a:solidFill>
                  <a:srgbClr val="C00000"/>
                </a:solidFill>
              </a:rPr>
              <a:t>Bonkelaar</a:t>
            </a:r>
          </a:p>
          <a:p>
            <a:r>
              <a:rPr lang="nl-NL" sz="2800" b="1" dirty="0" smtClean="0">
                <a:solidFill>
                  <a:srgbClr val="0070C0"/>
                </a:solidFill>
              </a:rPr>
              <a:t>De uiterlijke vorm van staafwielen</a:t>
            </a:r>
          </a:p>
          <a:p>
            <a:r>
              <a:rPr lang="nl-NL" sz="2800" b="1" dirty="0">
                <a:solidFill>
                  <a:srgbClr val="C00000"/>
                </a:solidFill>
              </a:rPr>
              <a:t>Schijfloop</a:t>
            </a:r>
          </a:p>
          <a:p>
            <a:r>
              <a:rPr lang="nl-NL" sz="2800" b="1" dirty="0" smtClean="0">
                <a:solidFill>
                  <a:srgbClr val="0070C0"/>
                </a:solidFill>
              </a:rPr>
              <a:t>De </a:t>
            </a:r>
            <a:r>
              <a:rPr lang="nl-NL" sz="2800" b="1" dirty="0">
                <a:solidFill>
                  <a:srgbClr val="0070C0"/>
                </a:solidFill>
              </a:rPr>
              <a:t>opbouw van diverse </a:t>
            </a:r>
            <a:r>
              <a:rPr lang="nl-NL" sz="2800" b="1" dirty="0" smtClean="0">
                <a:solidFill>
                  <a:srgbClr val="0070C0"/>
                </a:solidFill>
              </a:rPr>
              <a:t>molenwielen</a:t>
            </a:r>
          </a:p>
          <a:p>
            <a:pPr marL="0" indent="0">
              <a:buNone/>
            </a:pPr>
            <a:endParaRPr lang="nl-NL" sz="2000" b="1" dirty="0" smtClean="0"/>
          </a:p>
          <a:p>
            <a:endParaRPr lang="nl-NL" sz="2000" dirty="0"/>
          </a:p>
        </p:txBody>
      </p:sp>
    </p:spTree>
    <p:extLst>
      <p:ext uri="{BB962C8B-B14F-4D97-AF65-F5344CB8AC3E}">
        <p14:creationId xmlns:p14="http://schemas.microsoft.com/office/powerpoint/2010/main" val="28776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0070C0"/>
                </a:solidFill>
              </a:rPr>
              <a:t>Molenwielen en hun functie</a:t>
            </a:r>
            <a:endParaRPr lang="nl-NL" sz="3200" b="1" dirty="0">
              <a:solidFill>
                <a:srgbClr val="0070C0"/>
              </a:solidFill>
            </a:endParaRPr>
          </a:p>
        </p:txBody>
      </p:sp>
      <p:sp>
        <p:nvSpPr>
          <p:cNvPr id="3" name="Tijdelijke aanduiding voor inhoud 2"/>
          <p:cNvSpPr>
            <a:spLocks noGrp="1"/>
          </p:cNvSpPr>
          <p:nvPr>
            <p:ph idx="1"/>
          </p:nvPr>
        </p:nvSpPr>
        <p:spPr/>
        <p:txBody>
          <a:bodyPr>
            <a:normAutofit/>
          </a:bodyPr>
          <a:lstStyle/>
          <a:p>
            <a:pPr marL="0" lvl="0" indent="0">
              <a:spcBef>
                <a:spcPts val="0"/>
              </a:spcBef>
              <a:buNone/>
            </a:pPr>
            <a:r>
              <a:rPr lang="nl-NL" sz="2000" dirty="0" smtClean="0">
                <a:solidFill>
                  <a:prstClr val="black"/>
                </a:solidFill>
              </a:rPr>
              <a:t>Molenwielen </a:t>
            </a:r>
            <a:r>
              <a:rPr lang="nl-NL" sz="2000" dirty="0">
                <a:solidFill>
                  <a:prstClr val="black"/>
                </a:solidFill>
              </a:rPr>
              <a:t>kunnen we benoemen naar </a:t>
            </a:r>
            <a:r>
              <a:rPr lang="nl-NL" sz="2000" dirty="0" smtClean="0">
                <a:solidFill>
                  <a:prstClr val="black"/>
                </a:solidFill>
              </a:rPr>
              <a:t>hun uiterlijke vorm. </a:t>
            </a:r>
            <a:endParaRPr lang="nl-NL" sz="2000" dirty="0" smtClean="0">
              <a:solidFill>
                <a:prstClr val="black"/>
              </a:solidFill>
            </a:endParaRPr>
          </a:p>
          <a:p>
            <a:pPr marL="0" lvl="0" indent="0">
              <a:spcBef>
                <a:spcPts val="0"/>
              </a:spcBef>
              <a:buNone/>
            </a:pPr>
            <a:r>
              <a:rPr lang="nl-NL" sz="2000" dirty="0" smtClean="0">
                <a:solidFill>
                  <a:prstClr val="black"/>
                </a:solidFill>
              </a:rPr>
              <a:t>Veel </a:t>
            </a:r>
            <a:r>
              <a:rPr lang="nl-NL" sz="2000" dirty="0" smtClean="0">
                <a:solidFill>
                  <a:prstClr val="black"/>
                </a:solidFill>
              </a:rPr>
              <a:t>molenwielen </a:t>
            </a:r>
            <a:r>
              <a:rPr lang="nl-NL" sz="2000" dirty="0">
                <a:solidFill>
                  <a:prstClr val="black"/>
                </a:solidFill>
              </a:rPr>
              <a:t>worden ook benoemd naar hun functie</a:t>
            </a:r>
            <a:r>
              <a:rPr lang="nl-NL" sz="2000" dirty="0" smtClean="0">
                <a:solidFill>
                  <a:prstClr val="black"/>
                </a:solidFill>
              </a:rPr>
              <a:t>.</a:t>
            </a:r>
          </a:p>
          <a:p>
            <a:pPr marL="0" lvl="0" indent="0">
              <a:spcBef>
                <a:spcPts val="0"/>
              </a:spcBef>
              <a:buNone/>
            </a:pPr>
            <a:r>
              <a:rPr lang="nl-NL" sz="2000" dirty="0">
                <a:solidFill>
                  <a:prstClr val="black"/>
                </a:solidFill>
              </a:rPr>
              <a:t> </a:t>
            </a:r>
            <a:endParaRPr lang="nl-NL" sz="2000" dirty="0" smtClean="0">
              <a:solidFill>
                <a:prstClr val="black"/>
              </a:solidFill>
            </a:endParaRPr>
          </a:p>
          <a:p>
            <a:pPr marL="0" lvl="0" indent="0">
              <a:spcBef>
                <a:spcPts val="0"/>
              </a:spcBef>
              <a:buNone/>
            </a:pPr>
            <a:r>
              <a:rPr lang="nl-NL" sz="2000" dirty="0" smtClean="0">
                <a:solidFill>
                  <a:prstClr val="black"/>
                </a:solidFill>
              </a:rPr>
              <a:t>In de onderstaande lijst herken je vast wel wat, maar wat bedoelen ze nou precies met een…</a:t>
            </a:r>
          </a:p>
          <a:p>
            <a:pPr marL="0" lvl="0" indent="0">
              <a:spcBef>
                <a:spcPts val="0"/>
              </a:spcBef>
              <a:buNone/>
            </a:pPr>
            <a:endParaRPr lang="nl-NL" sz="2000" dirty="0">
              <a:solidFill>
                <a:prstClr val="black"/>
              </a:solidFill>
            </a:endParaRPr>
          </a:p>
          <a:p>
            <a:pPr marL="0" indent="0">
              <a:buNone/>
            </a:pPr>
            <a:r>
              <a:rPr lang="nl-NL" sz="2000" dirty="0" smtClean="0"/>
              <a:t>bovenwiel, bovenschijfloop, bovenbonkelaar, onderschijfloop, varkenswiel, krukwiel, onderbonkelaar, steenschijfloop, steenwiel, kranswiel, sterwiel, spoorwiel, kroonwiel, lantaarnwiel, waterwiel, wentelwiel, overwerker, middelganger, spinbol, takrad, hekrad, luiwiel, gaffelwiel, rosmolenwiel, vijzelwiel, rondsel, onderwiel, schroefwiel, vangwiel, kroonwielskrans… tandwiel?</a:t>
            </a:r>
          </a:p>
          <a:p>
            <a:pPr marL="0" indent="0">
              <a:buNone/>
            </a:pPr>
            <a:endParaRPr lang="nl-NL" sz="2000" dirty="0"/>
          </a:p>
          <a:p>
            <a:pPr marL="0" indent="0">
              <a:buNone/>
            </a:pPr>
            <a:endParaRPr lang="nl-NL" sz="2000" dirty="0"/>
          </a:p>
        </p:txBody>
      </p:sp>
    </p:spTree>
    <p:extLst>
      <p:ext uri="{BB962C8B-B14F-4D97-AF65-F5344CB8AC3E}">
        <p14:creationId xmlns:p14="http://schemas.microsoft.com/office/powerpoint/2010/main" val="18256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0070C0"/>
                </a:solidFill>
              </a:rPr>
              <a:t>De uiterlijke vorm van kamwielen</a:t>
            </a:r>
            <a:endParaRPr lang="nl-NL" sz="3200" b="1" dirty="0">
              <a:solidFill>
                <a:srgbClr val="0070C0"/>
              </a:solidFill>
            </a:endParaRPr>
          </a:p>
        </p:txBody>
      </p:sp>
      <p:sp>
        <p:nvSpPr>
          <p:cNvPr id="3" name="Tijdelijke aanduiding voor inhoud 2"/>
          <p:cNvSpPr>
            <a:spLocks noGrp="1"/>
          </p:cNvSpPr>
          <p:nvPr>
            <p:ph idx="1"/>
          </p:nvPr>
        </p:nvSpPr>
        <p:spPr>
          <a:xfrm>
            <a:off x="467544" y="1268760"/>
            <a:ext cx="8229600" cy="4925144"/>
          </a:xfrm>
        </p:spPr>
        <p:txBody>
          <a:bodyPr>
            <a:normAutofit/>
          </a:bodyPr>
          <a:lstStyle/>
          <a:p>
            <a:pPr>
              <a:spcBef>
                <a:spcPts val="0"/>
              </a:spcBef>
            </a:pPr>
            <a:r>
              <a:rPr lang="nl-NL" sz="2000" b="1" dirty="0" smtClean="0"/>
              <a:t>Kroonwielen</a:t>
            </a:r>
          </a:p>
          <a:p>
            <a:pPr marL="0" indent="0">
              <a:spcBef>
                <a:spcPts val="0"/>
              </a:spcBef>
              <a:buNone/>
            </a:pPr>
            <a:r>
              <a:rPr lang="nl-NL" sz="2000" dirty="0" smtClean="0"/>
              <a:t>zijn wielen waar de kamstaarten vrijwel haaks in zijn geplaatst. Met de kamkoppen wordt de </a:t>
            </a:r>
            <a:r>
              <a:rPr lang="nl-NL" sz="2000" dirty="0" smtClean="0"/>
              <a:t>gewenste </a:t>
            </a:r>
            <a:r>
              <a:rPr lang="nl-NL" sz="2000" dirty="0" smtClean="0"/>
              <a:t>hoek bereikt. Bij bv. een bovenwiel staan de kamkoppen veelal 12° naar binnen gericht.</a:t>
            </a:r>
          </a:p>
          <a:p>
            <a:pPr>
              <a:spcBef>
                <a:spcPts val="0"/>
              </a:spcBef>
            </a:pPr>
            <a:r>
              <a:rPr lang="nl-NL" sz="2000" b="1" dirty="0" smtClean="0"/>
              <a:t>Sterwielen of kranswielen</a:t>
            </a:r>
          </a:p>
          <a:p>
            <a:pPr marL="0" indent="0">
              <a:spcBef>
                <a:spcPts val="0"/>
              </a:spcBef>
              <a:buNone/>
            </a:pPr>
            <a:r>
              <a:rPr lang="nl-NL" sz="2000" dirty="0" smtClean="0"/>
              <a:t>De kamstaart en de kamkop liggen vrijwel in één lijn en zijn in de zijkant van het wiel geplaatst. Het spoorwiel is vrijwel altijd een sterwiel en ook het varkenswiel is een sterwiel.</a:t>
            </a:r>
          </a:p>
          <a:p>
            <a:pPr>
              <a:spcBef>
                <a:spcPts val="0"/>
              </a:spcBef>
            </a:pPr>
            <a:r>
              <a:rPr lang="nl-NL" sz="2000" b="1" dirty="0" smtClean="0"/>
              <a:t>Conische wielen</a:t>
            </a:r>
          </a:p>
          <a:p>
            <a:pPr marL="0" indent="0">
              <a:spcBef>
                <a:spcPts val="0"/>
              </a:spcBef>
              <a:buNone/>
            </a:pPr>
            <a:r>
              <a:rPr lang="nl-NL" sz="2000" dirty="0" smtClean="0"/>
              <a:t>De kamstaarten worden onder een hoek door het wiel gestoken. Haaks werk betekent 90°. Met een schijfloop en een kroonwiel wordt dit meteen bereikt. Maar voor conisch werk worden de kamkoppen onder 45° geplaatst. Een vijzelwiel en de onderbonkelaar van een vijzelmolen zijn heel vaak conisch uitgevoerd. Dan staan de kamkoppen onder een kleinere hoek verdeeld. De bonkelaar is dus uitstekend geschikt voor conisch werk. </a:t>
            </a:r>
          </a:p>
        </p:txBody>
      </p:sp>
    </p:spTree>
    <p:extLst>
      <p:ext uri="{BB962C8B-B14F-4D97-AF65-F5344CB8AC3E}">
        <p14:creationId xmlns:p14="http://schemas.microsoft.com/office/powerpoint/2010/main" val="229039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solidFill>
                  <a:srgbClr val="C00000"/>
                </a:solidFill>
              </a:rPr>
              <a:t>Bovenwiel</a:t>
            </a:r>
            <a:endParaRPr lang="nl-NL" dirty="0">
              <a:solidFill>
                <a:srgbClr val="C00000"/>
              </a:solidFill>
            </a:endParaRPr>
          </a:p>
        </p:txBody>
      </p:sp>
      <p:sp>
        <p:nvSpPr>
          <p:cNvPr id="3" name="Tijdelijke aanduiding voor inhoud 2"/>
          <p:cNvSpPr>
            <a:spLocks noGrp="1"/>
          </p:cNvSpPr>
          <p:nvPr>
            <p:ph idx="1"/>
          </p:nvPr>
        </p:nvSpPr>
        <p:spPr/>
        <p:txBody>
          <a:bodyPr>
            <a:normAutofit/>
          </a:bodyPr>
          <a:lstStyle/>
          <a:p>
            <a:pPr marL="0" indent="0">
              <a:spcBef>
                <a:spcPts val="0"/>
              </a:spcBef>
              <a:buNone/>
            </a:pPr>
            <a:r>
              <a:rPr lang="nl-NL" sz="2000" dirty="0" smtClean="0"/>
              <a:t>Bovenwiel:  dat zal dan wel ergens bovenin de molen zitten.</a:t>
            </a:r>
          </a:p>
          <a:p>
            <a:pPr marL="0" indent="0">
              <a:spcBef>
                <a:spcPts val="0"/>
              </a:spcBef>
              <a:buNone/>
            </a:pPr>
            <a:r>
              <a:rPr lang="nl-NL" sz="2000" dirty="0" smtClean="0"/>
              <a:t>Ja…  het bovenwiel zit vrijwel altijd rond de bovenas. Bij een standerdmolen zitten er vaak  twee bovenwielen rond de bovenas. Maar hoe is de opbouw van een bovenwiel ? Staan de kammen haaks op het wiel? Wijzen de kammen naar buiten? Of staan ze schuin verdeeld gelijk het wiel dat hij aan moet drijven of toch weer niet?</a:t>
            </a:r>
          </a:p>
          <a:p>
            <a:pPr marL="0" indent="0">
              <a:spcBef>
                <a:spcPts val="0"/>
              </a:spcBef>
              <a:buNone/>
            </a:pPr>
            <a:r>
              <a:rPr lang="nl-NL" sz="2000" dirty="0" smtClean="0"/>
              <a:t>De opbouw van een gewoon bovenwiel wordt verderop besproken, maar ook hier zijn vele variaties mogelijk, nog afgezien van de diverse bruikbare houtverbindingen. Duidelijk is wel dat het bovenwiel is uitgerust met kruisarmen. Altijd vier he? Nee hoor… met  twee armen </a:t>
            </a:r>
            <a:r>
              <a:rPr lang="nl-NL" sz="2000" dirty="0" smtClean="0"/>
              <a:t>lukte </a:t>
            </a:r>
            <a:r>
              <a:rPr lang="nl-NL" sz="2000" dirty="0" smtClean="0"/>
              <a:t>het </a:t>
            </a:r>
            <a:r>
              <a:rPr lang="nl-NL" sz="2000" dirty="0" smtClean="0"/>
              <a:t>ook, het werd alleen geen succes.</a:t>
            </a:r>
            <a:endParaRPr lang="nl-NL" sz="2000" dirty="0" smtClean="0"/>
          </a:p>
        </p:txBody>
      </p:sp>
    </p:spTree>
    <p:extLst>
      <p:ext uri="{BB962C8B-B14F-4D97-AF65-F5344CB8AC3E}">
        <p14:creationId xmlns:p14="http://schemas.microsoft.com/office/powerpoint/2010/main" val="367234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C00000"/>
                </a:solidFill>
              </a:rPr>
              <a:t>Bovenwiel</a:t>
            </a:r>
            <a:endParaRPr lang="nl-NL" sz="3200" b="1" dirty="0">
              <a:solidFill>
                <a:srgbClr val="C00000"/>
              </a:solidFill>
            </a:endParaRPr>
          </a:p>
        </p:txBody>
      </p:sp>
      <p:sp>
        <p:nvSpPr>
          <p:cNvPr id="3" name="Tijdelijke aanduiding voor inhoud 2"/>
          <p:cNvSpPr>
            <a:spLocks noGrp="1"/>
          </p:cNvSpPr>
          <p:nvPr>
            <p:ph idx="1"/>
          </p:nvPr>
        </p:nvSpPr>
        <p:spPr>
          <a:xfrm>
            <a:off x="457200" y="1196752"/>
            <a:ext cx="8229600" cy="4929411"/>
          </a:xfrm>
        </p:spPr>
        <p:txBody>
          <a:bodyPr>
            <a:normAutofit/>
          </a:bodyPr>
          <a:lstStyle/>
          <a:p>
            <a:pPr marL="0" indent="0">
              <a:spcBef>
                <a:spcPts val="0"/>
              </a:spcBef>
              <a:buNone/>
            </a:pPr>
            <a:r>
              <a:rPr lang="nl-NL" sz="2400" b="1" dirty="0" smtClean="0">
                <a:solidFill>
                  <a:srgbClr val="0070C0"/>
                </a:solidFill>
              </a:rPr>
              <a:t>Het bovenwiel is altijd het drijvende wiel.</a:t>
            </a:r>
          </a:p>
          <a:p>
            <a:pPr marL="0" indent="0">
              <a:spcBef>
                <a:spcPts val="0"/>
              </a:spcBef>
              <a:buNone/>
            </a:pPr>
            <a:r>
              <a:rPr lang="nl-NL" sz="2000" dirty="0" smtClean="0"/>
              <a:t>Stellig? Nee. In een enkel geval niet. Zeker bij een molen die voor de prins draait, kan het gebeuren dat de koningsspil lekker op gang is gebracht zonder iets aan energie te hoeven leveren. Valt de wind dan plots weg dan vermindert het bovenwiel zijn vaart en wordt dan van achter aangevallen door de bovenbonkelaar of schijfloop die er nog lekker de gang in heeft.</a:t>
            </a:r>
          </a:p>
          <a:p>
            <a:pPr marL="0" indent="0">
              <a:spcBef>
                <a:spcPts val="0"/>
              </a:spcBef>
              <a:buNone/>
            </a:pPr>
            <a:r>
              <a:rPr lang="nl-NL" sz="2000" dirty="0" smtClean="0"/>
              <a:t>Dit vóórlopen geeft een hoop getokkel vanuit de kap. Zeker als je gangwerk zodanig is gesleten dat er een hoop speling tussen de beide wielen zit. </a:t>
            </a:r>
          </a:p>
          <a:p>
            <a:pPr marL="0" indent="0">
              <a:spcBef>
                <a:spcPts val="0"/>
              </a:spcBef>
              <a:buNone/>
            </a:pPr>
            <a:r>
              <a:rPr lang="nl-NL" sz="2000" b="1" dirty="0" smtClean="0"/>
              <a:t>Voorkomen is hier beter dan genezen</a:t>
            </a:r>
            <a:r>
              <a:rPr lang="nl-NL" sz="2000" b="1" dirty="0" smtClean="0"/>
              <a:t>.</a:t>
            </a:r>
          </a:p>
          <a:p>
            <a:pPr marL="0" indent="0">
              <a:spcBef>
                <a:spcPts val="0"/>
              </a:spcBef>
              <a:buNone/>
            </a:pPr>
            <a:endParaRPr lang="nl-NL" sz="2000" b="1" dirty="0" smtClean="0"/>
          </a:p>
          <a:p>
            <a:pPr marL="0" indent="0">
              <a:spcBef>
                <a:spcPts val="0"/>
              </a:spcBef>
              <a:buNone/>
            </a:pPr>
            <a:r>
              <a:rPr lang="nl-NL" sz="2400" b="1" dirty="0" smtClean="0">
                <a:solidFill>
                  <a:srgbClr val="0070C0"/>
                </a:solidFill>
              </a:rPr>
              <a:t>Drijvend of gedreven wiel. Als voorbeeld een poldermolen.</a:t>
            </a:r>
          </a:p>
          <a:p>
            <a:pPr marL="0" indent="0">
              <a:spcBef>
                <a:spcPts val="0"/>
              </a:spcBef>
              <a:buNone/>
            </a:pPr>
            <a:r>
              <a:rPr lang="nl-NL" sz="2000" dirty="0" smtClean="0"/>
              <a:t>Vrijwel elke overbrenging bestaat </a:t>
            </a:r>
            <a:r>
              <a:rPr lang="nl-NL" sz="2000" dirty="0" smtClean="0"/>
              <a:t>steeds uit </a:t>
            </a:r>
            <a:r>
              <a:rPr lang="nl-NL" sz="2000" dirty="0" smtClean="0"/>
              <a:t>2 op elkaar werkende wielen. Het bovenwiel als het eerste drijvende wiel en de bovenbonkelaar als het gedreven wiel. De onderbonkelaar wordt daarmee weer het drijvende wiel en het vijzelwiel is altijd een gedreven wiel.</a:t>
            </a:r>
            <a:endParaRPr lang="nl-NL" sz="2000" b="1" dirty="0" smtClean="0"/>
          </a:p>
          <a:p>
            <a:pPr marL="0" indent="0">
              <a:buNone/>
            </a:pPr>
            <a:endParaRPr lang="nl-NL" sz="2000" b="1" dirty="0"/>
          </a:p>
        </p:txBody>
      </p:sp>
    </p:spTree>
    <p:extLst>
      <p:ext uri="{BB962C8B-B14F-4D97-AF65-F5344CB8AC3E}">
        <p14:creationId xmlns:p14="http://schemas.microsoft.com/office/powerpoint/2010/main" val="40497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251520" y="260648"/>
            <a:ext cx="3610744" cy="1162050"/>
          </a:xfrm>
        </p:spPr>
        <p:txBody>
          <a:bodyPr>
            <a:normAutofit fontScale="90000"/>
          </a:bodyPr>
          <a:lstStyle/>
          <a:p>
            <a:r>
              <a:rPr lang="nl-NL" sz="2800" b="1" dirty="0">
                <a:solidFill>
                  <a:prstClr val="black"/>
                </a:solidFill>
              </a:rPr>
              <a:t>Het gaande werk van de watermolen met vijzel</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7045" y="332656"/>
            <a:ext cx="5011881" cy="6291064"/>
          </a:xfrm>
        </p:spPr>
      </p:pic>
      <p:sp>
        <p:nvSpPr>
          <p:cNvPr id="6" name="Tijdelijke aanduiding voor tekst 5"/>
          <p:cNvSpPr>
            <a:spLocks noGrp="1"/>
          </p:cNvSpPr>
          <p:nvPr>
            <p:ph type="body" sz="half" idx="2"/>
          </p:nvPr>
        </p:nvSpPr>
        <p:spPr/>
        <p:txBody>
          <a:bodyPr>
            <a:normAutofit/>
          </a:bodyPr>
          <a:lstStyle/>
          <a:p>
            <a:pPr>
              <a:spcBef>
                <a:spcPts val="0"/>
              </a:spcBef>
            </a:pPr>
            <a:r>
              <a:rPr lang="nl-NL" sz="2000" dirty="0" smtClean="0"/>
              <a:t>De watergang van een van de twee vijzels van poldermolen</a:t>
            </a:r>
          </a:p>
          <a:p>
            <a:pPr>
              <a:spcBef>
                <a:spcPts val="0"/>
              </a:spcBef>
            </a:pPr>
            <a:r>
              <a:rPr lang="nl-NL" sz="2000" dirty="0" smtClean="0"/>
              <a:t>Goliath, Uithuizermeeden.</a:t>
            </a:r>
          </a:p>
          <a:p>
            <a:pPr>
              <a:spcBef>
                <a:spcPts val="0"/>
              </a:spcBef>
            </a:pPr>
            <a:endParaRPr lang="nl-NL" sz="2000" dirty="0"/>
          </a:p>
          <a:p>
            <a:pPr>
              <a:spcBef>
                <a:spcPts val="0"/>
              </a:spcBef>
            </a:pPr>
            <a:r>
              <a:rPr lang="nl-NL" sz="2000" dirty="0" smtClean="0"/>
              <a:t>De meest noordelijke molen op het vaste land van Nederland.</a:t>
            </a:r>
          </a:p>
          <a:p>
            <a:pPr>
              <a:spcBef>
                <a:spcPts val="0"/>
              </a:spcBef>
            </a:pPr>
            <a:r>
              <a:rPr lang="nl-NL" sz="2000" dirty="0" smtClean="0"/>
              <a:t>Gastvrouw en molenaar:</a:t>
            </a:r>
          </a:p>
          <a:p>
            <a:pPr>
              <a:spcBef>
                <a:spcPts val="0"/>
              </a:spcBef>
            </a:pPr>
            <a:r>
              <a:rPr lang="nl-NL" sz="2000" dirty="0" smtClean="0"/>
              <a:t>Ida Wieringa.</a:t>
            </a:r>
            <a:endParaRPr lang="nl-NL" sz="2000" dirty="0"/>
          </a:p>
        </p:txBody>
      </p:sp>
    </p:spTree>
    <p:extLst>
      <p:ext uri="{BB962C8B-B14F-4D97-AF65-F5344CB8AC3E}">
        <p14:creationId xmlns:p14="http://schemas.microsoft.com/office/powerpoint/2010/main" val="89861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solidFill>
                  <a:srgbClr val="C00000"/>
                </a:solidFill>
              </a:rPr>
              <a:t>Spoorwiel</a:t>
            </a:r>
            <a:endParaRPr lang="nl-NL" sz="3200" b="1" dirty="0">
              <a:solidFill>
                <a:srgbClr val="C00000"/>
              </a:solidFill>
            </a:endParaRPr>
          </a:p>
        </p:txBody>
      </p:sp>
      <p:sp>
        <p:nvSpPr>
          <p:cNvPr id="3" name="Tijdelijke aanduiding voor inhoud 2"/>
          <p:cNvSpPr>
            <a:spLocks noGrp="1"/>
          </p:cNvSpPr>
          <p:nvPr>
            <p:ph idx="1"/>
          </p:nvPr>
        </p:nvSpPr>
        <p:spPr>
          <a:xfrm>
            <a:off x="457200" y="1268760"/>
            <a:ext cx="8229600" cy="5328592"/>
          </a:xfrm>
        </p:spPr>
        <p:txBody>
          <a:bodyPr>
            <a:normAutofit/>
          </a:bodyPr>
          <a:lstStyle/>
          <a:p>
            <a:pPr marL="0" indent="0">
              <a:spcBef>
                <a:spcPts val="0"/>
              </a:spcBef>
              <a:buNone/>
            </a:pPr>
            <a:r>
              <a:rPr lang="nl-NL" sz="2000" dirty="0" smtClean="0"/>
              <a:t>Ah… de korenmolen… zal gelijk bij je opkomen.</a:t>
            </a:r>
          </a:p>
          <a:p>
            <a:pPr marL="0" indent="0">
              <a:spcBef>
                <a:spcPts val="0"/>
              </a:spcBef>
              <a:buNone/>
            </a:pPr>
            <a:r>
              <a:rPr lang="nl-NL" sz="2000" dirty="0" smtClean="0"/>
              <a:t>Maar de betekenis van ‘spoorwiel’ ligt in het aansporen of op gang houden  van één of meerdere andere wielen. Het spoorwiel is in hoofdzaak een belangrijke schakel in het drijfwerk.</a:t>
            </a:r>
          </a:p>
          <a:p>
            <a:pPr marL="0" indent="0">
              <a:spcBef>
                <a:spcPts val="0"/>
              </a:spcBef>
              <a:buNone/>
            </a:pPr>
            <a:r>
              <a:rPr lang="nl-NL" sz="2000" dirty="0" smtClean="0"/>
              <a:t>De opbouw van het spoorwiel kent ook veel variaties, afhankelijk van de functie en de kracht die er van worden verlangd.</a:t>
            </a:r>
          </a:p>
          <a:p>
            <a:pPr marL="0" indent="0">
              <a:spcBef>
                <a:spcPts val="0"/>
              </a:spcBef>
              <a:buNone/>
            </a:pPr>
            <a:r>
              <a:rPr lang="nl-NL" sz="2000" dirty="0" smtClean="0"/>
              <a:t>Het wiel is altijd herkenbaar aan het gebruik van kruisarmen. Iets wat gezien de forse diameter ook vrij logisch is.</a:t>
            </a:r>
          </a:p>
          <a:p>
            <a:pPr marL="0" indent="0">
              <a:spcBef>
                <a:spcPts val="0"/>
              </a:spcBef>
              <a:buNone/>
            </a:pPr>
            <a:r>
              <a:rPr lang="nl-NL" sz="2000" dirty="0" smtClean="0"/>
              <a:t>Op de kruisarmen tref je ook hier de plooistukken aan. Meer dan 4 plooistukken komt regelmatig voor. Ze zijn veel minder breed waardoor de opbouw met 8 stukken dan noodzakelijk is. </a:t>
            </a:r>
          </a:p>
          <a:p>
            <a:pPr marL="0" indent="0">
              <a:spcBef>
                <a:spcPts val="0"/>
              </a:spcBef>
              <a:buNone/>
            </a:pPr>
            <a:endParaRPr lang="nl-NL" sz="2000" dirty="0"/>
          </a:p>
          <a:p>
            <a:pPr marL="0" indent="0">
              <a:spcBef>
                <a:spcPts val="0"/>
              </a:spcBef>
              <a:buNone/>
            </a:pPr>
            <a:r>
              <a:rPr lang="nl-NL" sz="2000" dirty="0" smtClean="0"/>
              <a:t>Het spoorwiel zit altijd rond de koningsspil en drijft op zijn beurt weer iets aan dat veel sneller in het rond moet.</a:t>
            </a:r>
          </a:p>
          <a:p>
            <a:pPr marL="0" indent="0">
              <a:spcBef>
                <a:spcPts val="0"/>
              </a:spcBef>
              <a:buNone/>
            </a:pPr>
            <a:endParaRPr lang="nl-NL" sz="2000" dirty="0"/>
          </a:p>
        </p:txBody>
      </p:sp>
    </p:spTree>
    <p:extLst>
      <p:ext uri="{BB962C8B-B14F-4D97-AF65-F5344CB8AC3E}">
        <p14:creationId xmlns:p14="http://schemas.microsoft.com/office/powerpoint/2010/main" val="248354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C00000"/>
                </a:solidFill>
              </a:rPr>
              <a:t>Bonkelaar</a:t>
            </a:r>
            <a:endParaRPr lang="nl-NL" sz="3200" b="1" dirty="0">
              <a:solidFill>
                <a:srgbClr val="C00000"/>
              </a:solidFill>
            </a:endParaRPr>
          </a:p>
        </p:txBody>
      </p:sp>
      <p:sp>
        <p:nvSpPr>
          <p:cNvPr id="3" name="Tijdelijke aanduiding voor inhoud 2"/>
          <p:cNvSpPr>
            <a:spLocks noGrp="1"/>
          </p:cNvSpPr>
          <p:nvPr>
            <p:ph idx="1"/>
          </p:nvPr>
        </p:nvSpPr>
        <p:spPr>
          <a:xfrm>
            <a:off x="457200" y="1340768"/>
            <a:ext cx="8229600" cy="4785395"/>
          </a:xfrm>
        </p:spPr>
        <p:txBody>
          <a:bodyPr>
            <a:normAutofit/>
          </a:bodyPr>
          <a:lstStyle/>
          <a:p>
            <a:pPr marL="0" indent="0">
              <a:spcBef>
                <a:spcPts val="0"/>
              </a:spcBef>
              <a:buNone/>
            </a:pPr>
            <a:r>
              <a:rPr lang="nl-NL" sz="2000" dirty="0" smtClean="0"/>
              <a:t>Bonkelaars… bonken die dan zo? Nou nee hoor. Het zijn gewoon bonken van wielen. Vaak loeizwaar uitgevoerd voor de zwaarste overbrengingen in vooral water- en industriemolens.</a:t>
            </a:r>
          </a:p>
          <a:p>
            <a:pPr marL="0" indent="0">
              <a:spcBef>
                <a:spcPts val="0"/>
              </a:spcBef>
              <a:buNone/>
            </a:pPr>
            <a:r>
              <a:rPr lang="nl-NL" sz="2000" dirty="0" smtClean="0"/>
              <a:t>Bonkelaars worden samengesteld tot een massieve schijf, gemaakt van iepen of eikenhout. Vaak nog opgedikt met vellingen en plooien en versterkt met hoepels of vlakke banden. </a:t>
            </a:r>
          </a:p>
          <a:p>
            <a:pPr marL="0" indent="0">
              <a:spcBef>
                <a:spcPts val="0"/>
              </a:spcBef>
              <a:buNone/>
            </a:pPr>
            <a:r>
              <a:rPr lang="nl-NL" sz="2000" dirty="0" smtClean="0"/>
              <a:t>De spiegel van de bonkelaar is altijd het drukvlak van de wielwiggen. </a:t>
            </a:r>
          </a:p>
          <a:p>
            <a:pPr marL="0" indent="0">
              <a:spcBef>
                <a:spcPts val="0"/>
              </a:spcBef>
              <a:buNone/>
            </a:pPr>
            <a:r>
              <a:rPr lang="nl-NL" sz="2000" dirty="0" smtClean="0"/>
              <a:t>Als er kruisbalken in verwerkt zijn die deze functie over nemen dan is het geen bonkelaar. </a:t>
            </a:r>
          </a:p>
          <a:p>
            <a:pPr marL="0" indent="0">
              <a:spcBef>
                <a:spcPts val="0"/>
              </a:spcBef>
              <a:buNone/>
            </a:pPr>
            <a:r>
              <a:rPr lang="nl-NL" sz="2000" dirty="0" smtClean="0"/>
              <a:t>Zitten er ter versterking een stel zware kruisbalken tegenaan met een gelijke spiegelmaat dan is het wel een bonkelaar.</a:t>
            </a:r>
          </a:p>
          <a:p>
            <a:pPr marL="0" indent="0">
              <a:spcBef>
                <a:spcPts val="0"/>
              </a:spcBef>
              <a:buNone/>
            </a:pPr>
            <a:r>
              <a:rPr lang="nl-NL" sz="2000" dirty="0" smtClean="0"/>
              <a:t>De kammen van een bonkelaar kunnen in alle richtingen wijzen en ook de stand van de kamkoppen is zeer variabel.</a:t>
            </a:r>
          </a:p>
          <a:p>
            <a:pPr marL="0" indent="0">
              <a:spcBef>
                <a:spcPts val="0"/>
              </a:spcBef>
              <a:buNone/>
            </a:pPr>
            <a:r>
              <a:rPr lang="nl-NL" sz="2000" dirty="0" smtClean="0"/>
              <a:t>Voor een molenmaker steeds een geweldige uitdaging.</a:t>
            </a:r>
            <a:endParaRPr lang="nl-NL" sz="2000" dirty="0"/>
          </a:p>
        </p:txBody>
      </p:sp>
    </p:spTree>
    <p:extLst>
      <p:ext uri="{BB962C8B-B14F-4D97-AF65-F5344CB8AC3E}">
        <p14:creationId xmlns:p14="http://schemas.microsoft.com/office/powerpoint/2010/main" val="125877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srgbClr val="0070C0"/>
                </a:solidFill>
              </a:rPr>
              <a:t>De uiterlijke </a:t>
            </a:r>
            <a:r>
              <a:rPr lang="nl-NL" sz="3200" b="1" dirty="0" smtClean="0">
                <a:solidFill>
                  <a:srgbClr val="0070C0"/>
                </a:solidFill>
              </a:rPr>
              <a:t>vorm van staafwielen</a:t>
            </a:r>
            <a:endParaRPr lang="nl-NL" dirty="0"/>
          </a:p>
        </p:txBody>
      </p:sp>
      <p:sp>
        <p:nvSpPr>
          <p:cNvPr id="3" name="Tijdelijke aanduiding voor inhoud 2"/>
          <p:cNvSpPr>
            <a:spLocks noGrp="1"/>
          </p:cNvSpPr>
          <p:nvPr>
            <p:ph idx="1"/>
          </p:nvPr>
        </p:nvSpPr>
        <p:spPr>
          <a:xfrm>
            <a:off x="457200" y="1196752"/>
            <a:ext cx="8229600" cy="4929411"/>
          </a:xfrm>
        </p:spPr>
        <p:txBody>
          <a:bodyPr>
            <a:normAutofit/>
          </a:bodyPr>
          <a:lstStyle/>
          <a:p>
            <a:pPr lvl="0">
              <a:spcBef>
                <a:spcPts val="0"/>
              </a:spcBef>
            </a:pPr>
            <a:r>
              <a:rPr lang="nl-NL" sz="2000" b="1" dirty="0" smtClean="0">
                <a:solidFill>
                  <a:prstClr val="black"/>
                </a:solidFill>
              </a:rPr>
              <a:t>Schijflopen</a:t>
            </a:r>
          </a:p>
          <a:p>
            <a:pPr marL="0" lvl="0" indent="0">
              <a:spcBef>
                <a:spcPts val="0"/>
              </a:spcBef>
              <a:buNone/>
            </a:pPr>
            <a:r>
              <a:rPr lang="nl-NL" sz="2000" dirty="0" smtClean="0">
                <a:solidFill>
                  <a:prstClr val="black"/>
                </a:solidFill>
              </a:rPr>
              <a:t>Twee platen waartussen een reeks rondgedraaide of gestreken staven.</a:t>
            </a:r>
          </a:p>
          <a:p>
            <a:pPr marL="0" lvl="0" indent="0">
              <a:spcBef>
                <a:spcPts val="0"/>
              </a:spcBef>
              <a:buNone/>
            </a:pPr>
            <a:r>
              <a:rPr lang="nl-NL" sz="2000" dirty="0" smtClean="0">
                <a:solidFill>
                  <a:prstClr val="black"/>
                </a:solidFill>
              </a:rPr>
              <a:t>Plat van opbouw met een grote diameter met haaks geplaatste staven, of  even hoog als rond.  Ook wel conisch met de staven onder een kleine hoek.</a:t>
            </a:r>
          </a:p>
          <a:p>
            <a:pPr>
              <a:spcBef>
                <a:spcPts val="0"/>
              </a:spcBef>
            </a:pPr>
            <a:r>
              <a:rPr lang="nl-NL" sz="2000" b="1" dirty="0" smtClean="0">
                <a:solidFill>
                  <a:prstClr val="black"/>
                </a:solidFill>
              </a:rPr>
              <a:t>Lantaarnwielen</a:t>
            </a:r>
          </a:p>
          <a:p>
            <a:pPr marL="0" indent="0">
              <a:spcBef>
                <a:spcPts val="0"/>
              </a:spcBef>
              <a:buNone/>
            </a:pPr>
            <a:r>
              <a:rPr lang="nl-NL" sz="2000" dirty="0" smtClean="0">
                <a:solidFill>
                  <a:prstClr val="black"/>
                </a:solidFill>
              </a:rPr>
              <a:t>Kleine schijfloop met verhoudingsgewijs hoge </a:t>
            </a:r>
            <a:r>
              <a:rPr lang="nl-NL" sz="2000" dirty="0" smtClean="0">
                <a:solidFill>
                  <a:prstClr val="black"/>
                </a:solidFill>
              </a:rPr>
              <a:t>dunne staven </a:t>
            </a:r>
            <a:r>
              <a:rPr lang="nl-NL" sz="2000" dirty="0" smtClean="0">
                <a:solidFill>
                  <a:prstClr val="black"/>
                </a:solidFill>
              </a:rPr>
              <a:t>en een kleine schijfmaat. </a:t>
            </a:r>
            <a:r>
              <a:rPr lang="nl-NL" sz="2000" dirty="0" smtClean="0">
                <a:solidFill>
                  <a:prstClr val="black"/>
                </a:solidFill>
              </a:rPr>
              <a:t> </a:t>
            </a:r>
            <a:endParaRPr lang="nl-NL" sz="2000" dirty="0" smtClean="0">
              <a:solidFill>
                <a:prstClr val="black"/>
              </a:solidFill>
            </a:endParaRPr>
          </a:p>
          <a:p>
            <a:pPr>
              <a:spcBef>
                <a:spcPts val="0"/>
              </a:spcBef>
            </a:pPr>
            <a:r>
              <a:rPr lang="nl-NL" sz="2000" b="1" dirty="0" smtClean="0">
                <a:solidFill>
                  <a:prstClr val="black"/>
                </a:solidFill>
              </a:rPr>
              <a:t>Dollenwiel</a:t>
            </a:r>
          </a:p>
          <a:p>
            <a:pPr marL="0" indent="0">
              <a:spcBef>
                <a:spcPts val="0"/>
              </a:spcBef>
              <a:buNone/>
            </a:pPr>
            <a:r>
              <a:rPr lang="nl-NL" sz="2000" dirty="0" smtClean="0">
                <a:solidFill>
                  <a:prstClr val="black"/>
                </a:solidFill>
              </a:rPr>
              <a:t>Vaak de kleine hulpwieltjes die weinig belast worden. Tot één plaat samengesteld. De dol is in feite een doorgezaagde staaf.  Of uiterlijk een rondgedraaide kam. Maar...  zware dollen kunnen ook prima functioneren in een zwaar vijzelwiel.</a:t>
            </a:r>
          </a:p>
          <a:p>
            <a:pPr>
              <a:spcBef>
                <a:spcPts val="0"/>
              </a:spcBef>
            </a:pPr>
            <a:r>
              <a:rPr lang="nl-NL" sz="2000" b="1" dirty="0" smtClean="0">
                <a:solidFill>
                  <a:prstClr val="black"/>
                </a:solidFill>
              </a:rPr>
              <a:t>Hekrad</a:t>
            </a:r>
          </a:p>
          <a:p>
            <a:pPr marL="0" indent="0">
              <a:spcBef>
                <a:spcPts val="0"/>
              </a:spcBef>
              <a:buNone/>
            </a:pPr>
            <a:r>
              <a:rPr lang="nl-NL" sz="2000" dirty="0" smtClean="0">
                <a:solidFill>
                  <a:prstClr val="black"/>
                </a:solidFill>
              </a:rPr>
              <a:t>Welkom terug in Groningen.  Dat takrad moet toch iets aan te drijven hebben toch?</a:t>
            </a:r>
            <a:endParaRPr lang="nl-NL" sz="2000" dirty="0">
              <a:solidFill>
                <a:prstClr val="black"/>
              </a:solidFill>
            </a:endParaRPr>
          </a:p>
          <a:p>
            <a:endParaRPr lang="nl-NL" b="1" dirty="0"/>
          </a:p>
        </p:txBody>
      </p:sp>
    </p:spTree>
    <p:extLst>
      <p:ext uri="{BB962C8B-B14F-4D97-AF65-F5344CB8AC3E}">
        <p14:creationId xmlns:p14="http://schemas.microsoft.com/office/powerpoint/2010/main" val="68557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C00000"/>
                </a:solidFill>
              </a:rPr>
              <a:t>Schijfloop</a:t>
            </a:r>
            <a:endParaRPr lang="nl-NL" sz="3200" b="1" dirty="0">
              <a:solidFill>
                <a:srgbClr val="C00000"/>
              </a:solidFill>
            </a:endParaRPr>
          </a:p>
        </p:txBody>
      </p:sp>
      <p:sp>
        <p:nvSpPr>
          <p:cNvPr id="3" name="Tijdelijke aanduiding voor inhoud 2"/>
          <p:cNvSpPr>
            <a:spLocks noGrp="1"/>
          </p:cNvSpPr>
          <p:nvPr>
            <p:ph idx="1"/>
          </p:nvPr>
        </p:nvSpPr>
        <p:spPr>
          <a:xfrm>
            <a:off x="467544" y="1556792"/>
            <a:ext cx="8229600" cy="5001419"/>
          </a:xfrm>
        </p:spPr>
        <p:txBody>
          <a:bodyPr/>
          <a:lstStyle/>
          <a:p>
            <a:pPr marL="0" lvl="0" indent="0">
              <a:spcBef>
                <a:spcPts val="0"/>
              </a:spcBef>
              <a:buNone/>
            </a:pPr>
            <a:r>
              <a:rPr lang="nl-NL" sz="2000" dirty="0">
                <a:solidFill>
                  <a:prstClr val="black"/>
                </a:solidFill>
              </a:rPr>
              <a:t>Bovenschijfloop, onderschijfloop, </a:t>
            </a:r>
            <a:r>
              <a:rPr lang="nl-NL" sz="2000" dirty="0" smtClean="0">
                <a:solidFill>
                  <a:prstClr val="black"/>
                </a:solidFill>
              </a:rPr>
              <a:t>steenschijfloop. </a:t>
            </a:r>
          </a:p>
          <a:p>
            <a:pPr marL="0" lvl="0" indent="0">
              <a:spcBef>
                <a:spcPts val="0"/>
              </a:spcBef>
              <a:buNone/>
            </a:pPr>
            <a:r>
              <a:rPr lang="nl-NL" sz="2000" dirty="0" smtClean="0">
                <a:solidFill>
                  <a:prstClr val="black"/>
                </a:solidFill>
              </a:rPr>
              <a:t>Het </a:t>
            </a:r>
            <a:r>
              <a:rPr lang="nl-NL" sz="2000" dirty="0">
                <a:solidFill>
                  <a:prstClr val="black"/>
                </a:solidFill>
              </a:rPr>
              <a:t>schijfloop is een veel gebruikt molenwiel. Opgebouwd uit twee platen met daartussen opgesloten ronde of kamvormige staven. </a:t>
            </a:r>
            <a:r>
              <a:rPr lang="nl-NL" sz="2000" dirty="0" smtClean="0">
                <a:solidFill>
                  <a:prstClr val="black"/>
                </a:solidFill>
              </a:rPr>
              <a:t>Schijflopen kunnen ook conisch zijn opgebouwd. De staven zijn veelal van hardhout en kunnen zelfs van smeedijzer zijn gemaakt.</a:t>
            </a:r>
          </a:p>
          <a:p>
            <a:pPr marL="0" lvl="0" indent="0">
              <a:spcBef>
                <a:spcPts val="0"/>
              </a:spcBef>
              <a:buNone/>
            </a:pPr>
            <a:r>
              <a:rPr lang="nl-NL" sz="2000" dirty="0" smtClean="0">
                <a:solidFill>
                  <a:prstClr val="black"/>
                </a:solidFill>
              </a:rPr>
              <a:t>Schijflopen zijn sterk en hebben het voordeel dat ze bewegingen van de spil of as van het andere wiel kunnen compenseren.</a:t>
            </a:r>
          </a:p>
          <a:p>
            <a:pPr marL="0" lvl="0" indent="0">
              <a:spcBef>
                <a:spcPts val="0"/>
              </a:spcBef>
              <a:buNone/>
            </a:pPr>
            <a:endParaRPr lang="nl-NL" sz="2000" dirty="0" smtClean="0">
              <a:solidFill>
                <a:prstClr val="black"/>
              </a:solidFill>
            </a:endParaRPr>
          </a:p>
          <a:p>
            <a:pPr marL="0" lvl="0" indent="0">
              <a:spcBef>
                <a:spcPts val="0"/>
              </a:spcBef>
              <a:buNone/>
            </a:pPr>
            <a:r>
              <a:rPr lang="nl-NL" sz="2000" dirty="0" smtClean="0">
                <a:solidFill>
                  <a:prstClr val="black"/>
                </a:solidFill>
              </a:rPr>
              <a:t>Het schijfloop kom je overal tegen:  </a:t>
            </a:r>
            <a:endParaRPr lang="nl-NL" sz="2000" dirty="0">
              <a:solidFill>
                <a:prstClr val="black"/>
              </a:solidFill>
            </a:endParaRPr>
          </a:p>
          <a:p>
            <a:pPr marL="0" indent="0">
              <a:spcBef>
                <a:spcPts val="0"/>
              </a:spcBef>
              <a:buNone/>
            </a:pPr>
            <a:r>
              <a:rPr lang="nl-NL" sz="2000" dirty="0" smtClean="0">
                <a:solidFill>
                  <a:prstClr val="black"/>
                </a:solidFill>
              </a:rPr>
              <a:t>boven of onder aan de koningsspil: boven- onderschijfloop. </a:t>
            </a:r>
            <a:r>
              <a:rPr lang="nl-NL" sz="2000" dirty="0" smtClean="0"/>
              <a:t>Halverwege de koningsspil: schijfloop van het wentelwiel of schijfloop van het steenwiel. Om de krukas: krukwiel. Op de steenspil: steenschijfloop, kleine schijfloopjes in een grutterij, soms lantaarnwiel genaamd, vanwege de verhouding. </a:t>
            </a:r>
            <a:endParaRPr lang="nl-NL" sz="2000" dirty="0"/>
          </a:p>
        </p:txBody>
      </p:sp>
    </p:spTree>
    <p:extLst>
      <p:ext uri="{BB962C8B-B14F-4D97-AF65-F5344CB8AC3E}">
        <p14:creationId xmlns:p14="http://schemas.microsoft.com/office/powerpoint/2010/main" val="44760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500"/>
            <a:ext cx="8229600" cy="1143000"/>
          </a:xfrm>
        </p:spPr>
        <p:txBody>
          <a:bodyPr/>
          <a:lstStyle/>
          <a:p>
            <a:r>
              <a:rPr lang="nl-NL" sz="3200" b="1" dirty="0">
                <a:solidFill>
                  <a:srgbClr val="0070C0"/>
                </a:solidFill>
              </a:rPr>
              <a:t>De opbouw van diverse molenwielen</a:t>
            </a:r>
            <a:endParaRPr lang="nl-NL" dirty="0"/>
          </a:p>
        </p:txBody>
      </p:sp>
    </p:spTree>
    <p:extLst>
      <p:ext uri="{BB962C8B-B14F-4D97-AF65-F5344CB8AC3E}">
        <p14:creationId xmlns:p14="http://schemas.microsoft.com/office/powerpoint/2010/main" val="72663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0070C0"/>
                </a:solidFill>
              </a:rPr>
              <a:t>De opbouw van diverse molenwielen</a:t>
            </a:r>
            <a:endParaRPr lang="nl-NL" sz="3200" b="1" dirty="0">
              <a:solidFill>
                <a:srgbClr val="0070C0"/>
              </a:solidFill>
            </a:endParaRPr>
          </a:p>
        </p:txBody>
      </p:sp>
      <p:sp>
        <p:nvSpPr>
          <p:cNvPr id="3" name="Tijdelijke aanduiding voor inhoud 2"/>
          <p:cNvSpPr>
            <a:spLocks noGrp="1"/>
          </p:cNvSpPr>
          <p:nvPr>
            <p:ph idx="1"/>
          </p:nvPr>
        </p:nvSpPr>
        <p:spPr/>
        <p:txBody>
          <a:bodyPr>
            <a:normAutofit/>
          </a:bodyPr>
          <a:lstStyle/>
          <a:p>
            <a:pPr marL="0" lvl="0" indent="0">
              <a:spcBef>
                <a:spcPts val="0"/>
              </a:spcBef>
              <a:buNone/>
            </a:pPr>
            <a:r>
              <a:rPr lang="nl-NL" sz="2000" dirty="0" smtClean="0">
                <a:solidFill>
                  <a:prstClr val="black"/>
                </a:solidFill>
              </a:rPr>
              <a:t>De </a:t>
            </a:r>
            <a:r>
              <a:rPr lang="nl-NL" sz="2000" dirty="0">
                <a:solidFill>
                  <a:prstClr val="black"/>
                </a:solidFill>
              </a:rPr>
              <a:t>opbouw van een </a:t>
            </a:r>
            <a:r>
              <a:rPr lang="nl-NL" sz="2000" dirty="0" smtClean="0">
                <a:solidFill>
                  <a:prstClr val="black"/>
                </a:solidFill>
              </a:rPr>
              <a:t>groot molenwiel </a:t>
            </a:r>
            <a:r>
              <a:rPr lang="nl-NL" sz="2000" dirty="0">
                <a:solidFill>
                  <a:prstClr val="black"/>
                </a:solidFill>
              </a:rPr>
              <a:t>ziet er soms ingewikkeld maar zeker imposant uit. </a:t>
            </a:r>
            <a:r>
              <a:rPr lang="nl-NL" sz="2000" dirty="0" smtClean="0">
                <a:solidFill>
                  <a:prstClr val="black"/>
                </a:solidFill>
              </a:rPr>
              <a:t>Als </a:t>
            </a:r>
            <a:r>
              <a:rPr lang="nl-NL" sz="2000" dirty="0">
                <a:solidFill>
                  <a:prstClr val="black"/>
                </a:solidFill>
              </a:rPr>
              <a:t>je eenmaal </a:t>
            </a:r>
            <a:r>
              <a:rPr lang="nl-NL" sz="2000" dirty="0" smtClean="0">
                <a:solidFill>
                  <a:prstClr val="black"/>
                </a:solidFill>
              </a:rPr>
              <a:t>weet </a:t>
            </a:r>
            <a:r>
              <a:rPr lang="nl-NL" sz="2000" dirty="0">
                <a:solidFill>
                  <a:prstClr val="black"/>
                </a:solidFill>
              </a:rPr>
              <a:t>uit welke onderdelen een wiel is opgebouwd, krijg je ook inzicht in de sterkte die dat wiel moet en kan verdragen om de vaak onnoemelijke krachten te kunnen </a:t>
            </a:r>
            <a:r>
              <a:rPr lang="nl-NL" sz="2000" dirty="0" smtClean="0">
                <a:solidFill>
                  <a:prstClr val="black"/>
                </a:solidFill>
              </a:rPr>
              <a:t>overbrengen of leveren. </a:t>
            </a:r>
          </a:p>
          <a:p>
            <a:pPr marL="0" lvl="0" indent="0">
              <a:spcBef>
                <a:spcPts val="0"/>
              </a:spcBef>
              <a:buNone/>
            </a:pPr>
            <a:r>
              <a:rPr lang="nl-NL" sz="2000" dirty="0" smtClean="0">
                <a:solidFill>
                  <a:prstClr val="black"/>
                </a:solidFill>
              </a:rPr>
              <a:t>Daarnaast kan elk type wiel op verschillende wijzen worden opgebouwd met een grote variatie aan houtverbindingen zoals lassen, lippen, pennen, tanden, of zwaluwstaarten. </a:t>
            </a:r>
          </a:p>
          <a:p>
            <a:pPr marL="0" lvl="0" indent="0">
              <a:spcBef>
                <a:spcPts val="0"/>
              </a:spcBef>
              <a:buNone/>
            </a:pPr>
            <a:endParaRPr lang="nl-NL" sz="2000" dirty="0">
              <a:solidFill>
                <a:prstClr val="black"/>
              </a:solidFill>
            </a:endParaRPr>
          </a:p>
          <a:p>
            <a:pPr marL="0" lvl="0" indent="0">
              <a:spcBef>
                <a:spcPts val="0"/>
              </a:spcBef>
              <a:buNone/>
            </a:pPr>
            <a:r>
              <a:rPr lang="nl-NL" sz="2000" dirty="0" smtClean="0">
                <a:solidFill>
                  <a:prstClr val="black"/>
                </a:solidFill>
              </a:rPr>
              <a:t>Als voorbeeld toon ik de opbouw van de belangrijkste molenwielen in de meest algemene opbouwvorm. </a:t>
            </a:r>
          </a:p>
          <a:p>
            <a:pPr marL="0" lvl="0" indent="0">
              <a:spcBef>
                <a:spcPts val="0"/>
              </a:spcBef>
              <a:buNone/>
            </a:pPr>
            <a:r>
              <a:rPr lang="nl-NL" sz="2000" dirty="0" smtClean="0">
                <a:solidFill>
                  <a:prstClr val="black"/>
                </a:solidFill>
              </a:rPr>
              <a:t>Als je je er echt in wilt verdiepen dan schaf je het boek MOLENWIELEN aan van Anton Sipman. </a:t>
            </a:r>
          </a:p>
          <a:p>
            <a:pPr marL="0" lvl="0" indent="0">
              <a:spcBef>
                <a:spcPts val="0"/>
              </a:spcBef>
              <a:buNone/>
            </a:pPr>
            <a:r>
              <a:rPr lang="nl-NL" sz="2000" dirty="0" smtClean="0">
                <a:solidFill>
                  <a:prstClr val="black"/>
                </a:solidFill>
              </a:rPr>
              <a:t>EN… bezoek diverse molens en neem voor de zekerheid een zaklamp mee.</a:t>
            </a:r>
          </a:p>
          <a:p>
            <a:pPr marL="0" lvl="0" indent="0">
              <a:spcBef>
                <a:spcPts val="0"/>
              </a:spcBef>
              <a:buNone/>
            </a:pPr>
            <a:endParaRPr lang="nl-NL" sz="2000" dirty="0" smtClean="0">
              <a:solidFill>
                <a:prstClr val="black"/>
              </a:solidFill>
            </a:endParaRPr>
          </a:p>
          <a:p>
            <a:pPr marL="0" lvl="0" indent="0">
              <a:buNone/>
            </a:pPr>
            <a:endParaRPr lang="nl-NL" sz="2000" dirty="0">
              <a:solidFill>
                <a:prstClr val="black"/>
              </a:solidFill>
            </a:endParaRPr>
          </a:p>
          <a:p>
            <a:pPr marL="0" indent="0">
              <a:buNone/>
            </a:pPr>
            <a:endParaRPr lang="nl-NL" dirty="0"/>
          </a:p>
        </p:txBody>
      </p:sp>
    </p:spTree>
    <p:extLst>
      <p:ext uri="{BB962C8B-B14F-4D97-AF65-F5344CB8AC3E}">
        <p14:creationId xmlns:p14="http://schemas.microsoft.com/office/powerpoint/2010/main" val="137648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srgbClr val="0070C0"/>
                </a:solidFill>
              </a:rPr>
              <a:t>De opbouw van diverse molenwielen</a:t>
            </a:r>
            <a:endParaRPr lang="nl-NL" dirty="0"/>
          </a:p>
        </p:txBody>
      </p:sp>
      <p:sp>
        <p:nvSpPr>
          <p:cNvPr id="3" name="Tijdelijke aanduiding voor inhoud 2"/>
          <p:cNvSpPr>
            <a:spLocks noGrp="1"/>
          </p:cNvSpPr>
          <p:nvPr>
            <p:ph idx="1"/>
          </p:nvPr>
        </p:nvSpPr>
        <p:spPr/>
        <p:txBody>
          <a:bodyPr>
            <a:normAutofit/>
          </a:bodyPr>
          <a:lstStyle/>
          <a:p>
            <a:pPr marL="0" indent="0">
              <a:buNone/>
            </a:pPr>
            <a:r>
              <a:rPr lang="nl-NL" sz="2000" dirty="0" smtClean="0"/>
              <a:t>Opbouw van het bovenwiel</a:t>
            </a:r>
          </a:p>
          <a:p>
            <a:pPr marL="0" indent="0">
              <a:buNone/>
            </a:pPr>
            <a:r>
              <a:rPr lang="nl-NL" sz="2000" dirty="0" smtClean="0"/>
              <a:t>	De voering</a:t>
            </a:r>
          </a:p>
          <a:p>
            <a:pPr marL="0" indent="0">
              <a:buNone/>
            </a:pPr>
            <a:r>
              <a:rPr lang="nl-NL" sz="2000" dirty="0" smtClean="0"/>
              <a:t>	Het remvlak</a:t>
            </a:r>
          </a:p>
          <a:p>
            <a:pPr marL="0" indent="0">
              <a:buNone/>
            </a:pPr>
            <a:r>
              <a:rPr lang="nl-NL" sz="2000" dirty="0" smtClean="0"/>
              <a:t>Opbouw van het spoorwiel</a:t>
            </a:r>
          </a:p>
          <a:p>
            <a:pPr marL="0" indent="0">
              <a:buNone/>
            </a:pPr>
            <a:r>
              <a:rPr lang="nl-NL" sz="2000" dirty="0" smtClean="0"/>
              <a:t>	Anton Sipman</a:t>
            </a:r>
          </a:p>
          <a:p>
            <a:pPr marL="0" indent="0">
              <a:buNone/>
            </a:pPr>
            <a:r>
              <a:rPr lang="nl-NL" sz="2000" dirty="0" smtClean="0"/>
              <a:t>	Spoorwielen, kranswielen, sterwielen en kroonwielen</a:t>
            </a:r>
          </a:p>
          <a:p>
            <a:pPr marL="0" indent="0">
              <a:buNone/>
            </a:pPr>
            <a:r>
              <a:rPr lang="nl-NL" sz="2000" dirty="0" smtClean="0"/>
              <a:t>Een spoorwiel voor het Amsterdamsche Wapen</a:t>
            </a:r>
          </a:p>
          <a:p>
            <a:pPr marL="0" indent="0">
              <a:buNone/>
            </a:pPr>
            <a:r>
              <a:rPr lang="nl-NL" sz="2000" dirty="0" smtClean="0"/>
              <a:t>Opbouw </a:t>
            </a:r>
            <a:r>
              <a:rPr lang="nl-NL" sz="2000" dirty="0"/>
              <a:t>van de </a:t>
            </a:r>
            <a:r>
              <a:rPr lang="nl-NL" sz="2000" dirty="0" smtClean="0"/>
              <a:t>bonkelaar</a:t>
            </a:r>
          </a:p>
          <a:p>
            <a:pPr marL="0" indent="0">
              <a:buNone/>
            </a:pPr>
            <a:r>
              <a:rPr lang="nl-NL" sz="2000" dirty="0" smtClean="0"/>
              <a:t>Opbouw van het schijfloop</a:t>
            </a:r>
          </a:p>
          <a:p>
            <a:pPr marL="0" indent="0">
              <a:buNone/>
            </a:pPr>
            <a:r>
              <a:rPr lang="nl-NL" sz="2000" dirty="0"/>
              <a:t>	</a:t>
            </a:r>
            <a:r>
              <a:rPr lang="nl-NL" sz="2000" dirty="0" smtClean="0"/>
              <a:t>Staven	 ronde- , gestreken-  en schietstaven</a:t>
            </a:r>
          </a:p>
          <a:p>
            <a:pPr marL="0" indent="0">
              <a:buNone/>
            </a:pPr>
            <a:r>
              <a:rPr lang="nl-NL" sz="2000" dirty="0" smtClean="0"/>
              <a:t>	Dollen</a:t>
            </a:r>
          </a:p>
          <a:p>
            <a:pPr marL="0" indent="0">
              <a:buNone/>
            </a:pPr>
            <a:endParaRPr lang="nl-NL" sz="2000" dirty="0"/>
          </a:p>
          <a:p>
            <a:pPr marL="0" indent="0">
              <a:buNone/>
            </a:pPr>
            <a:endParaRPr lang="nl-NL" sz="2000" dirty="0"/>
          </a:p>
        </p:txBody>
      </p:sp>
    </p:spTree>
    <p:extLst>
      <p:ext uri="{BB962C8B-B14F-4D97-AF65-F5344CB8AC3E}">
        <p14:creationId xmlns:p14="http://schemas.microsoft.com/office/powerpoint/2010/main" val="174668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pPr algn="ctr"/>
            <a:r>
              <a:rPr lang="nl-NL" sz="3200" b="1" dirty="0">
                <a:solidFill>
                  <a:prstClr val="black"/>
                </a:solidFill>
              </a:rPr>
              <a:t>Opbouw van het </a:t>
            </a:r>
            <a:r>
              <a:rPr lang="nl-NL" sz="3200" b="1" dirty="0" smtClean="0">
                <a:solidFill>
                  <a:prstClr val="black"/>
                </a:solidFill>
              </a:rPr>
              <a:t>bovenwiel</a:t>
            </a:r>
            <a:endParaRPr lang="nl-NL" sz="3200" dirty="0"/>
          </a:p>
        </p:txBody>
      </p:sp>
      <p:sp>
        <p:nvSpPr>
          <p:cNvPr id="6" name="Tijdelijke aanduiding voor inhoud 5"/>
          <p:cNvSpPr>
            <a:spLocks noGrp="1"/>
          </p:cNvSpPr>
          <p:nvPr>
            <p:ph idx="1"/>
          </p:nvPr>
        </p:nvSpPr>
        <p:spPr/>
        <p:txBody>
          <a:bodyPr>
            <a:normAutofit/>
          </a:bodyPr>
          <a:lstStyle/>
          <a:p>
            <a:pPr marL="0" indent="0">
              <a:buNone/>
            </a:pPr>
            <a:r>
              <a:rPr lang="nl-NL" sz="2000" b="1" dirty="0" smtClean="0"/>
              <a:t>Houtsoorten.</a:t>
            </a:r>
          </a:p>
          <a:p>
            <a:pPr marL="0" indent="0">
              <a:buNone/>
            </a:pPr>
            <a:r>
              <a:rPr lang="nl-NL" sz="2000" dirty="0" smtClean="0"/>
              <a:t>Het bovenwiel  wordt gemaakt van stevige houtsoorten. Er wordt uiteraard heel wat van zo’n wiel verwacht en dient veilig en betrouwbaar en zeker langdurig mee te kunnen gaan.</a:t>
            </a:r>
          </a:p>
          <a:p>
            <a:pPr marL="0" indent="0">
              <a:buNone/>
            </a:pPr>
            <a:r>
              <a:rPr lang="nl-NL" sz="2000" dirty="0" smtClean="0"/>
              <a:t>Met eikenhout wordt de basis gelegd voor de kruisarmen en de plooistukken. De vellingen dienen vooral taai te zijn, zeker door de vele onderbrekingen van de kamgaten. Iepenhout is hier voor het meest geschikt. </a:t>
            </a:r>
          </a:p>
          <a:p>
            <a:pPr marL="0" indent="0">
              <a:buNone/>
            </a:pPr>
            <a:r>
              <a:rPr lang="nl-NL" sz="2000" dirty="0" smtClean="0"/>
              <a:t>Maar niets is door een molenwet bepaald. Het gebruik van andere houtsoorten als grenen en beuken kun je ook aantreffen in de wielenmakerij.</a:t>
            </a:r>
          </a:p>
          <a:p>
            <a:pPr marL="0" indent="0">
              <a:buNone/>
            </a:pPr>
            <a:endParaRPr lang="nl-NL" sz="2000" dirty="0" smtClean="0"/>
          </a:p>
          <a:p>
            <a:pPr marL="0" indent="0">
              <a:buNone/>
            </a:pPr>
            <a:r>
              <a:rPr lang="nl-NL" sz="1600" b="1" dirty="0" smtClean="0"/>
              <a:t>Speciaal voor deze PowerPoint ben ik achter de tekentafel gekropen om de bouw van enkele wielen overzichtelijk uit te leggen. In het boek ‘Molenwielen’ van Anton Sipman vindt je echt alles over wielen, maar Sipman moet je kunnen ‘Lezen’.  Met deze bijdrage ga ik </a:t>
            </a:r>
            <a:r>
              <a:rPr lang="nl-NL" sz="1600" b="1" dirty="0" smtClean="0"/>
              <a:t>een stap terug.   </a:t>
            </a:r>
            <a:endParaRPr lang="nl-NL" sz="1600" b="1" dirty="0" smtClean="0"/>
          </a:p>
        </p:txBody>
      </p:sp>
    </p:spTree>
    <p:extLst>
      <p:ext uri="{BB962C8B-B14F-4D97-AF65-F5344CB8AC3E}">
        <p14:creationId xmlns:p14="http://schemas.microsoft.com/office/powerpoint/2010/main" val="386899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2857500"/>
            <a:ext cx="8229600" cy="1143000"/>
          </a:xfrm>
        </p:spPr>
        <p:txBody>
          <a:bodyPr>
            <a:normAutofit/>
          </a:bodyPr>
          <a:lstStyle/>
          <a:p>
            <a:r>
              <a:rPr lang="nl-NL" sz="6000" b="1" dirty="0" smtClean="0">
                <a:solidFill>
                  <a:srgbClr val="FF0000"/>
                </a:solidFill>
              </a:rPr>
              <a:t>Bovenwiel</a:t>
            </a:r>
            <a:endParaRPr lang="nl-NL" sz="6000" b="1" dirty="0">
              <a:solidFill>
                <a:srgbClr val="FF0000"/>
              </a:solidFill>
            </a:endParaRPr>
          </a:p>
        </p:txBody>
      </p:sp>
    </p:spTree>
    <p:extLst>
      <p:ext uri="{BB962C8B-B14F-4D97-AF65-F5344CB8AC3E}">
        <p14:creationId xmlns:p14="http://schemas.microsoft.com/office/powerpoint/2010/main" val="121337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Strijkmolen E van de zeswielen in Alkmaar</a:t>
            </a:r>
            <a:endParaRPr lang="nl-NL"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5556" r="5556"/>
          <a:stretch>
            <a:fillRect/>
          </a:stretch>
        </p:blipFill>
        <p:spPr/>
      </p:pic>
      <p:sp>
        <p:nvSpPr>
          <p:cNvPr id="3" name="Tijdelijke aanduiding voor tekst 2"/>
          <p:cNvSpPr>
            <a:spLocks noGrp="1"/>
          </p:cNvSpPr>
          <p:nvPr>
            <p:ph type="body" sz="half" idx="2"/>
          </p:nvPr>
        </p:nvSpPr>
        <p:spPr/>
        <p:txBody>
          <a:bodyPr>
            <a:normAutofit/>
          </a:bodyPr>
          <a:lstStyle/>
          <a:p>
            <a:r>
              <a:rPr lang="nl-NL" sz="2000" dirty="0" smtClean="0"/>
              <a:t>De bouwbeschrijving van het bovenwiel is gebaseerd op een soortgelijk wiel.</a:t>
            </a:r>
            <a:endParaRPr lang="nl-NL" sz="2000" dirty="0"/>
          </a:p>
        </p:txBody>
      </p:sp>
    </p:spTree>
    <p:extLst>
      <p:ext uri="{BB962C8B-B14F-4D97-AF65-F5344CB8AC3E}">
        <p14:creationId xmlns:p14="http://schemas.microsoft.com/office/powerpoint/2010/main" val="109640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a:solidFill>
                  <a:prstClr val="black"/>
                </a:solidFill>
              </a:rPr>
              <a:t>Het gaande werk van de watermolen met </a:t>
            </a:r>
            <a:r>
              <a:rPr lang="nl-NL" sz="2800" b="1" dirty="0" smtClean="0">
                <a:solidFill>
                  <a:prstClr val="black"/>
                </a:solidFill>
              </a:rPr>
              <a:t>vijzel</a:t>
            </a:r>
            <a:br>
              <a:rPr lang="nl-NL" sz="2800" b="1" dirty="0" smtClean="0">
                <a:solidFill>
                  <a:prstClr val="black"/>
                </a:solidFill>
              </a:rPr>
            </a:br>
            <a:r>
              <a:rPr lang="nl-NL" sz="2000" dirty="0" smtClean="0">
                <a:solidFill>
                  <a:prstClr val="black"/>
                </a:solidFill>
              </a:rPr>
              <a:t>Poldermolen N.O.M. Arnhem</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39094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smtClean="0"/>
              <a:t>Opbouw van het bovenwiel</a:t>
            </a:r>
            <a:endParaRPr lang="nl-NL" sz="2400" b="1" dirty="0"/>
          </a:p>
        </p:txBody>
      </p:sp>
      <p:pic>
        <p:nvPicPr>
          <p:cNvPr id="8" name="Tijdelijke aanduiding voor afbeelding 7"/>
          <p:cNvPicPr>
            <a:picLocks noGrp="1" noChangeAspect="1"/>
          </p:cNvPicPr>
          <p:nvPr>
            <p:ph type="pic" idx="1"/>
          </p:nvPr>
        </p:nvPicPr>
        <p:blipFill>
          <a:blip r:embed="rId2">
            <a:extLst>
              <a:ext uri="{28A0092B-C50C-407E-A947-70E740481C1C}">
                <a14:useLocalDpi xmlns:a14="http://schemas.microsoft.com/office/drawing/2010/main" val="0"/>
              </a:ext>
            </a:extLst>
          </a:blip>
          <a:srcRect l="2917" r="2917"/>
          <a:stretch>
            <a:fillRect/>
          </a:stretch>
        </p:blipFill>
        <p:spPr/>
      </p:pic>
      <p:sp>
        <p:nvSpPr>
          <p:cNvPr id="7" name="Tijdelijke aanduiding voor tekst 6"/>
          <p:cNvSpPr>
            <a:spLocks noGrp="1"/>
          </p:cNvSpPr>
          <p:nvPr>
            <p:ph type="body" sz="half" idx="2"/>
          </p:nvPr>
        </p:nvSpPr>
        <p:spPr>
          <a:xfrm>
            <a:off x="1475656" y="5367338"/>
            <a:ext cx="6120680" cy="804862"/>
          </a:xfrm>
        </p:spPr>
        <p:txBody>
          <a:bodyPr>
            <a:normAutofit/>
          </a:bodyPr>
          <a:lstStyle/>
          <a:p>
            <a:r>
              <a:rPr lang="nl-NL" sz="2000" dirty="0" smtClean="0"/>
              <a:t>De eerste twee van vier kruisarmen. In dit geval zijn het enkele armen. Een algemeen opgebouwd wiel.</a:t>
            </a:r>
            <a:endParaRPr lang="nl-NL" sz="2000" dirty="0"/>
          </a:p>
        </p:txBody>
      </p:sp>
    </p:spTree>
    <p:extLst>
      <p:ext uri="{BB962C8B-B14F-4D97-AF65-F5344CB8AC3E}">
        <p14:creationId xmlns:p14="http://schemas.microsoft.com/office/powerpoint/2010/main" val="241069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smtClean="0"/>
              <a:t>Opbouw van het bovenwiel</a:t>
            </a:r>
            <a:endParaRPr lang="nl-NL" sz="2400" b="1" dirty="0"/>
          </a:p>
        </p:txBody>
      </p:sp>
      <p:pic>
        <p:nvPicPr>
          <p:cNvPr id="3"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rcRect l="3000" r="3000"/>
          <a:stretch>
            <a:fillRect/>
          </a:stretch>
        </p:blipFill>
        <p:spPr/>
      </p:pic>
      <p:sp>
        <p:nvSpPr>
          <p:cNvPr id="7" name="Tijdelijke aanduiding voor tekst 6"/>
          <p:cNvSpPr>
            <a:spLocks noGrp="1"/>
          </p:cNvSpPr>
          <p:nvPr>
            <p:ph type="body" sz="half" idx="2"/>
          </p:nvPr>
        </p:nvSpPr>
        <p:spPr>
          <a:xfrm>
            <a:off x="251520" y="5367338"/>
            <a:ext cx="8640960" cy="1158006"/>
          </a:xfrm>
        </p:spPr>
        <p:txBody>
          <a:bodyPr>
            <a:noAutofit/>
          </a:bodyPr>
          <a:lstStyle/>
          <a:p>
            <a:r>
              <a:rPr lang="nl-NL" sz="2000" dirty="0" smtClean="0"/>
              <a:t>De twee kruisende armen. De armen worden met een halfhout verbinding in elkaar geschoven. De schuine kepen of borsten voorkomen dat de onderbroken spiegelkanten door de druk van de wielwiggen kunnen afbreken.</a:t>
            </a:r>
            <a:endParaRPr lang="nl-NL" sz="2000" dirty="0"/>
          </a:p>
        </p:txBody>
      </p:sp>
    </p:spTree>
    <p:extLst>
      <p:ext uri="{BB962C8B-B14F-4D97-AF65-F5344CB8AC3E}">
        <p14:creationId xmlns:p14="http://schemas.microsoft.com/office/powerpoint/2010/main" val="224670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smtClean="0"/>
              <a:t>Opbouw van het bovenwiel</a:t>
            </a:r>
            <a:endParaRPr lang="nl-NL" sz="2400" b="1" dirty="0"/>
          </a:p>
        </p:txBody>
      </p:sp>
      <p:pic>
        <p:nvPicPr>
          <p:cNvPr id="3"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rcRect l="2917" r="2917"/>
          <a:stretch>
            <a:fillRect/>
          </a:stretch>
        </p:blipFill>
        <p:spPr/>
      </p:pic>
      <p:sp>
        <p:nvSpPr>
          <p:cNvPr id="7" name="Tijdelijke aanduiding voor tekst 6"/>
          <p:cNvSpPr>
            <a:spLocks noGrp="1"/>
          </p:cNvSpPr>
          <p:nvPr>
            <p:ph type="body" sz="half" idx="2"/>
          </p:nvPr>
        </p:nvSpPr>
        <p:spPr>
          <a:xfrm>
            <a:off x="467544" y="5373216"/>
            <a:ext cx="8424936" cy="1080120"/>
          </a:xfrm>
        </p:spPr>
        <p:txBody>
          <a:bodyPr>
            <a:noAutofit/>
          </a:bodyPr>
          <a:lstStyle/>
          <a:p>
            <a:r>
              <a:rPr lang="nl-NL" sz="2000" dirty="0" smtClean="0"/>
              <a:t>Het gat binnen de vier kruisarmen vormen </a:t>
            </a:r>
            <a:r>
              <a:rPr lang="nl-NL" sz="2000" b="1" dirty="0" smtClean="0">
                <a:solidFill>
                  <a:srgbClr val="C00000"/>
                </a:solidFill>
              </a:rPr>
              <a:t>de spiegel</a:t>
            </a:r>
            <a:r>
              <a:rPr lang="nl-NL" sz="2000" dirty="0" smtClean="0">
                <a:solidFill>
                  <a:srgbClr val="C00000"/>
                </a:solidFill>
              </a:rPr>
              <a:t> </a:t>
            </a:r>
            <a:r>
              <a:rPr lang="nl-NL" sz="2000" dirty="0" smtClean="0"/>
              <a:t>van een wiel. De maat wordt bepaald door de maat van de houten bovenas of van een vervangend boshout, plus de noodzakelijke ruimte voor de bovenwielwiggen.</a:t>
            </a:r>
            <a:endParaRPr lang="nl-NL" sz="2000" dirty="0"/>
          </a:p>
        </p:txBody>
      </p:sp>
      <p:cxnSp>
        <p:nvCxnSpPr>
          <p:cNvPr id="5" name="Rechte verbindingslijn met pijl 4"/>
          <p:cNvCxnSpPr/>
          <p:nvPr/>
        </p:nvCxnSpPr>
        <p:spPr>
          <a:xfrm>
            <a:off x="4139952" y="2636912"/>
            <a:ext cx="7920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Rechte verbindingslijn met pijl 8"/>
          <p:cNvCxnSpPr/>
          <p:nvPr/>
        </p:nvCxnSpPr>
        <p:spPr>
          <a:xfrm flipV="1">
            <a:off x="4427984" y="2276872"/>
            <a:ext cx="0"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74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smtClean="0"/>
              <a:t>Opbouw van het bovenwiel</a:t>
            </a:r>
            <a:endParaRPr lang="nl-NL" sz="2400" b="1" dirty="0"/>
          </a:p>
        </p:txBody>
      </p:sp>
      <p:pic>
        <p:nvPicPr>
          <p:cNvPr id="3"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rcRect l="2917" r="2917"/>
          <a:stretch>
            <a:fillRect/>
          </a:stretch>
        </p:blipFill>
        <p:spPr/>
      </p:pic>
      <p:sp>
        <p:nvSpPr>
          <p:cNvPr id="7" name="Tijdelijke aanduiding voor tekst 6"/>
          <p:cNvSpPr>
            <a:spLocks noGrp="1"/>
          </p:cNvSpPr>
          <p:nvPr>
            <p:ph type="body" sz="half" idx="2"/>
          </p:nvPr>
        </p:nvSpPr>
        <p:spPr/>
        <p:txBody>
          <a:bodyPr>
            <a:normAutofit/>
          </a:bodyPr>
          <a:lstStyle/>
          <a:p>
            <a:r>
              <a:rPr lang="nl-NL" sz="2000" dirty="0" smtClean="0"/>
              <a:t>De eerste twee van vier plooistukken. Deze vormen de basis van het wiel.</a:t>
            </a:r>
            <a:endParaRPr lang="nl-NL" sz="2000" dirty="0"/>
          </a:p>
        </p:txBody>
      </p:sp>
    </p:spTree>
    <p:extLst>
      <p:ext uri="{BB962C8B-B14F-4D97-AF65-F5344CB8AC3E}">
        <p14:creationId xmlns:p14="http://schemas.microsoft.com/office/powerpoint/2010/main" val="238600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smtClean="0"/>
              <a:t>Opbouw van het bovenwiel</a:t>
            </a:r>
            <a:endParaRPr lang="nl-NL" sz="2400" b="1" dirty="0"/>
          </a:p>
        </p:txBody>
      </p:sp>
      <p:pic>
        <p:nvPicPr>
          <p:cNvPr id="3"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rcRect l="3000" r="3000"/>
          <a:stretch>
            <a:fillRect/>
          </a:stretch>
        </p:blipFill>
        <p:spPr/>
      </p:pic>
      <p:sp>
        <p:nvSpPr>
          <p:cNvPr id="7" name="Tijdelijke aanduiding voor tekst 6"/>
          <p:cNvSpPr>
            <a:spLocks noGrp="1"/>
          </p:cNvSpPr>
          <p:nvPr>
            <p:ph type="body" sz="half" idx="2"/>
          </p:nvPr>
        </p:nvSpPr>
        <p:spPr>
          <a:xfrm>
            <a:off x="467544" y="5367338"/>
            <a:ext cx="8208912" cy="804862"/>
          </a:xfrm>
        </p:spPr>
        <p:txBody>
          <a:bodyPr>
            <a:noAutofit/>
          </a:bodyPr>
          <a:lstStyle/>
          <a:p>
            <a:r>
              <a:rPr lang="nl-NL" sz="2000" dirty="0" smtClean="0"/>
              <a:t>De vier platen liggen in de meeste gevallen met eenvoudige halfhouts lippen op elkaar. Ook zijn de inkepingen voor de kruisarmen hier aangegeven.</a:t>
            </a:r>
            <a:endParaRPr lang="nl-NL" sz="2000" dirty="0"/>
          </a:p>
        </p:txBody>
      </p:sp>
    </p:spTree>
    <p:extLst>
      <p:ext uri="{BB962C8B-B14F-4D97-AF65-F5344CB8AC3E}">
        <p14:creationId xmlns:p14="http://schemas.microsoft.com/office/powerpoint/2010/main" val="180987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smtClean="0"/>
              <a:t>Opbouw van het bovenwiel</a:t>
            </a:r>
            <a:endParaRPr lang="nl-NL" sz="2400" b="1" dirty="0"/>
          </a:p>
        </p:txBody>
      </p:sp>
      <p:pic>
        <p:nvPicPr>
          <p:cNvPr id="3"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rcRect l="2917" r="2917"/>
          <a:stretch>
            <a:fillRect/>
          </a:stretch>
        </p:blipFill>
        <p:spPr/>
      </p:pic>
      <p:sp>
        <p:nvSpPr>
          <p:cNvPr id="7" name="Tijdelijke aanduiding voor tekst 6"/>
          <p:cNvSpPr>
            <a:spLocks noGrp="1"/>
          </p:cNvSpPr>
          <p:nvPr>
            <p:ph type="body" sz="half" idx="2"/>
          </p:nvPr>
        </p:nvSpPr>
        <p:spPr>
          <a:xfrm>
            <a:off x="179512" y="5301208"/>
            <a:ext cx="8784976" cy="1152128"/>
          </a:xfrm>
        </p:spPr>
        <p:txBody>
          <a:bodyPr>
            <a:noAutofit/>
          </a:bodyPr>
          <a:lstStyle/>
          <a:p>
            <a:pPr>
              <a:spcBef>
                <a:spcPts val="0"/>
              </a:spcBef>
            </a:pPr>
            <a:r>
              <a:rPr lang="nl-NL" sz="2000" dirty="0" smtClean="0"/>
              <a:t>De werkzijde of kamzijde van het bovenwiel wordt de voorzijde genoemd. Beetje verwarrend omdat de kammen naar achteren gericht in het wiel zitten. De samenstelling van de plooistukken hierboven is dus de gezien op de achterzijde. 	Ook hier is sprake van een spiegel binnen de plooistukken.</a:t>
            </a:r>
            <a:endParaRPr lang="nl-NL" sz="2000" dirty="0"/>
          </a:p>
        </p:txBody>
      </p:sp>
    </p:spTree>
    <p:extLst>
      <p:ext uri="{BB962C8B-B14F-4D97-AF65-F5344CB8AC3E}">
        <p14:creationId xmlns:p14="http://schemas.microsoft.com/office/powerpoint/2010/main" val="69033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smtClean="0"/>
              <a:t>Opbouw van het bovenwiel</a:t>
            </a:r>
            <a:endParaRPr lang="nl-NL" sz="2400" b="1" dirty="0"/>
          </a:p>
        </p:txBody>
      </p:sp>
      <p:pic>
        <p:nvPicPr>
          <p:cNvPr id="3"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rcRect l="2917" r="2917"/>
          <a:stretch>
            <a:fillRect/>
          </a:stretch>
        </p:blipFill>
        <p:spPr/>
      </p:pic>
      <p:sp>
        <p:nvSpPr>
          <p:cNvPr id="7" name="Tijdelijke aanduiding voor tekst 6"/>
          <p:cNvSpPr>
            <a:spLocks noGrp="1"/>
          </p:cNvSpPr>
          <p:nvPr>
            <p:ph type="body" sz="half" idx="2"/>
          </p:nvPr>
        </p:nvSpPr>
        <p:spPr>
          <a:xfrm>
            <a:off x="827584" y="5373216"/>
            <a:ext cx="7776864" cy="1080120"/>
          </a:xfrm>
        </p:spPr>
        <p:txBody>
          <a:bodyPr>
            <a:noAutofit/>
          </a:bodyPr>
          <a:lstStyle/>
          <a:p>
            <a:r>
              <a:rPr lang="nl-NL" sz="2000" dirty="0" smtClean="0"/>
              <a:t>De kruisarmen worden voor een deel verzonken in de plooistukken. Een zwaluwstaart verbinding verhindert het afschuiven van de plooien. </a:t>
            </a:r>
          </a:p>
          <a:p>
            <a:r>
              <a:rPr lang="nl-NL" sz="2000" dirty="0" smtClean="0"/>
              <a:t>Je kijkt tegen de voorzijde - werkzijde van het wiel.</a:t>
            </a:r>
            <a:endParaRPr lang="nl-NL" sz="2000" dirty="0"/>
          </a:p>
        </p:txBody>
      </p:sp>
    </p:spTree>
    <p:extLst>
      <p:ext uri="{BB962C8B-B14F-4D97-AF65-F5344CB8AC3E}">
        <p14:creationId xmlns:p14="http://schemas.microsoft.com/office/powerpoint/2010/main" val="369067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smtClean="0"/>
              <a:t>Opbouw van het bovenwiel</a:t>
            </a:r>
            <a:endParaRPr lang="nl-NL" sz="2400" b="1" dirty="0"/>
          </a:p>
        </p:txBody>
      </p:sp>
      <p:pic>
        <p:nvPicPr>
          <p:cNvPr id="3"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rcRect l="3000" r="3000"/>
          <a:stretch>
            <a:fillRect/>
          </a:stretch>
        </p:blipFill>
        <p:spPr/>
      </p:pic>
      <p:sp>
        <p:nvSpPr>
          <p:cNvPr id="7" name="Tijdelijke aanduiding voor tekst 6"/>
          <p:cNvSpPr>
            <a:spLocks noGrp="1"/>
          </p:cNvSpPr>
          <p:nvPr>
            <p:ph type="body" sz="half" idx="2"/>
          </p:nvPr>
        </p:nvSpPr>
        <p:spPr/>
        <p:txBody>
          <a:bodyPr>
            <a:normAutofit/>
          </a:bodyPr>
          <a:lstStyle/>
          <a:p>
            <a:r>
              <a:rPr lang="nl-NL" sz="2000" dirty="0" smtClean="0"/>
              <a:t>Samenstelling van de nu omgekeerde plooistukken op de kruisarmen. Gezien op de werkzijde.</a:t>
            </a:r>
            <a:endParaRPr lang="nl-NL" sz="2000" dirty="0"/>
          </a:p>
        </p:txBody>
      </p:sp>
    </p:spTree>
    <p:extLst>
      <p:ext uri="{BB962C8B-B14F-4D97-AF65-F5344CB8AC3E}">
        <p14:creationId xmlns:p14="http://schemas.microsoft.com/office/powerpoint/2010/main" val="90476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smtClean="0"/>
              <a:t>Opbouw van het bovenwiel</a:t>
            </a:r>
            <a:endParaRPr lang="nl-NL" sz="2400" b="1" dirty="0"/>
          </a:p>
        </p:txBody>
      </p:sp>
      <p:pic>
        <p:nvPicPr>
          <p:cNvPr id="4" name="Tijdelijke aanduiding voor afbeelding 3"/>
          <p:cNvPicPr>
            <a:picLocks noGrp="1" noChangeAspect="1"/>
          </p:cNvPicPr>
          <p:nvPr>
            <p:ph type="pic" idx="1"/>
          </p:nvPr>
        </p:nvPicPr>
        <p:blipFill>
          <a:blip r:embed="rId2">
            <a:extLst>
              <a:ext uri="{28A0092B-C50C-407E-A947-70E740481C1C}">
                <a14:useLocalDpi xmlns:a14="http://schemas.microsoft.com/office/drawing/2010/main" val="0"/>
              </a:ext>
            </a:extLst>
          </a:blip>
          <a:srcRect l="2917" r="2917"/>
          <a:stretch>
            <a:fillRect/>
          </a:stretch>
        </p:blipFill>
        <p:spPr/>
      </p:pic>
      <p:sp>
        <p:nvSpPr>
          <p:cNvPr id="7" name="Tijdelijke aanduiding voor tekst 6"/>
          <p:cNvSpPr>
            <a:spLocks noGrp="1"/>
          </p:cNvSpPr>
          <p:nvPr>
            <p:ph type="body" sz="half" idx="2"/>
          </p:nvPr>
        </p:nvSpPr>
        <p:spPr>
          <a:xfrm>
            <a:off x="395536" y="5367338"/>
            <a:ext cx="8352928" cy="1013990"/>
          </a:xfrm>
        </p:spPr>
        <p:txBody>
          <a:bodyPr>
            <a:noAutofit/>
          </a:bodyPr>
          <a:lstStyle/>
          <a:p>
            <a:r>
              <a:rPr lang="nl-NL" sz="2000" dirty="0" smtClean="0"/>
              <a:t>Omdat het bovenwiel ook als rem- of vangwiel functioneert is een breder remoppervlak noodzakelijk. Door het aanbrengen van de velling- of velgstukken wordt het vlak al een stuk breder.</a:t>
            </a:r>
            <a:endParaRPr lang="nl-NL" sz="2000" dirty="0"/>
          </a:p>
        </p:txBody>
      </p:sp>
    </p:spTree>
    <p:extLst>
      <p:ext uri="{BB962C8B-B14F-4D97-AF65-F5344CB8AC3E}">
        <p14:creationId xmlns:p14="http://schemas.microsoft.com/office/powerpoint/2010/main" val="390197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smtClean="0"/>
              <a:t>Opbouw van het bovenwiel</a:t>
            </a:r>
            <a:endParaRPr lang="nl-NL" sz="2400" b="1" dirty="0"/>
          </a:p>
        </p:txBody>
      </p:sp>
      <p:pic>
        <p:nvPicPr>
          <p:cNvPr id="3"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rcRect l="2917" r="2917"/>
          <a:stretch>
            <a:fillRect/>
          </a:stretch>
        </p:blipFill>
        <p:spPr/>
      </p:pic>
      <p:sp>
        <p:nvSpPr>
          <p:cNvPr id="7" name="Tijdelijke aanduiding voor tekst 6"/>
          <p:cNvSpPr>
            <a:spLocks noGrp="1"/>
          </p:cNvSpPr>
          <p:nvPr>
            <p:ph type="body" sz="half" idx="2"/>
          </p:nvPr>
        </p:nvSpPr>
        <p:spPr/>
        <p:txBody>
          <a:bodyPr>
            <a:normAutofit/>
          </a:bodyPr>
          <a:lstStyle/>
          <a:p>
            <a:r>
              <a:rPr lang="nl-NL" sz="2000" dirty="0" smtClean="0"/>
              <a:t>Met een 24-tal lange spiebouten  worden de zware onderdelen gekoppeld.</a:t>
            </a:r>
            <a:endParaRPr lang="nl-NL" sz="2000" dirty="0"/>
          </a:p>
        </p:txBody>
      </p:sp>
    </p:spTree>
    <p:extLst>
      <p:ext uri="{BB962C8B-B14F-4D97-AF65-F5344CB8AC3E}">
        <p14:creationId xmlns:p14="http://schemas.microsoft.com/office/powerpoint/2010/main" val="133106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2800" b="1" dirty="0">
                <a:solidFill>
                  <a:prstClr val="black"/>
                </a:solidFill>
              </a:rPr>
              <a:t>Het gaande werk van de watermolen met </a:t>
            </a:r>
            <a:r>
              <a:rPr lang="nl-NL" sz="2800" b="1" dirty="0" smtClean="0">
                <a:solidFill>
                  <a:prstClr val="black"/>
                </a:solidFill>
              </a:rPr>
              <a:t>vijzel</a:t>
            </a:r>
            <a:br>
              <a:rPr lang="nl-NL" sz="2800" b="1" dirty="0" smtClean="0">
                <a:solidFill>
                  <a:prstClr val="black"/>
                </a:solidFill>
              </a:rPr>
            </a:br>
            <a:r>
              <a:rPr lang="nl-NL" sz="2000" dirty="0" smtClean="0">
                <a:solidFill>
                  <a:prstClr val="black"/>
                </a:solidFill>
              </a:rPr>
              <a:t>Poldermolen Goliath, Uithuizermeeden.</a:t>
            </a:r>
            <a:endParaRPr lang="nl-NL" sz="2000" dirty="0"/>
          </a:p>
        </p:txBody>
      </p:sp>
      <p:pic>
        <p:nvPicPr>
          <p:cNvPr id="2" name="Tijdelijke aanduiding voor inhoud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p:spPr>
      </p:pic>
    </p:spTree>
    <p:extLst>
      <p:ext uri="{BB962C8B-B14F-4D97-AF65-F5344CB8AC3E}">
        <p14:creationId xmlns:p14="http://schemas.microsoft.com/office/powerpoint/2010/main" val="82025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rcRect l="3000" r="3000"/>
          <a:stretch>
            <a:fillRect/>
          </a:stretch>
        </p:blipFill>
        <p:spPr/>
      </p:pic>
      <p:sp>
        <p:nvSpPr>
          <p:cNvPr id="2" name="Titel 1"/>
          <p:cNvSpPr>
            <a:spLocks noGrp="1"/>
          </p:cNvSpPr>
          <p:nvPr>
            <p:ph type="title"/>
          </p:nvPr>
        </p:nvSpPr>
        <p:spPr>
          <a:xfrm>
            <a:off x="1763688" y="4437112"/>
            <a:ext cx="5486400" cy="566738"/>
          </a:xfrm>
        </p:spPr>
        <p:txBody>
          <a:bodyPr>
            <a:normAutofit/>
          </a:bodyPr>
          <a:lstStyle/>
          <a:p>
            <a:pPr algn="ctr"/>
            <a:r>
              <a:rPr lang="nl-NL" sz="2400" b="1" dirty="0" smtClean="0"/>
              <a:t>Opbouw van het bovenwiel</a:t>
            </a:r>
            <a:endParaRPr lang="nl-NL" sz="2400" b="1" dirty="0"/>
          </a:p>
        </p:txBody>
      </p:sp>
      <p:sp>
        <p:nvSpPr>
          <p:cNvPr id="7" name="Tijdelijke aanduiding voor tekst 6"/>
          <p:cNvSpPr>
            <a:spLocks noGrp="1"/>
          </p:cNvSpPr>
          <p:nvPr>
            <p:ph type="body" sz="half" idx="2"/>
          </p:nvPr>
        </p:nvSpPr>
        <p:spPr>
          <a:xfrm>
            <a:off x="539552" y="5013176"/>
            <a:ext cx="7992888" cy="1440160"/>
          </a:xfrm>
        </p:spPr>
        <p:txBody>
          <a:bodyPr>
            <a:noAutofit/>
          </a:bodyPr>
          <a:lstStyle/>
          <a:p>
            <a:r>
              <a:rPr lang="nl-NL" sz="2000" dirty="0" smtClean="0"/>
              <a:t>Aan de achterzijde wordt met 8 losse stukken iepenhout de achtervelling ingevuld tussen de kruisarmen. Beide vellingen worden straks door de vele kammen automatisch gekoppeld met de plooistukken.         </a:t>
            </a:r>
            <a:r>
              <a:rPr lang="nl-NL" sz="2000" b="1" dirty="0" smtClean="0">
                <a:solidFill>
                  <a:schemeClr val="tx2">
                    <a:lumMod val="60000"/>
                    <a:lumOff val="40000"/>
                  </a:schemeClr>
                </a:solidFill>
              </a:rPr>
              <a:t>De voering →</a:t>
            </a:r>
            <a:endParaRPr lang="nl-NL" sz="2000" b="1" dirty="0">
              <a:solidFill>
                <a:schemeClr val="tx2">
                  <a:lumMod val="60000"/>
                  <a:lumOff val="40000"/>
                </a:schemeClr>
              </a:solidFill>
            </a:endParaRPr>
          </a:p>
        </p:txBody>
      </p:sp>
    </p:spTree>
    <p:extLst>
      <p:ext uri="{BB962C8B-B14F-4D97-AF65-F5344CB8AC3E}">
        <p14:creationId xmlns:p14="http://schemas.microsoft.com/office/powerpoint/2010/main" val="385987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Remvlak</a:t>
            </a:r>
            <a:endParaRPr lang="nl-NL" sz="3200" b="1" dirty="0"/>
          </a:p>
        </p:txBody>
      </p:sp>
      <p:sp>
        <p:nvSpPr>
          <p:cNvPr id="3" name="Tijdelijke aanduiding voor inhoud 2"/>
          <p:cNvSpPr>
            <a:spLocks noGrp="1"/>
          </p:cNvSpPr>
          <p:nvPr>
            <p:ph idx="1"/>
          </p:nvPr>
        </p:nvSpPr>
        <p:spPr>
          <a:xfrm>
            <a:off x="457200" y="1196752"/>
            <a:ext cx="8229600" cy="4929411"/>
          </a:xfrm>
        </p:spPr>
        <p:txBody>
          <a:bodyPr>
            <a:normAutofit/>
          </a:bodyPr>
          <a:lstStyle/>
          <a:p>
            <a:pPr marL="0" lvl="0" indent="0">
              <a:buNone/>
            </a:pPr>
            <a:r>
              <a:rPr lang="nl-NL" sz="2000" dirty="0">
                <a:solidFill>
                  <a:prstClr val="black"/>
                </a:solidFill>
              </a:rPr>
              <a:t>Als je de opbouw van het bovenwiel goed bekijkt </a:t>
            </a:r>
            <a:r>
              <a:rPr lang="nl-NL" sz="2000" dirty="0" smtClean="0">
                <a:solidFill>
                  <a:prstClr val="black"/>
                </a:solidFill>
              </a:rPr>
              <a:t>zal </a:t>
            </a:r>
            <a:r>
              <a:rPr lang="nl-NL" sz="2000" dirty="0">
                <a:solidFill>
                  <a:prstClr val="black"/>
                </a:solidFill>
              </a:rPr>
              <a:t>je merken dat er nogal wat verschillende onderdelen aan de oppervlakte van het remvlak liggen. </a:t>
            </a:r>
            <a:endParaRPr lang="nl-NL" sz="2000" dirty="0" smtClean="0">
              <a:solidFill>
                <a:prstClr val="black"/>
              </a:solidFill>
            </a:endParaRPr>
          </a:p>
          <a:p>
            <a:pPr marL="0" lvl="0" indent="0">
              <a:buNone/>
            </a:pPr>
            <a:r>
              <a:rPr lang="nl-NL" sz="2000" dirty="0" smtClean="0">
                <a:solidFill>
                  <a:prstClr val="black"/>
                </a:solidFill>
              </a:rPr>
              <a:t>De plooistukken vertonen zowel langs- als kopshout. Ook </a:t>
            </a:r>
            <a:r>
              <a:rPr lang="nl-NL" sz="2000" dirty="0">
                <a:solidFill>
                  <a:prstClr val="black"/>
                </a:solidFill>
              </a:rPr>
              <a:t>de kruisarmen </a:t>
            </a:r>
            <a:r>
              <a:rPr lang="nl-NL" sz="2000" dirty="0" smtClean="0">
                <a:solidFill>
                  <a:prstClr val="black"/>
                </a:solidFill>
              </a:rPr>
              <a:t>worden, </a:t>
            </a:r>
            <a:r>
              <a:rPr lang="nl-NL" sz="2000" dirty="0">
                <a:solidFill>
                  <a:prstClr val="black"/>
                </a:solidFill>
              </a:rPr>
              <a:t>voor de sterkte van het </a:t>
            </a:r>
            <a:r>
              <a:rPr lang="nl-NL" sz="2000" dirty="0" smtClean="0">
                <a:solidFill>
                  <a:prstClr val="black"/>
                </a:solidFill>
              </a:rPr>
              <a:t>wiel, </a:t>
            </a:r>
            <a:r>
              <a:rPr lang="nl-NL" sz="2000" dirty="0">
                <a:solidFill>
                  <a:prstClr val="black"/>
                </a:solidFill>
              </a:rPr>
              <a:t>vaak tot aan de buitenrand afgewerkt. Door </a:t>
            </a:r>
            <a:r>
              <a:rPr lang="nl-NL" sz="2000" dirty="0" smtClean="0">
                <a:solidFill>
                  <a:prstClr val="black"/>
                </a:solidFill>
              </a:rPr>
              <a:t>het </a:t>
            </a:r>
            <a:r>
              <a:rPr lang="nl-NL" sz="2000" dirty="0">
                <a:solidFill>
                  <a:prstClr val="black"/>
                </a:solidFill>
              </a:rPr>
              <a:t>ongelijke </a:t>
            </a:r>
            <a:r>
              <a:rPr lang="nl-NL" sz="2000" dirty="0" smtClean="0">
                <a:solidFill>
                  <a:prstClr val="black"/>
                </a:solidFill>
              </a:rPr>
              <a:t>krimpen of uitzetten van </a:t>
            </a:r>
            <a:r>
              <a:rPr lang="nl-NL" sz="2000" dirty="0">
                <a:solidFill>
                  <a:prstClr val="black"/>
                </a:solidFill>
              </a:rPr>
              <a:t>de onderdelen </a:t>
            </a:r>
            <a:r>
              <a:rPr lang="nl-NL" sz="2000" dirty="0" smtClean="0">
                <a:solidFill>
                  <a:prstClr val="black"/>
                </a:solidFill>
              </a:rPr>
              <a:t>ontstaat op den duur een ongelijkmatig </a:t>
            </a:r>
            <a:r>
              <a:rPr lang="nl-NL" sz="2000" dirty="0">
                <a:solidFill>
                  <a:prstClr val="black"/>
                </a:solidFill>
              </a:rPr>
              <a:t>remvlak. </a:t>
            </a:r>
            <a:endParaRPr lang="nl-NL" sz="2000" dirty="0" smtClean="0">
              <a:solidFill>
                <a:prstClr val="black"/>
              </a:solidFill>
            </a:endParaRPr>
          </a:p>
          <a:p>
            <a:pPr marL="0" lvl="0" indent="0">
              <a:buNone/>
            </a:pPr>
            <a:r>
              <a:rPr lang="nl-NL" sz="2000" dirty="0" smtClean="0">
                <a:solidFill>
                  <a:prstClr val="black"/>
                </a:solidFill>
              </a:rPr>
              <a:t>De </a:t>
            </a:r>
            <a:r>
              <a:rPr lang="nl-NL" sz="2000" dirty="0">
                <a:solidFill>
                  <a:prstClr val="black"/>
                </a:solidFill>
              </a:rPr>
              <a:t>wilgen stukken van de vang gaan zeker slijtsporen vertonen en verliezen </a:t>
            </a:r>
            <a:r>
              <a:rPr lang="nl-NL" sz="2000" dirty="0" smtClean="0">
                <a:solidFill>
                  <a:prstClr val="black"/>
                </a:solidFill>
              </a:rPr>
              <a:t>hierdoor hun </a:t>
            </a:r>
            <a:r>
              <a:rPr lang="nl-NL" sz="2000" dirty="0">
                <a:solidFill>
                  <a:prstClr val="black"/>
                </a:solidFill>
              </a:rPr>
              <a:t>grip. </a:t>
            </a:r>
          </a:p>
          <a:p>
            <a:pPr marL="0" lvl="0" indent="0">
              <a:buNone/>
            </a:pPr>
            <a:r>
              <a:rPr lang="nl-NL" sz="2000" dirty="0">
                <a:solidFill>
                  <a:prstClr val="black"/>
                </a:solidFill>
              </a:rPr>
              <a:t>Maar voorkomen is beter dan verhelpen. </a:t>
            </a:r>
            <a:endParaRPr lang="nl-NL" sz="2000" dirty="0" smtClean="0">
              <a:solidFill>
                <a:prstClr val="black"/>
              </a:solidFill>
            </a:endParaRPr>
          </a:p>
          <a:p>
            <a:pPr marL="0" lvl="0" indent="0">
              <a:buNone/>
            </a:pPr>
            <a:r>
              <a:rPr lang="nl-NL" sz="2000" dirty="0" smtClean="0">
                <a:solidFill>
                  <a:prstClr val="black"/>
                </a:solidFill>
              </a:rPr>
              <a:t>Een voering rond het bovenwiel biedt de oplossing.</a:t>
            </a:r>
            <a:endParaRPr lang="nl-NL" sz="2000" dirty="0" smtClean="0">
              <a:solidFill>
                <a:prstClr val="black"/>
              </a:solidFill>
            </a:endParaRPr>
          </a:p>
        </p:txBody>
      </p:sp>
    </p:spTree>
    <p:extLst>
      <p:ext uri="{BB962C8B-B14F-4D97-AF65-F5344CB8AC3E}">
        <p14:creationId xmlns:p14="http://schemas.microsoft.com/office/powerpoint/2010/main" val="279615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voering</a:t>
            </a:r>
            <a:endParaRPr lang="nl-NL" sz="3200" b="1" dirty="0"/>
          </a:p>
        </p:txBody>
      </p:sp>
      <p:sp>
        <p:nvSpPr>
          <p:cNvPr id="3" name="Tijdelijke aanduiding voor inhoud 2"/>
          <p:cNvSpPr>
            <a:spLocks noGrp="1"/>
          </p:cNvSpPr>
          <p:nvPr>
            <p:ph idx="1"/>
          </p:nvPr>
        </p:nvSpPr>
        <p:spPr/>
        <p:txBody>
          <a:bodyPr/>
          <a:lstStyle/>
          <a:p>
            <a:pPr marL="0" lvl="0" indent="0">
              <a:buNone/>
            </a:pPr>
            <a:r>
              <a:rPr lang="nl-NL" sz="2000" dirty="0" smtClean="0">
                <a:solidFill>
                  <a:prstClr val="black"/>
                </a:solidFill>
              </a:rPr>
              <a:t>Het </a:t>
            </a:r>
            <a:r>
              <a:rPr lang="nl-NL" sz="2000" dirty="0">
                <a:solidFill>
                  <a:prstClr val="black"/>
                </a:solidFill>
              </a:rPr>
              <a:t>aanbrengen van een voering verbetert de remcapaciteit. Er zijn diverse soorten van voeringen bekend; </a:t>
            </a:r>
            <a:endParaRPr lang="nl-NL" sz="2000" dirty="0" smtClean="0">
              <a:solidFill>
                <a:prstClr val="black"/>
              </a:solidFill>
            </a:endParaRPr>
          </a:p>
          <a:p>
            <a:r>
              <a:rPr lang="nl-NL" sz="2000" dirty="0" smtClean="0">
                <a:solidFill>
                  <a:prstClr val="black"/>
                </a:solidFill>
              </a:rPr>
              <a:t>Dwars  </a:t>
            </a:r>
            <a:r>
              <a:rPr lang="nl-NL" sz="2000" dirty="0">
                <a:solidFill>
                  <a:prstClr val="black"/>
                </a:solidFill>
              </a:rPr>
              <a:t>geplaatste eiken duigen die met houten nagels zijn vast </a:t>
            </a:r>
            <a:r>
              <a:rPr lang="nl-NL" sz="2000" dirty="0" smtClean="0">
                <a:solidFill>
                  <a:prstClr val="black"/>
                </a:solidFill>
              </a:rPr>
              <a:t>gezet. </a:t>
            </a:r>
          </a:p>
          <a:p>
            <a:r>
              <a:rPr lang="nl-NL" sz="2000" dirty="0" smtClean="0">
                <a:solidFill>
                  <a:prstClr val="black"/>
                </a:solidFill>
              </a:rPr>
              <a:t>Tweezijdig </a:t>
            </a:r>
            <a:r>
              <a:rPr lang="nl-NL" sz="2000" dirty="0">
                <a:solidFill>
                  <a:prstClr val="black"/>
                </a:solidFill>
              </a:rPr>
              <a:t>bezaagde delen eiken of iepenhout  die met sterk verdiepte schroeven zijn vast gezet, </a:t>
            </a:r>
            <a:endParaRPr lang="nl-NL" sz="2000" dirty="0" smtClean="0">
              <a:solidFill>
                <a:prstClr val="black"/>
              </a:solidFill>
            </a:endParaRPr>
          </a:p>
          <a:p>
            <a:r>
              <a:rPr lang="nl-NL" sz="2000" dirty="0" smtClean="0">
                <a:solidFill>
                  <a:prstClr val="black"/>
                </a:solidFill>
              </a:rPr>
              <a:t>al </a:t>
            </a:r>
            <a:r>
              <a:rPr lang="nl-NL" sz="2000" dirty="0">
                <a:solidFill>
                  <a:prstClr val="black"/>
                </a:solidFill>
              </a:rPr>
              <a:t>of niet in combinatie met een metalen band als voering  die met een of twee lassen hier overheen </a:t>
            </a:r>
            <a:r>
              <a:rPr lang="nl-NL" sz="2000" dirty="0" smtClean="0">
                <a:solidFill>
                  <a:prstClr val="black"/>
                </a:solidFill>
              </a:rPr>
              <a:t>wordt </a:t>
            </a:r>
            <a:r>
              <a:rPr lang="nl-NL" sz="2000" dirty="0">
                <a:solidFill>
                  <a:prstClr val="black"/>
                </a:solidFill>
              </a:rPr>
              <a:t>vast gezet.</a:t>
            </a:r>
          </a:p>
          <a:p>
            <a:r>
              <a:rPr lang="nl-NL" sz="2000" dirty="0" smtClean="0"/>
              <a:t>In de oliemolen zal je geen metalen remvoeringen aantreffen. De oliedampen of de roetdeeltjes maken de voering te glad.</a:t>
            </a:r>
            <a:endParaRPr lang="nl-NL" sz="2000" dirty="0"/>
          </a:p>
        </p:txBody>
      </p:sp>
    </p:spTree>
    <p:extLst>
      <p:ext uri="{BB962C8B-B14F-4D97-AF65-F5344CB8AC3E}">
        <p14:creationId xmlns:p14="http://schemas.microsoft.com/office/powerpoint/2010/main" val="24962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rcRect l="3000" r="3000"/>
          <a:stretch>
            <a:fillRect/>
          </a:stretch>
        </p:blipFill>
        <p:spPr/>
      </p:pic>
      <p:sp>
        <p:nvSpPr>
          <p:cNvPr id="2" name="Titel 1"/>
          <p:cNvSpPr>
            <a:spLocks noGrp="1"/>
          </p:cNvSpPr>
          <p:nvPr>
            <p:ph type="title"/>
          </p:nvPr>
        </p:nvSpPr>
        <p:spPr>
          <a:xfrm>
            <a:off x="1763688" y="4365104"/>
            <a:ext cx="5486400" cy="648072"/>
          </a:xfrm>
        </p:spPr>
        <p:txBody>
          <a:bodyPr>
            <a:normAutofit/>
          </a:bodyPr>
          <a:lstStyle/>
          <a:p>
            <a:pPr algn="ctr"/>
            <a:r>
              <a:rPr lang="nl-NL" sz="2400" b="1" dirty="0" smtClean="0"/>
              <a:t>Opbouw van het bovenwiel</a:t>
            </a:r>
            <a:endParaRPr lang="nl-NL" sz="2400" b="1" dirty="0"/>
          </a:p>
        </p:txBody>
      </p:sp>
      <p:sp>
        <p:nvSpPr>
          <p:cNvPr id="7" name="Tijdelijke aanduiding voor tekst 6"/>
          <p:cNvSpPr>
            <a:spLocks noGrp="1"/>
          </p:cNvSpPr>
          <p:nvPr>
            <p:ph type="body" sz="half" idx="2"/>
          </p:nvPr>
        </p:nvSpPr>
        <p:spPr>
          <a:xfrm>
            <a:off x="611560" y="5013176"/>
            <a:ext cx="7992888" cy="1440160"/>
          </a:xfrm>
        </p:spPr>
        <p:txBody>
          <a:bodyPr>
            <a:noAutofit/>
          </a:bodyPr>
          <a:lstStyle/>
          <a:p>
            <a:pPr>
              <a:spcBef>
                <a:spcPts val="0"/>
              </a:spcBef>
            </a:pPr>
            <a:r>
              <a:rPr lang="nl-NL" sz="2000" dirty="0" smtClean="0"/>
              <a:t>Het remvlak rond het bovenwiel is nu op de volle breedte.</a:t>
            </a:r>
          </a:p>
          <a:p>
            <a:pPr>
              <a:spcBef>
                <a:spcPts val="0"/>
              </a:spcBef>
            </a:pPr>
            <a:r>
              <a:rPr lang="nl-NL" sz="2000" dirty="0" smtClean="0"/>
              <a:t>Ook de diameter is bekend. De molenmaker kan de vangstukken  maken.</a:t>
            </a:r>
          </a:p>
          <a:p>
            <a:pPr>
              <a:spcBef>
                <a:spcPts val="0"/>
              </a:spcBef>
            </a:pPr>
            <a:r>
              <a:rPr lang="nl-NL" sz="2000" dirty="0" smtClean="0"/>
              <a:t>Aan de hand van de steekcirkel kan hij ook beginnen met het boren en steken van de kamgaten. </a:t>
            </a:r>
            <a:endParaRPr lang="nl-NL" sz="2000" dirty="0"/>
          </a:p>
        </p:txBody>
      </p:sp>
    </p:spTree>
    <p:extLst>
      <p:ext uri="{BB962C8B-B14F-4D97-AF65-F5344CB8AC3E}">
        <p14:creationId xmlns:p14="http://schemas.microsoft.com/office/powerpoint/2010/main" val="406983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685800" y="1754981"/>
            <a:ext cx="7772400" cy="3348037"/>
          </a:xfrm>
        </p:spPr>
        <p:txBody>
          <a:bodyPr>
            <a:normAutofit/>
          </a:bodyPr>
          <a:lstStyle/>
          <a:p>
            <a:pPr algn="ctr"/>
            <a:r>
              <a:rPr lang="nl-NL" sz="6000" b="1" dirty="0" smtClean="0">
                <a:solidFill>
                  <a:srgbClr val="C00000"/>
                </a:solidFill>
              </a:rPr>
              <a:t>Spoorwiel</a:t>
            </a:r>
            <a:endParaRPr lang="nl-NL" sz="6000" b="1" dirty="0">
              <a:solidFill>
                <a:srgbClr val="C00000"/>
              </a:solidFill>
            </a:endParaRPr>
          </a:p>
        </p:txBody>
      </p:sp>
    </p:spTree>
    <p:extLst>
      <p:ext uri="{BB962C8B-B14F-4D97-AF65-F5344CB8AC3E}">
        <p14:creationId xmlns:p14="http://schemas.microsoft.com/office/powerpoint/2010/main" val="99530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Spoorwiel</a:t>
            </a:r>
            <a:endParaRPr lang="nl-NL" sz="3200" b="1" dirty="0"/>
          </a:p>
        </p:txBody>
      </p:sp>
      <p:sp>
        <p:nvSpPr>
          <p:cNvPr id="3" name="Tijdelijke aanduiding voor inhoud 2"/>
          <p:cNvSpPr>
            <a:spLocks noGrp="1"/>
          </p:cNvSpPr>
          <p:nvPr>
            <p:ph idx="1"/>
          </p:nvPr>
        </p:nvSpPr>
        <p:spPr>
          <a:xfrm>
            <a:off x="467544" y="1268760"/>
            <a:ext cx="8229600" cy="4997152"/>
          </a:xfrm>
        </p:spPr>
        <p:txBody>
          <a:bodyPr>
            <a:normAutofit lnSpcReduction="10000"/>
          </a:bodyPr>
          <a:lstStyle/>
          <a:p>
            <a:pPr marL="0" indent="0">
              <a:spcBef>
                <a:spcPts val="0"/>
              </a:spcBef>
              <a:buNone/>
            </a:pPr>
            <a:r>
              <a:rPr lang="nl-NL" sz="2000" dirty="0">
                <a:solidFill>
                  <a:prstClr val="black"/>
                </a:solidFill>
              </a:rPr>
              <a:t>De kammen van een spoorwiel staan meestal naar buiten gericht. We kunnen dan ook van een sterwiel </a:t>
            </a:r>
            <a:r>
              <a:rPr lang="nl-NL" sz="2000" dirty="0" smtClean="0">
                <a:solidFill>
                  <a:prstClr val="black"/>
                </a:solidFill>
              </a:rPr>
              <a:t>spreken. </a:t>
            </a:r>
            <a:r>
              <a:rPr lang="nl-NL" sz="2000" dirty="0"/>
              <a:t>Met een houten krans worden de kammen opgesloten.</a:t>
            </a:r>
          </a:p>
          <a:p>
            <a:pPr marL="0" lvl="0" indent="0">
              <a:spcBef>
                <a:spcPts val="0"/>
              </a:spcBef>
              <a:buNone/>
            </a:pPr>
            <a:r>
              <a:rPr lang="nl-NL" sz="2000" dirty="0" smtClean="0">
                <a:solidFill>
                  <a:prstClr val="black"/>
                </a:solidFill>
              </a:rPr>
              <a:t>Deze krans kan enkel zijn uitgevoerd maar ook dubbel. Bij een dubbele krans worden er uitsparingen in gemaakt voor de </a:t>
            </a:r>
            <a:r>
              <a:rPr lang="nl-NL" sz="2000" dirty="0" smtClean="0">
                <a:solidFill>
                  <a:prstClr val="black"/>
                </a:solidFill>
              </a:rPr>
              <a:t>kammen maar ook een uitvoering met dammen en kammen is mogelijk. </a:t>
            </a:r>
            <a:endParaRPr lang="nl-NL" sz="2000" dirty="0">
              <a:solidFill>
                <a:prstClr val="black"/>
              </a:solidFill>
            </a:endParaRPr>
          </a:p>
          <a:p>
            <a:pPr marL="0" lvl="0" indent="0">
              <a:spcBef>
                <a:spcPts val="0"/>
              </a:spcBef>
              <a:buNone/>
            </a:pPr>
            <a:r>
              <a:rPr lang="nl-NL" sz="2000" dirty="0" smtClean="0">
                <a:solidFill>
                  <a:prstClr val="black"/>
                </a:solidFill>
              </a:rPr>
              <a:t>Spoorwielen </a:t>
            </a:r>
            <a:r>
              <a:rPr lang="nl-NL" sz="2000" dirty="0" smtClean="0">
                <a:solidFill>
                  <a:prstClr val="black"/>
                </a:solidFill>
              </a:rPr>
              <a:t>waarvan de kammen haaks op het wiel staan heten weer kroonwielen maar kunnen net zo goed kranswielen zijn. Hier zijn zelfs geen plooistukken voor nodig. </a:t>
            </a:r>
          </a:p>
          <a:p>
            <a:pPr marL="0" lvl="0" indent="0">
              <a:spcBef>
                <a:spcPts val="0"/>
              </a:spcBef>
              <a:buNone/>
            </a:pPr>
            <a:r>
              <a:rPr lang="nl-NL" sz="2000" dirty="0" smtClean="0">
                <a:solidFill>
                  <a:prstClr val="black"/>
                </a:solidFill>
              </a:rPr>
              <a:t>Een rosmolen  heeft vaak een kranswiel.</a:t>
            </a:r>
          </a:p>
          <a:p>
            <a:pPr marL="0" lvl="0" indent="0">
              <a:spcBef>
                <a:spcPts val="0"/>
              </a:spcBef>
              <a:buNone/>
            </a:pPr>
            <a:r>
              <a:rPr lang="nl-NL" sz="2000" dirty="0" smtClean="0">
                <a:solidFill>
                  <a:prstClr val="black"/>
                </a:solidFill>
              </a:rPr>
              <a:t>De benaming sterwielen en kroonwielen gelden ook voor andere wieltypes.</a:t>
            </a:r>
          </a:p>
          <a:p>
            <a:pPr marL="0" lvl="0" indent="0">
              <a:spcBef>
                <a:spcPts val="0"/>
              </a:spcBef>
              <a:buNone/>
            </a:pPr>
            <a:endParaRPr lang="nl-NL" sz="2000" dirty="0">
              <a:solidFill>
                <a:prstClr val="black"/>
              </a:solidFill>
            </a:endParaRPr>
          </a:p>
          <a:p>
            <a:pPr marL="0" lvl="0" indent="0" algn="ctr">
              <a:spcBef>
                <a:spcPts val="0"/>
              </a:spcBef>
              <a:buNone/>
            </a:pPr>
            <a:r>
              <a:rPr lang="nl-NL" sz="2400" b="1" dirty="0" smtClean="0">
                <a:solidFill>
                  <a:prstClr val="black"/>
                </a:solidFill>
              </a:rPr>
              <a:t>Takrad</a:t>
            </a:r>
            <a:endParaRPr lang="nl-NL" sz="2400" b="1" dirty="0">
              <a:solidFill>
                <a:prstClr val="black"/>
              </a:solidFill>
            </a:endParaRPr>
          </a:p>
          <a:p>
            <a:pPr marL="0" lvl="0" indent="0">
              <a:spcBef>
                <a:spcPts val="0"/>
              </a:spcBef>
              <a:buNone/>
            </a:pPr>
            <a:r>
              <a:rPr lang="nl-NL" sz="2000" dirty="0">
                <a:solidFill>
                  <a:prstClr val="black"/>
                </a:solidFill>
              </a:rPr>
              <a:t>Tja, in Groningen spreken ze een andere taal en noemen ze het spoorwiel  takrad.   </a:t>
            </a:r>
          </a:p>
          <a:p>
            <a:pPr marL="0" lvl="0" indent="0">
              <a:spcBef>
                <a:spcPts val="0"/>
              </a:spcBef>
              <a:buNone/>
            </a:pPr>
            <a:r>
              <a:rPr lang="nl-NL" sz="2000" dirty="0">
                <a:solidFill>
                  <a:prstClr val="black"/>
                </a:solidFill>
              </a:rPr>
              <a:t>Duidt het spoorwiel op het aansporen van de aangekoppelde wielen,</a:t>
            </a:r>
          </a:p>
          <a:p>
            <a:pPr marL="0" lvl="0" indent="0">
              <a:spcBef>
                <a:spcPts val="0"/>
              </a:spcBef>
              <a:buNone/>
            </a:pPr>
            <a:r>
              <a:rPr lang="nl-NL" sz="2000" dirty="0">
                <a:solidFill>
                  <a:prstClr val="black"/>
                </a:solidFill>
              </a:rPr>
              <a:t>het takrad kent de </a:t>
            </a:r>
            <a:r>
              <a:rPr lang="nl-NL" sz="2000" dirty="0" smtClean="0">
                <a:solidFill>
                  <a:prstClr val="black"/>
                </a:solidFill>
              </a:rPr>
              <a:t>gedreven wielen </a:t>
            </a:r>
            <a:r>
              <a:rPr lang="nl-NL" sz="2000" dirty="0">
                <a:solidFill>
                  <a:prstClr val="black"/>
                </a:solidFill>
              </a:rPr>
              <a:t>als aftakkingen.</a:t>
            </a:r>
          </a:p>
          <a:p>
            <a:pPr marL="0" indent="0">
              <a:spcBef>
                <a:spcPts val="0"/>
              </a:spcBef>
              <a:buNone/>
            </a:pPr>
            <a:endParaRPr lang="nl-NL" sz="2000" dirty="0" smtClean="0"/>
          </a:p>
        </p:txBody>
      </p:sp>
    </p:spTree>
    <p:extLst>
      <p:ext uri="{BB962C8B-B14F-4D97-AF65-F5344CB8AC3E}">
        <p14:creationId xmlns:p14="http://schemas.microsoft.com/office/powerpoint/2010/main" val="244131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Autofit/>
          </a:bodyPr>
          <a:lstStyle/>
          <a:p>
            <a:pPr algn="ctr"/>
            <a:r>
              <a:rPr lang="nl-NL" sz="2400" dirty="0" smtClean="0"/>
              <a:t>Opbouw van het spoorwiel</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3000" r="3000"/>
          <a:stretch>
            <a:fillRect/>
          </a:stretch>
        </p:blipFill>
        <p:spPr/>
      </p:pic>
      <p:sp>
        <p:nvSpPr>
          <p:cNvPr id="6" name="Tijdelijke aanduiding voor tekst 5"/>
          <p:cNvSpPr>
            <a:spLocks noGrp="1"/>
          </p:cNvSpPr>
          <p:nvPr>
            <p:ph type="body" sz="half" idx="2"/>
          </p:nvPr>
        </p:nvSpPr>
        <p:spPr>
          <a:xfrm>
            <a:off x="395536" y="5367338"/>
            <a:ext cx="8424936" cy="804862"/>
          </a:xfrm>
        </p:spPr>
        <p:txBody>
          <a:bodyPr>
            <a:normAutofit/>
          </a:bodyPr>
          <a:lstStyle/>
          <a:p>
            <a:r>
              <a:rPr lang="nl-NL" sz="2000" dirty="0" smtClean="0"/>
              <a:t>Opbouw van het wiel met plooien en dammen. Hoe groter het wiel des te groter wordt de spiegel. Met hoekstukken worden de verbindingen versterkt.</a:t>
            </a:r>
            <a:endParaRPr lang="nl-NL" sz="2000" dirty="0"/>
          </a:p>
        </p:txBody>
      </p:sp>
    </p:spTree>
    <p:extLst>
      <p:ext uri="{BB962C8B-B14F-4D97-AF65-F5344CB8AC3E}">
        <p14:creationId xmlns:p14="http://schemas.microsoft.com/office/powerpoint/2010/main" val="29769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Autofit/>
          </a:bodyPr>
          <a:lstStyle/>
          <a:p>
            <a:pPr algn="ctr"/>
            <a:r>
              <a:rPr lang="nl-NL" sz="2400" dirty="0">
                <a:solidFill>
                  <a:prstClr val="black"/>
                </a:solidFill>
              </a:rPr>
              <a:t>Opbouw van </a:t>
            </a:r>
            <a:r>
              <a:rPr lang="nl-NL" sz="2400" dirty="0" smtClean="0">
                <a:solidFill>
                  <a:prstClr val="black"/>
                </a:solidFill>
              </a:rPr>
              <a:t>een kranswiel</a:t>
            </a:r>
            <a:endParaRPr lang="nl-NL" sz="2400" dirty="0"/>
          </a:p>
        </p:txBody>
      </p:sp>
      <p:pic>
        <p:nvPicPr>
          <p:cNvPr id="7" name="Tijdelijke aanduiding voor afbeelding 6"/>
          <p:cNvPicPr>
            <a:picLocks noGrp="1" noChangeAspect="1"/>
          </p:cNvPicPr>
          <p:nvPr>
            <p:ph type="pic" idx="1"/>
          </p:nvPr>
        </p:nvPicPr>
        <p:blipFill>
          <a:blip r:embed="rId2">
            <a:extLst>
              <a:ext uri="{28A0092B-C50C-407E-A947-70E740481C1C}">
                <a14:useLocalDpi xmlns:a14="http://schemas.microsoft.com/office/drawing/2010/main" val="0"/>
              </a:ext>
            </a:extLst>
          </a:blip>
          <a:srcRect l="3167" r="3167"/>
          <a:stretch>
            <a:fillRect/>
          </a:stretch>
        </p:blipFill>
        <p:spPr/>
      </p:pic>
      <p:sp>
        <p:nvSpPr>
          <p:cNvPr id="6" name="Tijdelijke aanduiding voor tekst 5"/>
          <p:cNvSpPr>
            <a:spLocks noGrp="1"/>
          </p:cNvSpPr>
          <p:nvPr>
            <p:ph type="body" sz="half" idx="2"/>
          </p:nvPr>
        </p:nvSpPr>
        <p:spPr>
          <a:xfrm>
            <a:off x="251520" y="5367338"/>
            <a:ext cx="8712968" cy="804862"/>
          </a:xfrm>
        </p:spPr>
        <p:txBody>
          <a:bodyPr>
            <a:noAutofit/>
          </a:bodyPr>
          <a:lstStyle/>
          <a:p>
            <a:pPr>
              <a:spcBef>
                <a:spcPts val="0"/>
              </a:spcBef>
            </a:pPr>
            <a:r>
              <a:rPr lang="nl-NL" sz="2000" dirty="0" smtClean="0"/>
              <a:t>Opbouw van een dubbele krans met kamers voor de kammen.</a:t>
            </a:r>
          </a:p>
          <a:p>
            <a:pPr>
              <a:spcBef>
                <a:spcPts val="0"/>
              </a:spcBef>
            </a:pPr>
            <a:r>
              <a:rPr lang="nl-NL" sz="2000" dirty="0" smtClean="0"/>
              <a:t>In het groen zijn de kamers in de plooistukken en in één krans gemaakt.</a:t>
            </a:r>
          </a:p>
          <a:p>
            <a:pPr>
              <a:spcBef>
                <a:spcPts val="0"/>
              </a:spcBef>
            </a:pPr>
            <a:r>
              <a:rPr lang="nl-NL" sz="2000" dirty="0" smtClean="0"/>
              <a:t>In het oranje zijn er dammen geplaatst waartussen de kammen worden geplaatst.</a:t>
            </a:r>
            <a:endParaRPr lang="nl-NL" sz="2000" dirty="0"/>
          </a:p>
        </p:txBody>
      </p:sp>
    </p:spTree>
    <p:extLst>
      <p:ext uri="{BB962C8B-B14F-4D97-AF65-F5344CB8AC3E}">
        <p14:creationId xmlns:p14="http://schemas.microsoft.com/office/powerpoint/2010/main" val="327890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Onduidelijk?</a:t>
            </a:r>
            <a:endParaRPr lang="nl-NL" sz="3200" b="1" dirty="0"/>
          </a:p>
        </p:txBody>
      </p:sp>
      <p:sp>
        <p:nvSpPr>
          <p:cNvPr id="6" name="Tijdelijke aanduiding voor inhoud 5"/>
          <p:cNvSpPr>
            <a:spLocks noGrp="1"/>
          </p:cNvSpPr>
          <p:nvPr>
            <p:ph idx="1"/>
          </p:nvPr>
        </p:nvSpPr>
        <p:spPr>
          <a:xfrm>
            <a:off x="457200" y="1124744"/>
            <a:ext cx="8229600" cy="5001419"/>
          </a:xfrm>
        </p:spPr>
        <p:txBody>
          <a:bodyPr>
            <a:normAutofit/>
          </a:bodyPr>
          <a:lstStyle/>
          <a:p>
            <a:pPr marL="0" indent="0">
              <a:spcBef>
                <a:spcPts val="0"/>
              </a:spcBef>
              <a:buNone/>
            </a:pPr>
            <a:r>
              <a:rPr lang="nl-NL" sz="1800" dirty="0" smtClean="0"/>
              <a:t>Spoorwiel of kranswiel?  Kroonwiel of sterwiel? Bonkelaar?</a:t>
            </a:r>
          </a:p>
          <a:p>
            <a:pPr marL="0" indent="0">
              <a:spcBef>
                <a:spcPts val="0"/>
              </a:spcBef>
              <a:buNone/>
            </a:pPr>
            <a:r>
              <a:rPr lang="nl-NL" sz="1800" dirty="0" smtClean="0"/>
              <a:t>Het blijkt soms onoverzichtelijk. Ook Anton Sipman was niet helemaal duidelijk. In het volgende overzicht tekende hij alle voorkomende wiel samenstellingen.</a:t>
            </a:r>
          </a:p>
          <a:p>
            <a:pPr marL="0" indent="0">
              <a:spcBef>
                <a:spcPts val="0"/>
              </a:spcBef>
              <a:buNone/>
            </a:pPr>
            <a:r>
              <a:rPr lang="nl-NL" sz="1800" dirty="0" smtClean="0"/>
              <a:t>De reeks met de lichtblauwe kammen wordt vermeld als </a:t>
            </a:r>
            <a:r>
              <a:rPr lang="nl-NL" sz="1800" b="1" dirty="0" smtClean="0"/>
              <a:t>kroonwielen</a:t>
            </a:r>
            <a:r>
              <a:rPr lang="nl-NL" sz="1800" dirty="0" smtClean="0"/>
              <a:t>, geheel juist naar de stand van de kammen gezien.</a:t>
            </a:r>
          </a:p>
          <a:p>
            <a:pPr marL="0" indent="0">
              <a:spcBef>
                <a:spcPts val="0"/>
              </a:spcBef>
              <a:buNone/>
            </a:pPr>
            <a:r>
              <a:rPr lang="nl-NL" sz="1800" dirty="0" smtClean="0"/>
              <a:t>De overige wielen vielen bij hem onder de noemer </a:t>
            </a:r>
            <a:r>
              <a:rPr lang="nl-NL" sz="1800" b="1" dirty="0" smtClean="0"/>
              <a:t>spoorwielen</a:t>
            </a:r>
            <a:r>
              <a:rPr lang="nl-NL" sz="1800" dirty="0" smtClean="0"/>
              <a:t>, met of zonder dammen. Maar het spoorwiel beschrijft niet de bouw van een specifiek wiel maar de functie. </a:t>
            </a:r>
            <a:endParaRPr lang="nl-NL" sz="1800" dirty="0" smtClean="0"/>
          </a:p>
          <a:p>
            <a:pPr marL="0" indent="0">
              <a:spcBef>
                <a:spcPts val="0"/>
              </a:spcBef>
              <a:buNone/>
            </a:pPr>
            <a:r>
              <a:rPr lang="nl-NL" sz="1800" dirty="0" smtClean="0"/>
              <a:t>De </a:t>
            </a:r>
            <a:r>
              <a:rPr lang="nl-NL" sz="1800" dirty="0" smtClean="0"/>
              <a:t>kleine wielen, ook die van de kroonwielen vallen onder de noemer: </a:t>
            </a:r>
            <a:r>
              <a:rPr lang="nl-NL" sz="1800" b="1" dirty="0" smtClean="0"/>
              <a:t>bonkelaar</a:t>
            </a:r>
            <a:r>
              <a:rPr lang="nl-NL" sz="1800" dirty="0" smtClean="0"/>
              <a:t>. Altijd opgebouwd uit platen waarvan de spiegel als wigvlak wordt gebruikt.</a:t>
            </a:r>
          </a:p>
          <a:p>
            <a:pPr marL="0" indent="0">
              <a:spcBef>
                <a:spcPts val="0"/>
              </a:spcBef>
              <a:buNone/>
            </a:pPr>
            <a:r>
              <a:rPr lang="nl-NL" sz="1800" dirty="0" smtClean="0"/>
              <a:t>Zijn er kruisarmen aan de bonkelaar toegevoegd dan zitten we in een overgangsfase.</a:t>
            </a:r>
          </a:p>
          <a:p>
            <a:pPr marL="0" indent="0">
              <a:spcBef>
                <a:spcPts val="0"/>
              </a:spcBef>
              <a:buNone/>
            </a:pPr>
            <a:r>
              <a:rPr lang="nl-NL" sz="1800" dirty="0" smtClean="0"/>
              <a:t>Als zowel de kruisarmen als de spiegel van de plaat worden opgewigd, blijft het een bonkelaar. Zodra de kruisarmen deze functie voor hun rekening nemen spreken we van </a:t>
            </a:r>
            <a:r>
              <a:rPr lang="nl-NL" sz="1800" b="1" dirty="0" smtClean="0"/>
              <a:t>sterwiel</a:t>
            </a:r>
            <a:r>
              <a:rPr lang="nl-NL" sz="1800" dirty="0" smtClean="0"/>
              <a:t> </a:t>
            </a:r>
            <a:r>
              <a:rPr lang="nl-NL" sz="1800" dirty="0" smtClean="0"/>
              <a:t>of </a:t>
            </a:r>
            <a:r>
              <a:rPr lang="nl-NL" sz="1800" b="1" dirty="0" smtClean="0"/>
              <a:t>kroonwiel</a:t>
            </a:r>
            <a:r>
              <a:rPr lang="nl-NL" sz="1800" dirty="0" smtClean="0"/>
              <a:t>.</a:t>
            </a:r>
          </a:p>
          <a:p>
            <a:pPr marL="0" indent="0">
              <a:spcBef>
                <a:spcPts val="0"/>
              </a:spcBef>
              <a:buNone/>
            </a:pPr>
            <a:r>
              <a:rPr lang="nl-NL" sz="1800" dirty="0" smtClean="0"/>
              <a:t>Als er geen plooistukken worden toegepast zijn de kammen in een krans gevat. Horizontaal of verticaal geplaatste kammen, dan is het een </a:t>
            </a:r>
            <a:r>
              <a:rPr lang="nl-NL" sz="1800" b="1" dirty="0" smtClean="0"/>
              <a:t>kranswiel</a:t>
            </a:r>
            <a:r>
              <a:rPr lang="nl-NL" sz="1800" dirty="0" smtClean="0"/>
              <a:t>. De benaming van </a:t>
            </a:r>
            <a:r>
              <a:rPr lang="nl-NL" sz="1800" b="1" dirty="0" smtClean="0"/>
              <a:t>sterwiel</a:t>
            </a:r>
            <a:r>
              <a:rPr lang="nl-NL" sz="1800" dirty="0" smtClean="0"/>
              <a:t> is op alle wielen van toepassing met uitstaande kammen.</a:t>
            </a:r>
            <a:endParaRPr lang="nl-NL" sz="1800" dirty="0"/>
          </a:p>
        </p:txBody>
      </p:sp>
    </p:spTree>
    <p:extLst>
      <p:ext uri="{BB962C8B-B14F-4D97-AF65-F5344CB8AC3E}">
        <p14:creationId xmlns:p14="http://schemas.microsoft.com/office/powerpoint/2010/main" val="212499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 y="332656"/>
            <a:ext cx="9043192" cy="6115459"/>
          </a:xfrm>
          <a:prstGeom prst="rect">
            <a:avLst/>
          </a:prstGeom>
        </p:spPr>
      </p:pic>
      <p:sp>
        <p:nvSpPr>
          <p:cNvPr id="3" name="Tekstvak 2"/>
          <p:cNvSpPr txBox="1"/>
          <p:nvPr/>
        </p:nvSpPr>
        <p:spPr>
          <a:xfrm>
            <a:off x="2627784" y="620688"/>
            <a:ext cx="2801536" cy="954107"/>
          </a:xfrm>
          <a:prstGeom prst="rect">
            <a:avLst/>
          </a:prstGeom>
          <a:noFill/>
        </p:spPr>
        <p:txBody>
          <a:bodyPr wrap="none" rtlCol="0">
            <a:spAutoFit/>
          </a:bodyPr>
          <a:lstStyle/>
          <a:p>
            <a:pPr lvl="0">
              <a:spcBef>
                <a:spcPct val="20000"/>
              </a:spcBef>
            </a:pPr>
            <a:r>
              <a:rPr lang="nl-NL" sz="3200" b="1" dirty="0" smtClean="0">
                <a:solidFill>
                  <a:prstClr val="black"/>
                </a:solidFill>
              </a:rPr>
              <a:t>Anton Sipman</a:t>
            </a:r>
          </a:p>
          <a:p>
            <a:pPr lvl="0">
              <a:spcBef>
                <a:spcPct val="20000"/>
              </a:spcBef>
            </a:pPr>
            <a:r>
              <a:rPr lang="nl-NL" sz="2000" dirty="0" smtClean="0">
                <a:solidFill>
                  <a:prstClr val="black"/>
                </a:solidFill>
              </a:rPr>
              <a:t>Molenwielen</a:t>
            </a:r>
            <a:r>
              <a:rPr lang="nl-NL" sz="2000" dirty="0">
                <a:solidFill>
                  <a:prstClr val="black"/>
                </a:solidFill>
              </a:rPr>
              <a:t>.  Pagina </a:t>
            </a:r>
            <a:r>
              <a:rPr lang="nl-NL" sz="2000" dirty="0" smtClean="0">
                <a:solidFill>
                  <a:prstClr val="black"/>
                </a:solidFill>
              </a:rPr>
              <a:t>64.</a:t>
            </a:r>
            <a:endParaRPr lang="nl-NL" sz="2000" dirty="0">
              <a:solidFill>
                <a:prstClr val="black"/>
              </a:solidFill>
            </a:endParaRPr>
          </a:p>
        </p:txBody>
      </p:sp>
    </p:spTree>
    <p:extLst>
      <p:ext uri="{BB962C8B-B14F-4D97-AF65-F5344CB8AC3E}">
        <p14:creationId xmlns:p14="http://schemas.microsoft.com/office/powerpoint/2010/main" val="214137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smtClean="0">
                <a:solidFill>
                  <a:srgbClr val="0070C0"/>
                </a:solidFill>
              </a:rPr>
              <a:t>Het gaande werk van de watermolen met scheprad</a:t>
            </a:r>
            <a:endParaRPr lang="nl-NL" sz="2800" b="1" dirty="0">
              <a:solidFill>
                <a:srgbClr val="0070C0"/>
              </a:solidFill>
            </a:endParaRPr>
          </a:p>
        </p:txBody>
      </p:sp>
      <p:sp>
        <p:nvSpPr>
          <p:cNvPr id="3" name="Tijdelijke aanduiding voor inhoud 2"/>
          <p:cNvSpPr>
            <a:spLocks noGrp="1"/>
          </p:cNvSpPr>
          <p:nvPr>
            <p:ph sz="half" idx="1"/>
          </p:nvPr>
        </p:nvSpPr>
        <p:spPr/>
        <p:txBody>
          <a:bodyPr>
            <a:normAutofit/>
          </a:bodyPr>
          <a:lstStyle/>
          <a:p>
            <a:pPr marL="0" indent="0">
              <a:buNone/>
            </a:pPr>
            <a:r>
              <a:rPr lang="nl-NL" sz="2000" b="1" dirty="0" smtClean="0">
                <a:solidFill>
                  <a:srgbClr val="0070C0"/>
                </a:solidFill>
              </a:rPr>
              <a:t>Bovenas</a:t>
            </a:r>
          </a:p>
          <a:p>
            <a:pPr marL="0" indent="0">
              <a:buNone/>
            </a:pPr>
            <a:r>
              <a:rPr lang="nl-NL" sz="2000" b="1" dirty="0" smtClean="0"/>
              <a:t>Bovenwiel</a:t>
            </a:r>
          </a:p>
          <a:p>
            <a:pPr marL="0" indent="0">
              <a:buNone/>
            </a:pPr>
            <a:r>
              <a:rPr lang="nl-NL" sz="2000" b="1" dirty="0">
                <a:solidFill>
                  <a:srgbClr val="0070C0"/>
                </a:solidFill>
              </a:rPr>
              <a:t>K</a:t>
            </a:r>
            <a:r>
              <a:rPr lang="nl-NL" sz="2000" b="1" dirty="0" smtClean="0">
                <a:solidFill>
                  <a:srgbClr val="0070C0"/>
                </a:solidFill>
              </a:rPr>
              <a:t>oningsspil</a:t>
            </a:r>
          </a:p>
          <a:p>
            <a:pPr marL="0" indent="0">
              <a:buNone/>
            </a:pPr>
            <a:r>
              <a:rPr lang="nl-NL" sz="2000" b="1" dirty="0" smtClean="0"/>
              <a:t>Bovenschijfloop</a:t>
            </a:r>
          </a:p>
          <a:p>
            <a:pPr marL="0" indent="0">
              <a:buNone/>
            </a:pPr>
            <a:r>
              <a:rPr lang="nl-NL" sz="2000" b="1" dirty="0" smtClean="0"/>
              <a:t>Onderschijfloop</a:t>
            </a:r>
          </a:p>
          <a:p>
            <a:pPr marL="0" indent="0">
              <a:buNone/>
            </a:pPr>
            <a:r>
              <a:rPr lang="nl-NL" sz="2000" b="1" dirty="0" smtClean="0">
                <a:solidFill>
                  <a:srgbClr val="0070C0"/>
                </a:solidFill>
              </a:rPr>
              <a:t>Wateras</a:t>
            </a:r>
          </a:p>
          <a:p>
            <a:pPr marL="0" indent="0">
              <a:buNone/>
            </a:pPr>
            <a:r>
              <a:rPr lang="nl-NL" sz="2000" b="1" dirty="0" smtClean="0"/>
              <a:t>Waterwiel</a:t>
            </a:r>
          </a:p>
          <a:p>
            <a:pPr marL="0" indent="0">
              <a:buNone/>
            </a:pPr>
            <a:endParaRPr lang="nl-NL" sz="2000" b="1" dirty="0" smtClean="0"/>
          </a:p>
          <a:p>
            <a:pPr marL="0" indent="0">
              <a:buNone/>
            </a:pPr>
            <a:r>
              <a:rPr lang="nl-NL" sz="2000" b="1" dirty="0" smtClean="0">
                <a:solidFill>
                  <a:srgbClr val="FF0000"/>
                </a:solidFill>
              </a:rPr>
              <a:t>Scheprad</a:t>
            </a:r>
          </a:p>
          <a:p>
            <a:pPr marL="0" indent="0">
              <a:buNone/>
            </a:pPr>
            <a:r>
              <a:rPr lang="nl-NL" sz="2000" b="1" dirty="0" smtClean="0">
                <a:solidFill>
                  <a:srgbClr val="7030A0"/>
                </a:solidFill>
              </a:rPr>
              <a:t>Opvoeren van water.</a:t>
            </a:r>
          </a:p>
          <a:p>
            <a:endParaRPr lang="nl-NL" sz="2000" dirty="0"/>
          </a:p>
        </p:txBody>
      </p:sp>
      <p:pic>
        <p:nvPicPr>
          <p:cNvPr id="4" name="Tijdelijke aanduiding voor inhoud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61872" y="1600200"/>
            <a:ext cx="2211256" cy="4525963"/>
          </a:xfrm>
        </p:spPr>
      </p:pic>
    </p:spTree>
    <p:extLst>
      <p:ext uri="{BB962C8B-B14F-4D97-AF65-F5344CB8AC3E}">
        <p14:creationId xmlns:p14="http://schemas.microsoft.com/office/powerpoint/2010/main" val="355226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Anton Sipman</a:t>
            </a:r>
            <a:endParaRPr lang="nl-NL" sz="3200" b="1" dirty="0"/>
          </a:p>
        </p:txBody>
      </p:sp>
      <p:sp>
        <p:nvSpPr>
          <p:cNvPr id="6" name="Tijdelijke aanduiding voor inhoud 5"/>
          <p:cNvSpPr>
            <a:spLocks noGrp="1"/>
          </p:cNvSpPr>
          <p:nvPr>
            <p:ph idx="1"/>
          </p:nvPr>
        </p:nvSpPr>
        <p:spPr/>
        <p:txBody>
          <a:bodyPr>
            <a:normAutofit/>
          </a:bodyPr>
          <a:lstStyle/>
          <a:p>
            <a:pPr marL="0" indent="0">
              <a:buNone/>
            </a:pPr>
            <a:r>
              <a:rPr lang="nl-NL" sz="2000" dirty="0" smtClean="0"/>
              <a:t>Molenwielen.  Pagina 65.</a:t>
            </a:r>
          </a:p>
          <a:p>
            <a:pPr marL="0" indent="0">
              <a:buNone/>
            </a:pPr>
            <a:r>
              <a:rPr lang="nl-NL" sz="2000" b="1" u="sng" dirty="0" smtClean="0">
                <a:solidFill>
                  <a:srgbClr val="FF0000"/>
                </a:solidFill>
              </a:rPr>
              <a:t>Kroonwielen</a:t>
            </a:r>
            <a:r>
              <a:rPr lang="nl-NL" sz="2000" dirty="0" smtClean="0"/>
              <a:t> 	</a:t>
            </a:r>
          </a:p>
          <a:p>
            <a:pPr marL="0" indent="0">
              <a:buNone/>
            </a:pPr>
            <a:r>
              <a:rPr lang="nl-NL" sz="1600" b="1" dirty="0" smtClean="0"/>
              <a:t>I	met </a:t>
            </a:r>
            <a:r>
              <a:rPr lang="nl-NL" sz="1600" b="1" dirty="0"/>
              <a:t>één </a:t>
            </a:r>
            <a:r>
              <a:rPr lang="nl-NL" sz="1600" b="1" dirty="0" smtClean="0"/>
              <a:t>plaat				bonkelaar</a:t>
            </a:r>
          </a:p>
          <a:p>
            <a:pPr marL="0" indent="0">
              <a:buNone/>
            </a:pPr>
            <a:r>
              <a:rPr lang="nl-NL" sz="1600" b="1" dirty="0" smtClean="0"/>
              <a:t>II	met twee platen				bonkelaar</a:t>
            </a:r>
          </a:p>
          <a:p>
            <a:pPr marL="0" indent="0">
              <a:buNone/>
            </a:pPr>
            <a:r>
              <a:rPr lang="nl-NL" sz="1600" b="1" dirty="0" smtClean="0"/>
              <a:t>III	a met kruisarmen				bonkelaar</a:t>
            </a:r>
          </a:p>
          <a:p>
            <a:pPr marL="0" indent="0">
              <a:buNone/>
            </a:pPr>
            <a:r>
              <a:rPr lang="nl-NL" sz="1600" b="1" dirty="0"/>
              <a:t>	</a:t>
            </a:r>
            <a:r>
              <a:rPr lang="nl-NL" sz="1600" b="1" dirty="0" smtClean="0"/>
              <a:t>b met kruisarmen en plooien nog op de armen 	bonkelaar</a:t>
            </a:r>
          </a:p>
          <a:p>
            <a:pPr marL="0" indent="0">
              <a:buNone/>
            </a:pPr>
            <a:r>
              <a:rPr lang="nl-NL" sz="1600" b="1" dirty="0"/>
              <a:t>	</a:t>
            </a:r>
            <a:r>
              <a:rPr lang="nl-NL" sz="1600" b="1" dirty="0" smtClean="0"/>
              <a:t>c met kruisarmen, de plooien buiten de armen	kroonwiel</a:t>
            </a:r>
          </a:p>
          <a:p>
            <a:pPr marL="0" indent="0">
              <a:buNone/>
            </a:pPr>
            <a:r>
              <a:rPr lang="nl-NL" sz="1600" b="1" dirty="0" smtClean="0"/>
              <a:t>IV	a plooien met voorvelling			kroonwiel</a:t>
            </a:r>
          </a:p>
          <a:p>
            <a:pPr marL="0" indent="0">
              <a:buNone/>
            </a:pPr>
            <a:r>
              <a:rPr lang="nl-NL" sz="1600" b="1" dirty="0"/>
              <a:t>	</a:t>
            </a:r>
            <a:r>
              <a:rPr lang="nl-NL" sz="1600" b="1" dirty="0" smtClean="0"/>
              <a:t>b plooien met voor- en achtervelling		kroonwiel</a:t>
            </a:r>
          </a:p>
          <a:p>
            <a:pPr marL="0" indent="0">
              <a:buNone/>
            </a:pPr>
            <a:r>
              <a:rPr lang="nl-NL" sz="1600" b="1" dirty="0" smtClean="0"/>
              <a:t>V	krans op kruisarmen				kranswiel</a:t>
            </a:r>
            <a:endParaRPr lang="nl-NL" sz="1600" b="1" dirty="0"/>
          </a:p>
          <a:p>
            <a:pPr marL="0" indent="0">
              <a:buNone/>
            </a:pPr>
            <a:endParaRPr lang="nl-NL" sz="2000" b="1" dirty="0" smtClean="0"/>
          </a:p>
          <a:p>
            <a:pPr marL="0" indent="0">
              <a:buNone/>
            </a:pPr>
            <a:endParaRPr lang="nl-NL" sz="2000" dirty="0"/>
          </a:p>
        </p:txBody>
      </p:sp>
    </p:spTree>
    <p:extLst>
      <p:ext uri="{BB962C8B-B14F-4D97-AF65-F5344CB8AC3E}">
        <p14:creationId xmlns:p14="http://schemas.microsoft.com/office/powerpoint/2010/main" val="19860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Anton Sipman</a:t>
            </a:r>
            <a:endParaRPr lang="nl-NL" dirty="0"/>
          </a:p>
        </p:txBody>
      </p:sp>
      <p:sp>
        <p:nvSpPr>
          <p:cNvPr id="3" name="Tijdelijke aanduiding voor inhoud 2"/>
          <p:cNvSpPr>
            <a:spLocks noGrp="1"/>
          </p:cNvSpPr>
          <p:nvPr>
            <p:ph idx="1"/>
          </p:nvPr>
        </p:nvSpPr>
        <p:spPr/>
        <p:txBody>
          <a:bodyPr>
            <a:normAutofit/>
          </a:bodyPr>
          <a:lstStyle/>
          <a:p>
            <a:pPr marL="0" lvl="0" indent="0">
              <a:buNone/>
            </a:pPr>
            <a:r>
              <a:rPr lang="nl-NL" sz="2000" dirty="0">
                <a:solidFill>
                  <a:prstClr val="black"/>
                </a:solidFill>
              </a:rPr>
              <a:t>Molenwielen.  Pagina 65.</a:t>
            </a:r>
          </a:p>
          <a:p>
            <a:pPr marL="0" lvl="0" indent="0">
              <a:buNone/>
            </a:pPr>
            <a:r>
              <a:rPr lang="nl-NL" sz="2000" b="1" u="sng" dirty="0" smtClean="0">
                <a:solidFill>
                  <a:srgbClr val="FF0000"/>
                </a:solidFill>
              </a:rPr>
              <a:t>Spoorwielen zonder dammen A </a:t>
            </a:r>
            <a:r>
              <a:rPr lang="nl-NL" sz="2000" b="1" dirty="0" smtClean="0">
                <a:solidFill>
                  <a:srgbClr val="FF0000"/>
                </a:solidFill>
              </a:rPr>
              <a:t>                                   </a:t>
            </a:r>
            <a:r>
              <a:rPr lang="nl-NL" sz="2000" b="1" u="sng" dirty="0" smtClean="0">
                <a:solidFill>
                  <a:srgbClr val="FF0000"/>
                </a:solidFill>
              </a:rPr>
              <a:t>en met dammen B</a:t>
            </a:r>
          </a:p>
          <a:p>
            <a:pPr marL="0" lvl="0" indent="0">
              <a:buNone/>
            </a:pPr>
            <a:r>
              <a:rPr lang="nl-NL" sz="1600" b="1" dirty="0" smtClean="0">
                <a:solidFill>
                  <a:prstClr val="black"/>
                </a:solidFill>
              </a:rPr>
              <a:t>1	twee platen				idem	sterwiel</a:t>
            </a:r>
          </a:p>
          <a:p>
            <a:pPr marL="0" lvl="0" indent="0">
              <a:buNone/>
            </a:pPr>
            <a:r>
              <a:rPr lang="nl-NL" sz="1600" b="1" dirty="0" smtClean="0">
                <a:solidFill>
                  <a:prstClr val="black"/>
                </a:solidFill>
              </a:rPr>
              <a:t>2	plaat met velling				idem	sterwiel</a:t>
            </a:r>
          </a:p>
          <a:p>
            <a:pPr marL="0" lvl="0" indent="0">
              <a:buNone/>
            </a:pPr>
            <a:r>
              <a:rPr lang="nl-NL" sz="1600" b="1" dirty="0" smtClean="0">
                <a:solidFill>
                  <a:prstClr val="black"/>
                </a:solidFill>
              </a:rPr>
              <a:t>3	kruisarmen plooien en velling			idem	sterwiel</a:t>
            </a:r>
          </a:p>
          <a:p>
            <a:pPr marL="0" lvl="0" indent="0">
              <a:buNone/>
            </a:pPr>
            <a:r>
              <a:rPr lang="nl-NL" sz="1600" b="1" dirty="0" smtClean="0">
                <a:solidFill>
                  <a:prstClr val="black"/>
                </a:solidFill>
              </a:rPr>
              <a:t>4	a twee laags krans op kruisarmen		idem	kranswiel</a:t>
            </a:r>
          </a:p>
          <a:p>
            <a:pPr marL="0" lvl="0" indent="0">
              <a:buNone/>
            </a:pPr>
            <a:r>
              <a:rPr lang="nl-NL" sz="1600" b="1" dirty="0" smtClean="0">
                <a:solidFill>
                  <a:prstClr val="black"/>
                </a:solidFill>
              </a:rPr>
              <a:t>	b twee laags krans tussen dubbele kruisarmen	idem	kranswiel</a:t>
            </a:r>
          </a:p>
          <a:p>
            <a:pPr marL="0" lvl="0" indent="0">
              <a:buNone/>
            </a:pPr>
            <a:r>
              <a:rPr lang="nl-NL" sz="1600" b="1" dirty="0">
                <a:solidFill>
                  <a:prstClr val="black"/>
                </a:solidFill>
              </a:rPr>
              <a:t>	</a:t>
            </a:r>
            <a:r>
              <a:rPr lang="nl-NL" sz="1600" b="1" dirty="0" smtClean="0">
                <a:solidFill>
                  <a:prstClr val="black"/>
                </a:solidFill>
              </a:rPr>
              <a:t>c twee laags krans op plooien			idem	sterwiel</a:t>
            </a:r>
          </a:p>
          <a:p>
            <a:pPr marL="0" lvl="0" indent="0">
              <a:buNone/>
            </a:pPr>
            <a:r>
              <a:rPr lang="nl-NL" sz="1600" b="1" dirty="0" smtClean="0">
                <a:solidFill>
                  <a:prstClr val="black"/>
                </a:solidFill>
              </a:rPr>
              <a:t>5	a krans uit een dikte op kruisarmen			kranswiel</a:t>
            </a:r>
          </a:p>
          <a:p>
            <a:pPr marL="0" lvl="0" indent="0">
              <a:buNone/>
            </a:pPr>
            <a:r>
              <a:rPr lang="nl-NL" sz="1600" b="1" dirty="0" smtClean="0">
                <a:solidFill>
                  <a:prstClr val="black"/>
                </a:solidFill>
              </a:rPr>
              <a:t>	b krans uit een dikte tussen dubbele kruisarmen		kranswiel	</a:t>
            </a:r>
          </a:p>
          <a:p>
            <a:pPr marL="0" lvl="0" indent="0">
              <a:buNone/>
            </a:pPr>
            <a:r>
              <a:rPr lang="nl-NL" sz="1600" b="1" dirty="0">
                <a:solidFill>
                  <a:prstClr val="black"/>
                </a:solidFill>
              </a:rPr>
              <a:t>	</a:t>
            </a:r>
            <a:r>
              <a:rPr lang="nl-NL" sz="1600" b="1" dirty="0" smtClean="0">
                <a:solidFill>
                  <a:prstClr val="black"/>
                </a:solidFill>
              </a:rPr>
              <a:t>c krans uit een dikte op plooien				sterwiel</a:t>
            </a:r>
            <a:endParaRPr lang="nl-NL" sz="1600" b="1" dirty="0" smtClean="0"/>
          </a:p>
          <a:p>
            <a:pPr>
              <a:buFont typeface="+mj-lt"/>
              <a:buAutoNum type="arabicPeriod"/>
            </a:pPr>
            <a:endParaRPr lang="nl-NL" sz="1600" dirty="0"/>
          </a:p>
        </p:txBody>
      </p:sp>
    </p:spTree>
    <p:extLst>
      <p:ext uri="{BB962C8B-B14F-4D97-AF65-F5344CB8AC3E}">
        <p14:creationId xmlns:p14="http://schemas.microsoft.com/office/powerpoint/2010/main" val="386848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Een kranswiel voor het Amsterdamsche Wapen</a:t>
            </a:r>
            <a:endParaRPr lang="nl-NL" sz="3200" b="1" dirty="0"/>
          </a:p>
        </p:txBody>
      </p:sp>
      <p:sp>
        <p:nvSpPr>
          <p:cNvPr id="6" name="Tijdelijke aanduiding voor inhoud 5"/>
          <p:cNvSpPr>
            <a:spLocks noGrp="1"/>
          </p:cNvSpPr>
          <p:nvPr>
            <p:ph idx="1"/>
          </p:nvPr>
        </p:nvSpPr>
        <p:spPr/>
        <p:txBody>
          <a:bodyPr>
            <a:normAutofit/>
          </a:bodyPr>
          <a:lstStyle/>
          <a:p>
            <a:pPr marL="0" indent="0" algn="ctr">
              <a:spcBef>
                <a:spcPts val="0"/>
              </a:spcBef>
              <a:buNone/>
            </a:pPr>
            <a:r>
              <a:rPr lang="nl-NL" sz="2000" b="1" dirty="0" smtClean="0"/>
              <a:t>Penterbak bouwt Het Amsterdamsche Wapen.</a:t>
            </a:r>
          </a:p>
          <a:p>
            <a:pPr marL="0" indent="0">
              <a:spcBef>
                <a:spcPts val="0"/>
              </a:spcBef>
              <a:buNone/>
            </a:pPr>
            <a:r>
              <a:rPr lang="nl-NL" sz="2000" dirty="0" smtClean="0"/>
              <a:t>Wagenschotzager langs de Kostverlorenvaart nabij de Haarlemmerpoort.</a:t>
            </a:r>
          </a:p>
          <a:p>
            <a:pPr marL="0" indent="0">
              <a:spcBef>
                <a:spcPts val="0"/>
              </a:spcBef>
              <a:buNone/>
            </a:pPr>
            <a:r>
              <a:rPr lang="nl-NL" sz="2000" dirty="0" smtClean="0"/>
              <a:t>Gebouwd ca. </a:t>
            </a:r>
            <a:r>
              <a:rPr lang="nl-NL" sz="2000" dirty="0" smtClean="0"/>
              <a:t>1650, </a:t>
            </a:r>
            <a:r>
              <a:rPr lang="nl-NL" sz="2000" dirty="0" smtClean="0"/>
              <a:t>verbrand 1862.</a:t>
            </a:r>
          </a:p>
          <a:p>
            <a:pPr marL="0" indent="0">
              <a:spcBef>
                <a:spcPts val="0"/>
              </a:spcBef>
              <a:buNone/>
            </a:pPr>
            <a:r>
              <a:rPr lang="nl-NL" sz="2000" dirty="0" smtClean="0"/>
              <a:t>Gebouwd voor het zagen van kwartiers eiken planken van gekloofde eiken stammen. Het luxe eikenhout voor meubelmakers- en lambriseringswerk.</a:t>
            </a:r>
          </a:p>
          <a:p>
            <a:pPr marL="0" indent="0">
              <a:spcBef>
                <a:spcPts val="0"/>
              </a:spcBef>
              <a:buNone/>
            </a:pPr>
            <a:r>
              <a:rPr lang="nl-NL" sz="2000" dirty="0" smtClean="0"/>
              <a:t>Tijdgenoot en buurtgenoot van paltrokmolen De Otter. </a:t>
            </a:r>
          </a:p>
          <a:p>
            <a:pPr marL="0" indent="0">
              <a:spcBef>
                <a:spcPts val="0"/>
              </a:spcBef>
              <a:buNone/>
            </a:pPr>
            <a:r>
              <a:rPr lang="nl-NL" sz="2000" dirty="0" smtClean="0"/>
              <a:t>Beide voorzien van een vangwiel en een aangehecht kranswiel.</a:t>
            </a:r>
          </a:p>
          <a:p>
            <a:pPr marL="0" indent="0">
              <a:spcBef>
                <a:spcPts val="0"/>
              </a:spcBef>
              <a:buNone/>
            </a:pPr>
            <a:r>
              <a:rPr lang="nl-NL" sz="2000" dirty="0" smtClean="0"/>
              <a:t>Drijven een schijfloop als krukwiel aan.</a:t>
            </a:r>
          </a:p>
          <a:p>
            <a:pPr marL="0" indent="0">
              <a:spcBef>
                <a:spcPts val="0"/>
              </a:spcBef>
              <a:buNone/>
            </a:pPr>
            <a:endParaRPr lang="nl-NL" sz="2000" dirty="0"/>
          </a:p>
          <a:p>
            <a:pPr marL="0" indent="0">
              <a:spcBef>
                <a:spcPts val="0"/>
              </a:spcBef>
              <a:buNone/>
            </a:pPr>
            <a:r>
              <a:rPr lang="nl-NL" sz="2000" dirty="0" smtClean="0"/>
              <a:t>De bouw van een sterwiel/ kranswiel met kammen en dammen.</a:t>
            </a:r>
          </a:p>
          <a:p>
            <a:pPr marL="0" indent="0">
              <a:spcBef>
                <a:spcPts val="0"/>
              </a:spcBef>
              <a:buNone/>
            </a:pPr>
            <a:r>
              <a:rPr lang="nl-NL" sz="2000" dirty="0" smtClean="0"/>
              <a:t>De  opbouw van de krans </a:t>
            </a:r>
            <a:r>
              <a:rPr lang="nl-NL" sz="2000" dirty="0" smtClean="0"/>
              <a:t>geldt ook voor een spoorwiel. </a:t>
            </a:r>
          </a:p>
          <a:p>
            <a:pPr marL="0" indent="0">
              <a:buNone/>
            </a:pPr>
            <a:endParaRPr lang="nl-NL" sz="2000" dirty="0"/>
          </a:p>
        </p:txBody>
      </p:sp>
    </p:spTree>
    <p:extLst>
      <p:ext uri="{BB962C8B-B14F-4D97-AF65-F5344CB8AC3E}">
        <p14:creationId xmlns:p14="http://schemas.microsoft.com/office/powerpoint/2010/main" val="106096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nl-NL" sz="2400" dirty="0" smtClean="0"/>
              <a:t>Bouwen van een </a:t>
            </a:r>
            <a:r>
              <a:rPr lang="nl-NL" sz="2400" dirty="0" smtClean="0"/>
              <a:t>kranswiel </a:t>
            </a:r>
            <a:r>
              <a:rPr lang="nl-NL" sz="2400" dirty="0" smtClean="0"/>
              <a:t>met dammen</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t="11800" b="11800"/>
          <a:stretch>
            <a:fillRect/>
          </a:stretch>
        </p:blipFill>
        <p:spPr>
          <a:xfrm>
            <a:off x="4499992" y="980728"/>
            <a:ext cx="4320480" cy="3240360"/>
          </a:xfrm>
        </p:spPr>
      </p:pic>
      <p:sp>
        <p:nvSpPr>
          <p:cNvPr id="6" name="Tijdelijke aanduiding voor tekst 5"/>
          <p:cNvSpPr>
            <a:spLocks noGrp="1"/>
          </p:cNvSpPr>
          <p:nvPr>
            <p:ph type="body" sz="half" idx="2"/>
          </p:nvPr>
        </p:nvSpPr>
        <p:spPr>
          <a:xfrm>
            <a:off x="1115616" y="5367338"/>
            <a:ext cx="6768752" cy="804862"/>
          </a:xfrm>
        </p:spPr>
        <p:txBody>
          <a:bodyPr>
            <a:noAutofit/>
          </a:bodyPr>
          <a:lstStyle/>
          <a:p>
            <a:r>
              <a:rPr lang="nl-NL" sz="2000" dirty="0" smtClean="0"/>
              <a:t>De basis voor het </a:t>
            </a:r>
            <a:r>
              <a:rPr lang="nl-NL" sz="2000" dirty="0" smtClean="0"/>
              <a:t>dubbele kranswiel</a:t>
            </a:r>
            <a:r>
              <a:rPr lang="nl-NL" sz="2000" dirty="0" smtClean="0"/>
              <a:t>: twee kransen samengesteld uit twee keer zes elementen van iepenhout.</a:t>
            </a:r>
            <a:endParaRPr lang="nl-NL" sz="2000"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71" y="620687"/>
            <a:ext cx="3960440" cy="3742615"/>
          </a:xfrm>
          <a:prstGeom prst="rect">
            <a:avLst/>
          </a:prstGeom>
        </p:spPr>
      </p:pic>
    </p:spTree>
    <p:extLst>
      <p:ext uri="{BB962C8B-B14F-4D97-AF65-F5344CB8AC3E}">
        <p14:creationId xmlns:p14="http://schemas.microsoft.com/office/powerpoint/2010/main" val="234788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pPr algn="ctr"/>
            <a:r>
              <a:rPr lang="nl-NL" sz="2400" dirty="0" smtClean="0">
                <a:solidFill>
                  <a:prstClr val="black"/>
                </a:solidFill>
              </a:rPr>
              <a:t>Bouwen </a:t>
            </a:r>
            <a:r>
              <a:rPr lang="nl-NL" sz="2400" dirty="0">
                <a:solidFill>
                  <a:prstClr val="black"/>
                </a:solidFill>
              </a:rPr>
              <a:t>van een </a:t>
            </a:r>
            <a:r>
              <a:rPr lang="nl-NL" sz="2400" dirty="0" smtClean="0">
                <a:solidFill>
                  <a:prstClr val="black"/>
                </a:solidFill>
              </a:rPr>
              <a:t>kranswiel met dammen</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t="9750" b="9750"/>
          <a:stretch>
            <a:fillRect/>
          </a:stretch>
        </p:blipFill>
        <p:spPr/>
      </p:pic>
      <p:sp>
        <p:nvSpPr>
          <p:cNvPr id="6" name="Tijdelijke aanduiding voor tekst 5"/>
          <p:cNvSpPr>
            <a:spLocks noGrp="1"/>
          </p:cNvSpPr>
          <p:nvPr>
            <p:ph type="body" sz="half" idx="2"/>
          </p:nvPr>
        </p:nvSpPr>
        <p:spPr/>
        <p:txBody>
          <a:bodyPr>
            <a:normAutofit/>
          </a:bodyPr>
          <a:lstStyle/>
          <a:p>
            <a:r>
              <a:rPr lang="nl-NL" sz="2000" dirty="0" smtClean="0"/>
              <a:t>Ga jij zagen of moet ik het doen?</a:t>
            </a:r>
          </a:p>
          <a:p>
            <a:r>
              <a:rPr lang="nl-NL" sz="2000" dirty="0" smtClean="0"/>
              <a:t>85 x 2 kamers zagen en steken voor de dammen.</a:t>
            </a:r>
            <a:endParaRPr lang="nl-NL" sz="2000" dirty="0"/>
          </a:p>
        </p:txBody>
      </p:sp>
    </p:spTree>
    <p:extLst>
      <p:ext uri="{BB962C8B-B14F-4D97-AF65-F5344CB8AC3E}">
        <p14:creationId xmlns:p14="http://schemas.microsoft.com/office/powerpoint/2010/main" val="10771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pPr algn="ctr"/>
            <a:r>
              <a:rPr lang="nl-NL" sz="2400" dirty="0" smtClean="0">
                <a:solidFill>
                  <a:prstClr val="black"/>
                </a:solidFill>
              </a:rPr>
              <a:t>Bouwen </a:t>
            </a:r>
            <a:r>
              <a:rPr lang="nl-NL" sz="2400" dirty="0">
                <a:solidFill>
                  <a:prstClr val="black"/>
                </a:solidFill>
              </a:rPr>
              <a:t>van een </a:t>
            </a:r>
            <a:r>
              <a:rPr lang="nl-NL" sz="2400" dirty="0" smtClean="0">
                <a:solidFill>
                  <a:prstClr val="black"/>
                </a:solidFill>
              </a:rPr>
              <a:t>kranswiel met dammen</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t="10733" b="10733"/>
          <a:stretch>
            <a:fillRect/>
          </a:stretch>
        </p:blipFill>
        <p:spPr>
          <a:xfrm>
            <a:off x="251520" y="908720"/>
            <a:ext cx="4312576" cy="3234432"/>
          </a:xfrm>
        </p:spPr>
      </p:pic>
      <p:sp>
        <p:nvSpPr>
          <p:cNvPr id="7" name="Tijdelijke aanduiding voor tekst 6"/>
          <p:cNvSpPr>
            <a:spLocks noGrp="1"/>
          </p:cNvSpPr>
          <p:nvPr>
            <p:ph type="body" sz="half" idx="2"/>
          </p:nvPr>
        </p:nvSpPr>
        <p:spPr/>
        <p:txBody>
          <a:bodyPr>
            <a:normAutofit/>
          </a:bodyPr>
          <a:lstStyle/>
          <a:p>
            <a:r>
              <a:rPr lang="nl-NL" sz="2000" dirty="0" smtClean="0"/>
              <a:t>Laat maar, ik zal het wel weer zelf doen hoor. Mijn zaagje en beitel zijn veel scherper.</a:t>
            </a:r>
            <a:endParaRPr lang="nl-NL" sz="2000"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908720"/>
            <a:ext cx="4091897" cy="3362176"/>
          </a:xfrm>
          <a:prstGeom prst="rect">
            <a:avLst/>
          </a:prstGeom>
        </p:spPr>
      </p:pic>
    </p:spTree>
    <p:extLst>
      <p:ext uri="{BB962C8B-B14F-4D97-AF65-F5344CB8AC3E}">
        <p14:creationId xmlns:p14="http://schemas.microsoft.com/office/powerpoint/2010/main" val="157228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pPr algn="ctr"/>
            <a:r>
              <a:rPr lang="nl-NL" sz="2400" dirty="0" smtClean="0">
                <a:solidFill>
                  <a:prstClr val="black"/>
                </a:solidFill>
              </a:rPr>
              <a:t>Bouwen </a:t>
            </a:r>
            <a:r>
              <a:rPr lang="nl-NL" sz="2400" dirty="0">
                <a:solidFill>
                  <a:prstClr val="black"/>
                </a:solidFill>
              </a:rPr>
              <a:t>van een </a:t>
            </a:r>
            <a:r>
              <a:rPr lang="nl-NL" sz="2400" dirty="0" smtClean="0">
                <a:solidFill>
                  <a:prstClr val="black"/>
                </a:solidFill>
              </a:rPr>
              <a:t>kranswiel met dammen</a:t>
            </a:r>
            <a:endParaRPr lang="nl-NL" sz="2400" dirty="0"/>
          </a:p>
        </p:txBody>
      </p:sp>
      <p:pic>
        <p:nvPicPr>
          <p:cNvPr id="4" name="Tijdelijke aanduiding voor inhoud 3"/>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 r="-185"/>
          <a:stretch/>
        </p:blipFill>
        <p:spPr>
          <a:xfrm>
            <a:off x="1115616" y="404664"/>
            <a:ext cx="6773661" cy="4114800"/>
          </a:xfrm>
        </p:spPr>
      </p:pic>
      <p:sp>
        <p:nvSpPr>
          <p:cNvPr id="6" name="Tijdelijke aanduiding voor tekst 5"/>
          <p:cNvSpPr>
            <a:spLocks noGrp="1"/>
          </p:cNvSpPr>
          <p:nvPr>
            <p:ph type="body" sz="half" idx="2"/>
          </p:nvPr>
        </p:nvSpPr>
        <p:spPr>
          <a:xfrm>
            <a:off x="323528" y="5373216"/>
            <a:ext cx="8496944" cy="1224136"/>
          </a:xfrm>
        </p:spPr>
        <p:txBody>
          <a:bodyPr>
            <a:normAutofit/>
          </a:bodyPr>
          <a:lstStyle/>
          <a:p>
            <a:pPr>
              <a:spcBef>
                <a:spcPts val="0"/>
              </a:spcBef>
            </a:pPr>
            <a:r>
              <a:rPr lang="nl-NL" sz="2000" dirty="0" smtClean="0"/>
              <a:t>De dammen worden  straalsgewijs in de nissen </a:t>
            </a:r>
            <a:r>
              <a:rPr lang="nl-NL" sz="2000" dirty="0" smtClean="0"/>
              <a:t>van de kransen geplaatst</a:t>
            </a:r>
            <a:r>
              <a:rPr lang="nl-NL" sz="2000" dirty="0" smtClean="0"/>
              <a:t>. </a:t>
            </a:r>
          </a:p>
          <a:p>
            <a:pPr>
              <a:spcBef>
                <a:spcPts val="0"/>
              </a:spcBef>
            </a:pPr>
            <a:r>
              <a:rPr lang="nl-NL" sz="2000" dirty="0" smtClean="0"/>
              <a:t>De molenmaker en zijn knecht maken de dammen eerst </a:t>
            </a:r>
            <a:r>
              <a:rPr lang="nl-NL" sz="2000" dirty="0" smtClean="0"/>
              <a:t>passend en korten ze daarna in tot de buitenkant van de krans.</a:t>
            </a:r>
            <a:endParaRPr lang="nl-NL" sz="2000" dirty="0"/>
          </a:p>
        </p:txBody>
      </p:sp>
    </p:spTree>
    <p:extLst>
      <p:ext uri="{BB962C8B-B14F-4D97-AF65-F5344CB8AC3E}">
        <p14:creationId xmlns:p14="http://schemas.microsoft.com/office/powerpoint/2010/main" val="114538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pPr algn="ctr"/>
            <a:r>
              <a:rPr lang="nl-NL" sz="2400" dirty="0" smtClean="0">
                <a:solidFill>
                  <a:prstClr val="black"/>
                </a:solidFill>
              </a:rPr>
              <a:t>Bouwen </a:t>
            </a:r>
            <a:r>
              <a:rPr lang="nl-NL" sz="2400" dirty="0">
                <a:solidFill>
                  <a:prstClr val="black"/>
                </a:solidFill>
              </a:rPr>
              <a:t>van een </a:t>
            </a:r>
            <a:r>
              <a:rPr lang="nl-NL" sz="2400" dirty="0" smtClean="0">
                <a:solidFill>
                  <a:prstClr val="black"/>
                </a:solidFill>
              </a:rPr>
              <a:t>kranswiel met dammen</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t="8410" b="8410"/>
          <a:stretch>
            <a:fillRect/>
          </a:stretch>
        </p:blipFill>
        <p:spPr/>
      </p:pic>
      <p:sp>
        <p:nvSpPr>
          <p:cNvPr id="6" name="Tijdelijke aanduiding voor tekst 5"/>
          <p:cNvSpPr>
            <a:spLocks noGrp="1"/>
          </p:cNvSpPr>
          <p:nvPr>
            <p:ph type="body" sz="half" idx="2"/>
          </p:nvPr>
        </p:nvSpPr>
        <p:spPr/>
        <p:txBody>
          <a:bodyPr>
            <a:normAutofit/>
          </a:bodyPr>
          <a:lstStyle/>
          <a:p>
            <a:r>
              <a:rPr lang="nl-NL" sz="2000" dirty="0" smtClean="0"/>
              <a:t>Alles 20 keer kleiner. Dus oppassen voor je vingers. Ook deze </a:t>
            </a:r>
            <a:r>
              <a:rPr lang="nl-NL" sz="2000" dirty="0" smtClean="0"/>
              <a:t>85 kammen </a:t>
            </a:r>
            <a:r>
              <a:rPr lang="nl-NL" sz="2000" dirty="0" smtClean="0"/>
              <a:t>zijn gemaakt van Azijnhout.</a:t>
            </a:r>
            <a:endParaRPr lang="nl-NL" sz="2000" dirty="0"/>
          </a:p>
        </p:txBody>
      </p:sp>
    </p:spTree>
    <p:extLst>
      <p:ext uri="{BB962C8B-B14F-4D97-AF65-F5344CB8AC3E}">
        <p14:creationId xmlns:p14="http://schemas.microsoft.com/office/powerpoint/2010/main" val="234637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pPr algn="ctr"/>
            <a:r>
              <a:rPr lang="nl-NL" sz="2400" dirty="0" smtClean="0">
                <a:solidFill>
                  <a:prstClr val="black"/>
                </a:solidFill>
              </a:rPr>
              <a:t>Bouwen van </a:t>
            </a:r>
            <a:r>
              <a:rPr lang="nl-NL" sz="2400" dirty="0">
                <a:solidFill>
                  <a:prstClr val="black"/>
                </a:solidFill>
              </a:rPr>
              <a:t>een </a:t>
            </a:r>
            <a:r>
              <a:rPr lang="nl-NL" sz="2400" dirty="0" smtClean="0">
                <a:solidFill>
                  <a:prstClr val="black"/>
                </a:solidFill>
              </a:rPr>
              <a:t>kranswiel met dammen</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t="7143" b="7143"/>
          <a:stretch>
            <a:fillRect/>
          </a:stretch>
        </p:blipFill>
        <p:spPr/>
      </p:pic>
      <p:sp>
        <p:nvSpPr>
          <p:cNvPr id="6" name="Tijdelijke aanduiding voor tekst 5"/>
          <p:cNvSpPr>
            <a:spLocks noGrp="1"/>
          </p:cNvSpPr>
          <p:nvPr>
            <p:ph type="body" sz="half" idx="2"/>
          </p:nvPr>
        </p:nvSpPr>
        <p:spPr>
          <a:xfrm>
            <a:off x="755576" y="5367338"/>
            <a:ext cx="7488832" cy="804862"/>
          </a:xfrm>
        </p:spPr>
        <p:txBody>
          <a:bodyPr>
            <a:noAutofit/>
          </a:bodyPr>
          <a:lstStyle/>
          <a:p>
            <a:r>
              <a:rPr lang="nl-NL" sz="2000" dirty="0" smtClean="0"/>
              <a:t>Het </a:t>
            </a:r>
            <a:r>
              <a:rPr lang="nl-NL" sz="2000" dirty="0"/>
              <a:t>v</a:t>
            </a:r>
            <a:r>
              <a:rPr lang="nl-NL" sz="2000" dirty="0" smtClean="0"/>
              <a:t>angwiel met zijn kruisarmen,  aangevuld met het kranswiel.</a:t>
            </a:r>
          </a:p>
          <a:p>
            <a:r>
              <a:rPr lang="nl-NL" sz="2000" dirty="0" smtClean="0"/>
              <a:t>Het bovenwiel van een </a:t>
            </a:r>
            <a:r>
              <a:rPr lang="nl-NL" sz="2000" dirty="0" smtClean="0"/>
              <a:t>Amsterdamse paltrokmolen</a:t>
            </a:r>
            <a:r>
              <a:rPr lang="nl-NL" sz="2000" dirty="0" smtClean="0"/>
              <a:t>.</a:t>
            </a:r>
            <a:endParaRPr lang="nl-NL" sz="2000" dirty="0"/>
          </a:p>
        </p:txBody>
      </p:sp>
    </p:spTree>
    <p:extLst>
      <p:ext uri="{BB962C8B-B14F-4D97-AF65-F5344CB8AC3E}">
        <p14:creationId xmlns:p14="http://schemas.microsoft.com/office/powerpoint/2010/main" val="245362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500"/>
            <a:ext cx="8229600" cy="1143000"/>
          </a:xfrm>
        </p:spPr>
        <p:txBody>
          <a:bodyPr>
            <a:normAutofit/>
          </a:bodyPr>
          <a:lstStyle/>
          <a:p>
            <a:r>
              <a:rPr lang="nl-NL" sz="3200" b="1" dirty="0" smtClean="0"/>
              <a:t>Diverse spoor- krans- ster- en kroonwielen</a:t>
            </a:r>
            <a:endParaRPr lang="nl-NL" sz="3200" b="1" dirty="0"/>
          </a:p>
        </p:txBody>
      </p:sp>
    </p:spTree>
    <p:extLst>
      <p:ext uri="{BB962C8B-B14F-4D97-AF65-F5344CB8AC3E}">
        <p14:creationId xmlns:p14="http://schemas.microsoft.com/office/powerpoint/2010/main" val="36720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57200" y="273050"/>
            <a:ext cx="3826768" cy="1162050"/>
          </a:xfrm>
        </p:spPr>
        <p:txBody>
          <a:bodyPr>
            <a:normAutofit fontScale="90000"/>
          </a:bodyPr>
          <a:lstStyle/>
          <a:p>
            <a:r>
              <a:rPr lang="nl-NL" sz="2800" b="1" dirty="0">
                <a:solidFill>
                  <a:prstClr val="black"/>
                </a:solidFill>
              </a:rPr>
              <a:t>Het gaande werk van de watermolen met scheprad</a:t>
            </a:r>
            <a:endParaRPr lang="nl-NL" dirty="0"/>
          </a:p>
        </p:txBody>
      </p:sp>
      <p:pic>
        <p:nvPicPr>
          <p:cNvPr id="2" name="Tijdelijke aanduiding voor inhoud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4008" y="260648"/>
            <a:ext cx="4280545" cy="6420818"/>
          </a:xfrm>
        </p:spPr>
      </p:pic>
      <p:sp>
        <p:nvSpPr>
          <p:cNvPr id="3" name="Tijdelijke aanduiding voor tekst 2"/>
          <p:cNvSpPr>
            <a:spLocks noGrp="1"/>
          </p:cNvSpPr>
          <p:nvPr>
            <p:ph type="body" sz="half" idx="2"/>
          </p:nvPr>
        </p:nvSpPr>
        <p:spPr/>
        <p:txBody>
          <a:bodyPr>
            <a:normAutofit/>
          </a:bodyPr>
          <a:lstStyle/>
          <a:p>
            <a:r>
              <a:rPr lang="nl-NL" sz="2000" dirty="0" smtClean="0"/>
              <a:t>Schijfloop en waterwiel van</a:t>
            </a:r>
          </a:p>
          <a:p>
            <a:r>
              <a:rPr lang="nl-NL" sz="2000" dirty="0" smtClean="0"/>
              <a:t>De wipmolen van de Schoterveenpolder, Haarlem.</a:t>
            </a:r>
            <a:endParaRPr lang="nl-NL" sz="2000" dirty="0"/>
          </a:p>
        </p:txBody>
      </p:sp>
    </p:spTree>
    <p:extLst>
      <p:ext uri="{BB962C8B-B14F-4D97-AF65-F5344CB8AC3E}">
        <p14:creationId xmlns:p14="http://schemas.microsoft.com/office/powerpoint/2010/main" val="289546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smtClean="0"/>
              <a:t>Spoorwiel: kranswiel</a:t>
            </a:r>
            <a:br>
              <a:rPr lang="nl-NL" sz="3200" b="1" dirty="0" smtClean="0"/>
            </a:br>
            <a:r>
              <a:rPr lang="nl-NL" sz="2200" dirty="0" smtClean="0"/>
              <a:t>Geen plooien, </a:t>
            </a:r>
            <a:r>
              <a:rPr lang="nl-NL" sz="2200" dirty="0" smtClean="0"/>
              <a:t>enkele krans samengesteld uit 12 gelijke om en om gekoppelde kransstukken, opgesloten </a:t>
            </a:r>
            <a:r>
              <a:rPr lang="nl-NL" sz="2200" dirty="0" smtClean="0"/>
              <a:t>tussen dubbele kruisarmen.</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655" y="1600200"/>
            <a:ext cx="7212690" cy="4525963"/>
          </a:xfrm>
        </p:spPr>
      </p:pic>
    </p:spTree>
    <p:extLst>
      <p:ext uri="{BB962C8B-B14F-4D97-AF65-F5344CB8AC3E}">
        <p14:creationId xmlns:p14="http://schemas.microsoft.com/office/powerpoint/2010/main" val="392142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60648"/>
            <a:ext cx="8856984" cy="1143000"/>
          </a:xfrm>
        </p:spPr>
        <p:txBody>
          <a:bodyPr>
            <a:normAutofit fontScale="90000"/>
          </a:bodyPr>
          <a:lstStyle/>
          <a:p>
            <a:r>
              <a:rPr lang="nl-NL" sz="3200" b="1" dirty="0" smtClean="0"/>
              <a:t>Spoorwiel, sterwiel.</a:t>
            </a:r>
            <a:br>
              <a:rPr lang="nl-NL" sz="3200" b="1" dirty="0" smtClean="0"/>
            </a:br>
            <a:r>
              <a:rPr lang="nl-NL" sz="2200" dirty="0" smtClean="0"/>
              <a:t>4 Plooien met hoekstukken, 4 kruisarmen onder het wiel, krans op de plooien.</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2672" y="1600200"/>
            <a:ext cx="6798656" cy="4525963"/>
          </a:xfrm>
        </p:spPr>
      </p:pic>
    </p:spTree>
    <p:extLst>
      <p:ext uri="{BB962C8B-B14F-4D97-AF65-F5344CB8AC3E}">
        <p14:creationId xmlns:p14="http://schemas.microsoft.com/office/powerpoint/2010/main" val="74590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498178"/>
          </a:xfrm>
        </p:spPr>
        <p:txBody>
          <a:bodyPr>
            <a:normAutofit/>
          </a:bodyPr>
          <a:lstStyle/>
          <a:p>
            <a:r>
              <a:rPr lang="nl-NL" sz="3200" b="1" dirty="0" smtClean="0"/>
              <a:t>Steenwiel, sterwiel, spoorwiel?</a:t>
            </a:r>
            <a:br>
              <a:rPr lang="nl-NL" sz="3200" b="1" dirty="0" smtClean="0"/>
            </a:br>
            <a:r>
              <a:rPr lang="nl-NL" sz="2000" dirty="0" smtClean="0"/>
              <a:t>4 kruisarmen, plooien en </a:t>
            </a:r>
            <a:r>
              <a:rPr lang="nl-NL" sz="2000" dirty="0" smtClean="0"/>
              <a:t>een dubbele krans </a:t>
            </a:r>
            <a:r>
              <a:rPr lang="nl-NL" sz="2000" dirty="0" smtClean="0"/>
              <a:t>met dammen</a:t>
            </a:r>
            <a:r>
              <a:rPr lang="nl-NL" sz="2000" dirty="0" smtClean="0"/>
              <a:t>. Dit steenwiel is opgebouwd gelijk een spoorwiel, maar wordt gedreven door het kleine schijfloop, dus geen spoorwiel.</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916832"/>
            <a:ext cx="6034617" cy="4525963"/>
          </a:xfrm>
        </p:spPr>
      </p:pic>
    </p:spTree>
    <p:extLst>
      <p:ext uri="{BB962C8B-B14F-4D97-AF65-F5344CB8AC3E}">
        <p14:creationId xmlns:p14="http://schemas.microsoft.com/office/powerpoint/2010/main" val="366090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Krans met kammen en dammen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63820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Spoorwiel, kranswiel, sterwiel</a:t>
            </a:r>
            <a:r>
              <a:rPr lang="nl-NL" dirty="0" smtClean="0"/>
              <a:t/>
            </a:r>
            <a:br>
              <a:rPr lang="nl-NL" dirty="0" smtClean="0"/>
            </a:br>
            <a:r>
              <a:rPr lang="nl-NL" sz="2000" dirty="0" smtClean="0"/>
              <a:t>Grutterij, rosmolen NOM, Arnhem. Diameter 6,5 meter.</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628800"/>
            <a:ext cx="6034617" cy="4525963"/>
          </a:xfrm>
        </p:spPr>
      </p:pic>
    </p:spTree>
    <p:extLst>
      <p:ext uri="{BB962C8B-B14F-4D97-AF65-F5344CB8AC3E}">
        <p14:creationId xmlns:p14="http://schemas.microsoft.com/office/powerpoint/2010/main" val="50154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smtClean="0"/>
              <a:t>Ja, spoorwiel</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p:spPr>
      </p:pic>
      <p:sp>
        <p:nvSpPr>
          <p:cNvPr id="6" name="Tijdelijke aanduiding voor tekst 5"/>
          <p:cNvSpPr>
            <a:spLocks noGrp="1"/>
          </p:cNvSpPr>
          <p:nvPr>
            <p:ph type="body" sz="half" idx="2"/>
          </p:nvPr>
        </p:nvSpPr>
        <p:spPr/>
        <p:txBody>
          <a:bodyPr>
            <a:normAutofit/>
          </a:bodyPr>
          <a:lstStyle/>
          <a:p>
            <a:r>
              <a:rPr lang="nl-NL" sz="2000" dirty="0" smtClean="0"/>
              <a:t>Het roswiel in de grutterij. 6,5 meter in doorsnede.</a:t>
            </a:r>
          </a:p>
          <a:p>
            <a:r>
              <a:rPr lang="nl-NL" sz="2000" dirty="0" smtClean="0"/>
              <a:t>Uitgevoerd met plooistukken en een </a:t>
            </a:r>
            <a:r>
              <a:rPr lang="nl-NL" sz="2000" dirty="0" smtClean="0"/>
              <a:t>massieve krans</a:t>
            </a:r>
            <a:r>
              <a:rPr lang="nl-NL" sz="2000" dirty="0" smtClean="0"/>
              <a:t>. </a:t>
            </a:r>
          </a:p>
          <a:p>
            <a:r>
              <a:rPr lang="nl-NL" sz="2000" dirty="0" smtClean="0"/>
              <a:t>Gedragen door 4 kruisarmen en een 8 tal spruiten.  Als het paard zijn rondjes wil lopen drijft dit spoorwiel 3 kleine schijflopen en een kleine bonkelaar rond.</a:t>
            </a:r>
          </a:p>
          <a:p>
            <a:endParaRPr lang="nl-NL" sz="2000" dirty="0"/>
          </a:p>
          <a:p>
            <a:r>
              <a:rPr lang="nl-NL" sz="2000" dirty="0" smtClean="0"/>
              <a:t>Grutterij NOM, Arnhem</a:t>
            </a:r>
            <a:endParaRPr lang="nl-NL" sz="2000" dirty="0"/>
          </a:p>
        </p:txBody>
      </p:sp>
    </p:spTree>
    <p:extLst>
      <p:ext uri="{BB962C8B-B14F-4D97-AF65-F5344CB8AC3E}">
        <p14:creationId xmlns:p14="http://schemas.microsoft.com/office/powerpoint/2010/main" val="61502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4546848" cy="1162050"/>
          </a:xfrm>
        </p:spPr>
        <p:txBody>
          <a:bodyPr/>
          <a:lstStyle/>
          <a:p>
            <a:r>
              <a:rPr lang="nl-NL" sz="3200" b="1" dirty="0" smtClean="0"/>
              <a:t>Kranswiel, kroonwiel</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209069" y="2078894"/>
            <a:ext cx="6376479" cy="2686091"/>
          </a:xfrm>
        </p:spPr>
      </p:pic>
      <p:sp>
        <p:nvSpPr>
          <p:cNvPr id="5" name="Tijdelijke aanduiding voor tekst 4"/>
          <p:cNvSpPr>
            <a:spLocks noGrp="1"/>
          </p:cNvSpPr>
          <p:nvPr>
            <p:ph type="body" sz="half" idx="2"/>
          </p:nvPr>
        </p:nvSpPr>
        <p:spPr/>
        <p:txBody>
          <a:bodyPr>
            <a:normAutofit/>
          </a:bodyPr>
          <a:lstStyle/>
          <a:p>
            <a:r>
              <a:rPr lang="nl-NL" sz="2000" dirty="0" smtClean="0"/>
              <a:t>Krans opgebouwd </a:t>
            </a:r>
            <a:r>
              <a:rPr lang="nl-NL" sz="2000" dirty="0" smtClean="0"/>
              <a:t>uit enkele massieve stukken, gedragen door de kruisarmen.</a:t>
            </a:r>
          </a:p>
          <a:p>
            <a:endParaRPr lang="nl-NL" sz="2000" dirty="0"/>
          </a:p>
          <a:p>
            <a:r>
              <a:rPr lang="nl-NL" sz="2000" dirty="0" smtClean="0"/>
              <a:t>Ergens in een donker hok van een boerderij in het NOM in Arnhem.</a:t>
            </a:r>
            <a:endParaRPr lang="nl-NL" sz="2000" dirty="0"/>
          </a:p>
        </p:txBody>
      </p:sp>
    </p:spTree>
    <p:extLst>
      <p:ext uri="{BB962C8B-B14F-4D97-AF65-F5344CB8AC3E}">
        <p14:creationId xmlns:p14="http://schemas.microsoft.com/office/powerpoint/2010/main" val="385554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498178"/>
          </a:xfrm>
        </p:spPr>
        <p:txBody>
          <a:bodyPr>
            <a:normAutofit fontScale="90000"/>
          </a:bodyPr>
          <a:lstStyle/>
          <a:p>
            <a:r>
              <a:rPr lang="nl-NL" sz="3200" b="1" dirty="0" smtClean="0"/>
              <a:t>Kranswiel, kroonwiel</a:t>
            </a:r>
            <a:br>
              <a:rPr lang="nl-NL" sz="3200" b="1" dirty="0" smtClean="0"/>
            </a:br>
            <a:r>
              <a:rPr lang="nl-NL" sz="2200" dirty="0" smtClean="0"/>
              <a:t>Boerderij Landgoed Verhildersum, Leens. Een ros-karnmolen.</a:t>
            </a:r>
            <a:br>
              <a:rPr lang="nl-NL" sz="2200" dirty="0" smtClean="0"/>
            </a:br>
            <a:r>
              <a:rPr lang="nl-NL" sz="2200" dirty="0" smtClean="0"/>
              <a:t>Bonkelaar ? of schijfloop ? </a:t>
            </a:r>
            <a:r>
              <a:rPr lang="nl-NL" sz="2200" dirty="0" smtClean="0"/>
              <a:t>op het kroonwiel en een </a:t>
            </a:r>
            <a:r>
              <a:rPr lang="nl-NL" sz="2200" dirty="0" smtClean="0"/>
              <a:t>bonkelaar op </a:t>
            </a:r>
            <a:r>
              <a:rPr lang="nl-NL" sz="2200" dirty="0" smtClean="0"/>
              <a:t>het schijfloop van de karnstok.</a:t>
            </a:r>
            <a:endParaRPr lang="nl-NL" sz="2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969037"/>
            <a:ext cx="4766687" cy="4329741"/>
          </a:xfrm>
        </p:spPr>
      </p:pic>
      <p:pic>
        <p:nvPicPr>
          <p:cNvPr id="5" name="Tijdelijke aanduiding voor inhou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1772815"/>
            <a:ext cx="2444020" cy="4525963"/>
          </a:xfrm>
          <a:prstGeom prst="rect">
            <a:avLst/>
          </a:prstGeom>
        </p:spPr>
      </p:pic>
    </p:spTree>
    <p:extLst>
      <p:ext uri="{BB962C8B-B14F-4D97-AF65-F5344CB8AC3E}">
        <p14:creationId xmlns:p14="http://schemas.microsoft.com/office/powerpoint/2010/main" val="4033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500"/>
            <a:ext cx="8229600" cy="1143000"/>
          </a:xfrm>
        </p:spPr>
        <p:txBody>
          <a:bodyPr>
            <a:normAutofit/>
          </a:bodyPr>
          <a:lstStyle/>
          <a:p>
            <a:pPr algn="ctr"/>
            <a:r>
              <a:rPr lang="nl-NL" sz="6000" b="1" dirty="0" smtClean="0">
                <a:solidFill>
                  <a:srgbClr val="FF0000"/>
                </a:solidFill>
              </a:rPr>
              <a:t>Bonkelaar</a:t>
            </a:r>
            <a:endParaRPr lang="nl-NL" sz="6000" b="1" dirty="0">
              <a:solidFill>
                <a:srgbClr val="FF0000"/>
              </a:solidFill>
            </a:endParaRPr>
          </a:p>
        </p:txBody>
      </p:sp>
    </p:spTree>
    <p:extLst>
      <p:ext uri="{BB962C8B-B14F-4D97-AF65-F5344CB8AC3E}">
        <p14:creationId xmlns:p14="http://schemas.microsoft.com/office/powerpoint/2010/main" val="420782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smtClean="0"/>
              <a:t>Opbouw van de bonkelaar</a:t>
            </a:r>
            <a:endParaRPr lang="nl-NL" sz="2400" b="1"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2917" r="2917"/>
          <a:stretch>
            <a:fillRect/>
          </a:stretch>
        </p:blipFill>
        <p:spPr/>
      </p:pic>
      <p:sp>
        <p:nvSpPr>
          <p:cNvPr id="3" name="Tijdelijke aanduiding voor tekst 2"/>
          <p:cNvSpPr>
            <a:spLocks noGrp="1"/>
          </p:cNvSpPr>
          <p:nvPr>
            <p:ph type="body" sz="half" idx="2"/>
          </p:nvPr>
        </p:nvSpPr>
        <p:spPr>
          <a:xfrm>
            <a:off x="179512" y="5367338"/>
            <a:ext cx="8856984" cy="1158006"/>
          </a:xfrm>
        </p:spPr>
        <p:txBody>
          <a:bodyPr>
            <a:normAutofit/>
          </a:bodyPr>
          <a:lstStyle/>
          <a:p>
            <a:pPr>
              <a:spcBef>
                <a:spcPts val="0"/>
              </a:spcBef>
            </a:pPr>
            <a:r>
              <a:rPr lang="nl-NL" sz="2000" dirty="0" smtClean="0"/>
              <a:t>Het </a:t>
            </a:r>
            <a:r>
              <a:rPr lang="nl-NL" sz="2000" dirty="0" smtClean="0"/>
              <a:t>wiel wordt per plaat opgebouwd uit 2 maanstukken en 2 dammen. Er gaan 2 platen op elkaar en een kwart gedraaid van elkaar voor de hoogste sterkte. Een paar bouten voor de  koppeling is voldoende. De kammen trekken de platen ook bijeen.</a:t>
            </a:r>
            <a:endParaRPr lang="nl-NL" sz="2000" dirty="0"/>
          </a:p>
        </p:txBody>
      </p:sp>
    </p:spTree>
    <p:extLst>
      <p:ext uri="{BB962C8B-B14F-4D97-AF65-F5344CB8AC3E}">
        <p14:creationId xmlns:p14="http://schemas.microsoft.com/office/powerpoint/2010/main" val="179771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b="1" dirty="0">
                <a:solidFill>
                  <a:prstClr val="black"/>
                </a:solidFill>
              </a:rPr>
              <a:t>Het gaande werk van de watermolen met scheprad</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235793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a:solidFill>
                  <a:prstClr val="black"/>
                </a:solidFill>
              </a:rPr>
              <a:t>Opbouw van de bonkelaar</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2833" r="2833"/>
          <a:stretch>
            <a:fillRect/>
          </a:stretch>
        </p:blipFill>
        <p:spPr/>
      </p:pic>
      <p:sp>
        <p:nvSpPr>
          <p:cNvPr id="3" name="Tijdelijke aanduiding voor tekst 2"/>
          <p:cNvSpPr>
            <a:spLocks noGrp="1"/>
          </p:cNvSpPr>
          <p:nvPr>
            <p:ph type="body" sz="half" idx="2"/>
          </p:nvPr>
        </p:nvSpPr>
        <p:spPr>
          <a:xfrm>
            <a:off x="323528" y="5367338"/>
            <a:ext cx="8352928" cy="1085998"/>
          </a:xfrm>
        </p:spPr>
        <p:txBody>
          <a:bodyPr>
            <a:noAutofit/>
          </a:bodyPr>
          <a:lstStyle/>
          <a:p>
            <a:r>
              <a:rPr lang="nl-NL" sz="2000" dirty="0" smtClean="0"/>
              <a:t>De plaat kan ook uit 4 gelijke stukken worden opgebouwd. Als dan ook nog 4 kruisarmen worden toegevoegd  ontstaat er voldoende stijfheid</a:t>
            </a:r>
            <a:r>
              <a:rPr lang="nl-NL" sz="2000" dirty="0" smtClean="0"/>
              <a:t>. Niet genoeg? Dan kun je ook weer twee platen op elkaar plaatsen.</a:t>
            </a:r>
            <a:endParaRPr lang="nl-NL" sz="2000" dirty="0"/>
          </a:p>
        </p:txBody>
      </p:sp>
    </p:spTree>
    <p:extLst>
      <p:ext uri="{BB962C8B-B14F-4D97-AF65-F5344CB8AC3E}">
        <p14:creationId xmlns:p14="http://schemas.microsoft.com/office/powerpoint/2010/main" val="88780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a:solidFill>
                  <a:prstClr val="black"/>
                </a:solidFill>
              </a:rPr>
              <a:t>Opbouw van de bonkelaar</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1667" r="1667"/>
          <a:stretch>
            <a:fillRect/>
          </a:stretch>
        </p:blipFill>
        <p:spPr/>
      </p:pic>
      <p:sp>
        <p:nvSpPr>
          <p:cNvPr id="3" name="Tijdelijke aanduiding voor tekst 2"/>
          <p:cNvSpPr>
            <a:spLocks noGrp="1"/>
          </p:cNvSpPr>
          <p:nvPr>
            <p:ph type="body" sz="half" idx="2"/>
          </p:nvPr>
        </p:nvSpPr>
        <p:spPr/>
        <p:txBody>
          <a:bodyPr>
            <a:normAutofit/>
          </a:bodyPr>
          <a:lstStyle/>
          <a:p>
            <a:r>
              <a:rPr lang="nl-NL" sz="2000" dirty="0" smtClean="0"/>
              <a:t>Als er tenslotte ook nog een velling wordt toegevoegd  wordt het een echte bonkelaar.</a:t>
            </a:r>
            <a:endParaRPr lang="nl-NL" sz="2000" dirty="0"/>
          </a:p>
        </p:txBody>
      </p:sp>
    </p:spTree>
    <p:extLst>
      <p:ext uri="{BB962C8B-B14F-4D97-AF65-F5344CB8AC3E}">
        <p14:creationId xmlns:p14="http://schemas.microsoft.com/office/powerpoint/2010/main" val="1238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Bonkelaar</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888" y="1124744"/>
            <a:ext cx="5111750" cy="3407833"/>
          </a:xfrm>
        </p:spPr>
      </p:pic>
      <p:sp>
        <p:nvSpPr>
          <p:cNvPr id="3" name="Tijdelijke aanduiding voor tekst 2"/>
          <p:cNvSpPr>
            <a:spLocks noGrp="1"/>
          </p:cNvSpPr>
          <p:nvPr>
            <p:ph type="body" sz="half" idx="2"/>
          </p:nvPr>
        </p:nvSpPr>
        <p:spPr/>
        <p:txBody>
          <a:bodyPr>
            <a:noAutofit/>
          </a:bodyPr>
          <a:lstStyle/>
          <a:p>
            <a:r>
              <a:rPr lang="nl-NL" sz="2000" dirty="0" smtClean="0"/>
              <a:t>De bovenbonkelaar van koren- pelmolen Grote Geert in Kantens.</a:t>
            </a:r>
          </a:p>
          <a:p>
            <a:r>
              <a:rPr lang="nl-NL" sz="2000" dirty="0" smtClean="0"/>
              <a:t>Een forse dubbele plaat voorzien van een reeks Azijnhouten kammen. Als kroonwiel uitgevoerd. Ook hier is de plaat versterkt of opgedikt door vier kruisarmen. </a:t>
            </a:r>
            <a:endParaRPr lang="nl-NL" sz="2000" dirty="0"/>
          </a:p>
        </p:txBody>
      </p:sp>
      <p:sp>
        <p:nvSpPr>
          <p:cNvPr id="6" name="Tekstvak 5"/>
          <p:cNvSpPr txBox="1"/>
          <p:nvPr/>
        </p:nvSpPr>
        <p:spPr>
          <a:xfrm>
            <a:off x="467544" y="4725144"/>
            <a:ext cx="8136904" cy="1384995"/>
          </a:xfrm>
          <a:prstGeom prst="rect">
            <a:avLst/>
          </a:prstGeom>
          <a:noFill/>
        </p:spPr>
        <p:txBody>
          <a:bodyPr wrap="square" rtlCol="0">
            <a:spAutoFit/>
          </a:bodyPr>
          <a:lstStyle/>
          <a:p>
            <a:pPr lvl="0">
              <a:spcBef>
                <a:spcPct val="20000"/>
              </a:spcBef>
            </a:pPr>
            <a:r>
              <a:rPr lang="nl-NL" sz="2000" dirty="0">
                <a:solidFill>
                  <a:prstClr val="black"/>
                </a:solidFill>
              </a:rPr>
              <a:t>De armen </a:t>
            </a:r>
            <a:r>
              <a:rPr lang="nl-NL" sz="2000" dirty="0" smtClean="0">
                <a:solidFill>
                  <a:prstClr val="black"/>
                </a:solidFill>
              </a:rPr>
              <a:t>kunnen dus ook binnen </a:t>
            </a:r>
            <a:r>
              <a:rPr lang="nl-NL" sz="2000" dirty="0">
                <a:solidFill>
                  <a:prstClr val="black"/>
                </a:solidFill>
              </a:rPr>
              <a:t>de cirkel van de kamkoppen </a:t>
            </a:r>
            <a:r>
              <a:rPr lang="nl-NL" sz="2000" dirty="0" smtClean="0">
                <a:solidFill>
                  <a:prstClr val="black"/>
                </a:solidFill>
              </a:rPr>
              <a:t>worden </a:t>
            </a:r>
            <a:r>
              <a:rPr lang="nl-NL" sz="2000" dirty="0" smtClean="0">
                <a:solidFill>
                  <a:prstClr val="black"/>
                </a:solidFill>
              </a:rPr>
              <a:t>geplaatst en </a:t>
            </a:r>
            <a:r>
              <a:rPr lang="nl-NL" sz="2000" dirty="0">
                <a:solidFill>
                  <a:prstClr val="black"/>
                </a:solidFill>
              </a:rPr>
              <a:t>zorgen </a:t>
            </a:r>
            <a:r>
              <a:rPr lang="nl-NL" sz="2000" dirty="0" smtClean="0">
                <a:solidFill>
                  <a:prstClr val="black"/>
                </a:solidFill>
              </a:rPr>
              <a:t>zeker voor </a:t>
            </a:r>
            <a:r>
              <a:rPr lang="nl-NL" sz="2000" dirty="0">
                <a:solidFill>
                  <a:prstClr val="black"/>
                </a:solidFill>
              </a:rPr>
              <a:t>de stabiliteit </a:t>
            </a:r>
            <a:r>
              <a:rPr lang="nl-NL" sz="2000" dirty="0" smtClean="0">
                <a:solidFill>
                  <a:prstClr val="black"/>
                </a:solidFill>
              </a:rPr>
              <a:t>van </a:t>
            </a:r>
            <a:r>
              <a:rPr lang="nl-NL" sz="2000" dirty="0">
                <a:solidFill>
                  <a:prstClr val="black"/>
                </a:solidFill>
              </a:rPr>
              <a:t>de bovenbonkelaar rond de koningsspil.</a:t>
            </a:r>
          </a:p>
          <a:p>
            <a:pPr lvl="0">
              <a:spcBef>
                <a:spcPct val="20000"/>
              </a:spcBef>
            </a:pPr>
            <a:r>
              <a:rPr lang="nl-NL" sz="2000" dirty="0" smtClean="0">
                <a:solidFill>
                  <a:prstClr val="black"/>
                </a:solidFill>
              </a:rPr>
              <a:t>En </a:t>
            </a:r>
            <a:r>
              <a:rPr lang="nl-NL" sz="2000" dirty="0">
                <a:solidFill>
                  <a:prstClr val="black"/>
                </a:solidFill>
              </a:rPr>
              <a:t>jawel… weer </a:t>
            </a:r>
            <a:r>
              <a:rPr lang="nl-NL" sz="2000" dirty="0" smtClean="0">
                <a:solidFill>
                  <a:prstClr val="black"/>
                </a:solidFill>
              </a:rPr>
              <a:t>één </a:t>
            </a:r>
            <a:r>
              <a:rPr lang="nl-NL" sz="2000" dirty="0">
                <a:solidFill>
                  <a:prstClr val="black"/>
                </a:solidFill>
              </a:rPr>
              <a:t>poortstok.</a:t>
            </a:r>
          </a:p>
        </p:txBody>
      </p:sp>
    </p:spTree>
    <p:extLst>
      <p:ext uri="{BB962C8B-B14F-4D97-AF65-F5344CB8AC3E}">
        <p14:creationId xmlns:p14="http://schemas.microsoft.com/office/powerpoint/2010/main" val="351420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3200" dirty="0" smtClean="0"/>
              <a:t>Bonkelaar</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7782" y="260648"/>
            <a:ext cx="6191872" cy="4127914"/>
          </a:xfrm>
        </p:spPr>
      </p:pic>
      <p:sp>
        <p:nvSpPr>
          <p:cNvPr id="5" name="Tijdelijke aanduiding voor tekst 4"/>
          <p:cNvSpPr>
            <a:spLocks noGrp="1"/>
          </p:cNvSpPr>
          <p:nvPr>
            <p:ph type="body" sz="half" idx="2"/>
          </p:nvPr>
        </p:nvSpPr>
        <p:spPr>
          <a:xfrm>
            <a:off x="457200" y="4221088"/>
            <a:ext cx="8579296" cy="1905075"/>
          </a:xfrm>
        </p:spPr>
        <p:txBody>
          <a:bodyPr>
            <a:normAutofit lnSpcReduction="10000"/>
          </a:bodyPr>
          <a:lstStyle/>
          <a:p>
            <a:r>
              <a:rPr lang="nl-NL" sz="2000" dirty="0" smtClean="0"/>
              <a:t>Twee zelfs!</a:t>
            </a:r>
          </a:p>
          <a:p>
            <a:r>
              <a:rPr lang="nl-NL" sz="2000" dirty="0" smtClean="0"/>
              <a:t>Een veel voorkomende </a:t>
            </a:r>
            <a:r>
              <a:rPr lang="nl-NL" sz="2000" dirty="0" smtClean="0"/>
              <a:t>combinatie. Helemaal als ze conisch zijn uitgevoerd. De kamstaarten van het drijvende wiel rond de koningsspil, links, staan onder een hoek van 45° door de plaat heen. De kamstaarten van het gedreven wiel, rechts, zijn opgesloten binnen </a:t>
            </a:r>
            <a:r>
              <a:rPr lang="nl-NL" sz="2000" dirty="0" smtClean="0"/>
              <a:t>een dubbele </a:t>
            </a:r>
            <a:r>
              <a:rPr lang="nl-NL" sz="2000" dirty="0" smtClean="0"/>
              <a:t>plaat. </a:t>
            </a:r>
          </a:p>
          <a:p>
            <a:r>
              <a:rPr lang="nl-NL" sz="2000" dirty="0" smtClean="0"/>
              <a:t>Krijtmolen ‘d Admiraal, Amsterdam Buiksloot. Aandrijving van de buil.</a:t>
            </a:r>
            <a:endParaRPr lang="nl-NL" sz="2000" dirty="0"/>
          </a:p>
          <a:p>
            <a:endParaRPr lang="nl-NL" sz="2000" dirty="0"/>
          </a:p>
        </p:txBody>
      </p:sp>
    </p:spTree>
    <p:extLst>
      <p:ext uri="{BB962C8B-B14F-4D97-AF65-F5344CB8AC3E}">
        <p14:creationId xmlns:p14="http://schemas.microsoft.com/office/powerpoint/2010/main" val="78231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sz="3200" dirty="0">
                <a:solidFill>
                  <a:prstClr val="black"/>
                </a:solidFill>
              </a:rPr>
              <a:t>Bonkelaar</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997294"/>
            <a:ext cx="5111750" cy="4404624"/>
          </a:xfrm>
        </p:spPr>
      </p:pic>
      <p:sp>
        <p:nvSpPr>
          <p:cNvPr id="5" name="Tijdelijke aanduiding voor tekst 4"/>
          <p:cNvSpPr>
            <a:spLocks noGrp="1"/>
          </p:cNvSpPr>
          <p:nvPr>
            <p:ph type="body" sz="half" idx="2"/>
          </p:nvPr>
        </p:nvSpPr>
        <p:spPr/>
        <p:txBody>
          <a:bodyPr>
            <a:normAutofit/>
          </a:bodyPr>
          <a:lstStyle/>
          <a:p>
            <a:r>
              <a:rPr lang="nl-NL" sz="2000" dirty="0" smtClean="0"/>
              <a:t>Conisch werk. De zware kamkoppen op de vellingkant van een dikke plaat…..</a:t>
            </a:r>
            <a:endParaRPr lang="nl-NL" sz="2000" dirty="0"/>
          </a:p>
        </p:txBody>
      </p:sp>
    </p:spTree>
    <p:extLst>
      <p:ext uri="{BB962C8B-B14F-4D97-AF65-F5344CB8AC3E}">
        <p14:creationId xmlns:p14="http://schemas.microsoft.com/office/powerpoint/2010/main" val="394389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sz="3200" dirty="0">
                <a:solidFill>
                  <a:prstClr val="black"/>
                </a:solidFill>
              </a:rPr>
              <a:t>Bonkelaar</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495690"/>
            <a:ext cx="5111750" cy="3407833"/>
          </a:xfrm>
        </p:spPr>
      </p:pic>
      <p:sp>
        <p:nvSpPr>
          <p:cNvPr id="5" name="Tijdelijke aanduiding voor tekst 4"/>
          <p:cNvSpPr>
            <a:spLocks noGrp="1"/>
          </p:cNvSpPr>
          <p:nvPr>
            <p:ph type="body" sz="half" idx="2"/>
          </p:nvPr>
        </p:nvSpPr>
        <p:spPr/>
        <p:txBody>
          <a:bodyPr>
            <a:normAutofit/>
          </a:bodyPr>
          <a:lstStyle/>
          <a:p>
            <a:r>
              <a:rPr lang="nl-NL" sz="2000" dirty="0" smtClean="0"/>
              <a:t>… en de staarten aan de andere kant vlak tegen de spiegel van het wiel. Dicht op elkaar en ver van de buitenrand.</a:t>
            </a:r>
            <a:endParaRPr lang="nl-NL" sz="2000" dirty="0"/>
          </a:p>
        </p:txBody>
      </p:sp>
    </p:spTree>
    <p:extLst>
      <p:ext uri="{BB962C8B-B14F-4D97-AF65-F5344CB8AC3E}">
        <p14:creationId xmlns:p14="http://schemas.microsoft.com/office/powerpoint/2010/main" val="99813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Bonkelaar</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9912" y="2348880"/>
            <a:ext cx="5111750" cy="3258740"/>
          </a:xfrm>
        </p:spPr>
      </p:pic>
      <p:sp>
        <p:nvSpPr>
          <p:cNvPr id="3" name="Tijdelijke aanduiding voor tekst 2"/>
          <p:cNvSpPr>
            <a:spLocks noGrp="1"/>
          </p:cNvSpPr>
          <p:nvPr>
            <p:ph type="body" sz="half" idx="2"/>
          </p:nvPr>
        </p:nvSpPr>
        <p:spPr>
          <a:xfrm>
            <a:off x="457200" y="1435100"/>
            <a:ext cx="3250704" cy="4691063"/>
          </a:xfrm>
        </p:spPr>
        <p:txBody>
          <a:bodyPr>
            <a:normAutofit/>
          </a:bodyPr>
          <a:lstStyle/>
          <a:p>
            <a:r>
              <a:rPr lang="nl-NL" sz="2000" dirty="0" smtClean="0"/>
              <a:t>Deze licht uitgevoerde, vooral dunne plaat, kan nooit stabiel rond de koningsspil worden vastgezet. Daarom zijn er vier dragende kruisarmen bijgeplaatst, waardoor de stabiliteit wordt gewaarborgd.</a:t>
            </a:r>
          </a:p>
          <a:p>
            <a:r>
              <a:rPr lang="nl-NL" sz="2000" dirty="0" smtClean="0"/>
              <a:t>Kammen luiwerk.</a:t>
            </a:r>
          </a:p>
          <a:p>
            <a:r>
              <a:rPr lang="nl-NL" sz="2000" dirty="0" smtClean="0"/>
              <a:t>Haaks werk.</a:t>
            </a:r>
          </a:p>
          <a:p>
            <a:r>
              <a:rPr lang="nl-NL" sz="2000" dirty="0" smtClean="0"/>
              <a:t>Drijvend luiwiel. Deze bonkelaar of kroonwiel, drijft een dollenwiel van de luias.</a:t>
            </a:r>
            <a:endParaRPr lang="nl-NL" sz="2000" dirty="0"/>
          </a:p>
        </p:txBody>
      </p:sp>
    </p:spTree>
    <p:extLst>
      <p:ext uri="{BB962C8B-B14F-4D97-AF65-F5344CB8AC3E}">
        <p14:creationId xmlns:p14="http://schemas.microsoft.com/office/powerpoint/2010/main" val="309260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457200" y="274638"/>
            <a:ext cx="8229600" cy="1282154"/>
          </a:xfrm>
        </p:spPr>
        <p:txBody>
          <a:bodyPr>
            <a:normAutofit/>
          </a:bodyPr>
          <a:lstStyle/>
          <a:p>
            <a:r>
              <a:rPr lang="nl-NL" sz="3200" b="1" dirty="0" smtClean="0">
                <a:solidFill>
                  <a:prstClr val="black"/>
                </a:solidFill>
              </a:rPr>
              <a:t>Bonkelaar</a:t>
            </a:r>
            <a:br>
              <a:rPr lang="nl-NL" sz="3200" b="1" dirty="0" smtClean="0">
                <a:solidFill>
                  <a:prstClr val="black"/>
                </a:solidFill>
              </a:rPr>
            </a:br>
            <a:r>
              <a:rPr lang="nl-NL" sz="2000" dirty="0" smtClean="0">
                <a:solidFill>
                  <a:prstClr val="black"/>
                </a:solidFill>
              </a:rPr>
              <a:t>Gedreven door het roswiel van de grutterij, rond de steenspil van de mosterdmolen</a:t>
            </a:r>
            <a:r>
              <a:rPr lang="nl-NL" sz="2000" dirty="0" smtClean="0">
                <a:solidFill>
                  <a:prstClr val="black"/>
                </a:solidFill>
              </a:rPr>
              <a:t>. Eén plaat of twee halve maantjes en een hoop ijzer. </a:t>
            </a:r>
            <a:endParaRPr lang="nl-NL" sz="20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p:spPr>
      </p:pic>
    </p:spTree>
    <p:extLst>
      <p:ext uri="{BB962C8B-B14F-4D97-AF65-F5344CB8AC3E}">
        <p14:creationId xmlns:p14="http://schemas.microsoft.com/office/powerpoint/2010/main" val="121123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Onderbonkelaar en vijzelwiel</a:t>
            </a:r>
            <a:br>
              <a:rPr lang="nl-NL" sz="3200" b="1" dirty="0" smtClean="0"/>
            </a:br>
            <a:r>
              <a:rPr lang="nl-NL" sz="2000" dirty="0" smtClean="0"/>
              <a:t>Bonkelaars met steunarmen, kroonwielen.</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62407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Bonkelaars, conische wielen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33437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970784" cy="1162050"/>
          </a:xfrm>
        </p:spPr>
        <p:txBody>
          <a:bodyPr>
            <a:normAutofit fontScale="90000"/>
          </a:bodyPr>
          <a:lstStyle/>
          <a:p>
            <a:r>
              <a:rPr lang="nl-NL" sz="2800" b="1" dirty="0">
                <a:solidFill>
                  <a:prstClr val="black"/>
                </a:solidFill>
              </a:rPr>
              <a:t>Het gaande werk van de watermolen met scheprad</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4088" y="260648"/>
            <a:ext cx="3464064" cy="6336704"/>
          </a:xfrm>
        </p:spPr>
      </p:pic>
      <p:sp>
        <p:nvSpPr>
          <p:cNvPr id="5" name="Tijdelijke aanduiding voor tekst 4"/>
          <p:cNvSpPr>
            <a:spLocks noGrp="1"/>
          </p:cNvSpPr>
          <p:nvPr>
            <p:ph type="body" sz="half" idx="2"/>
          </p:nvPr>
        </p:nvSpPr>
        <p:spPr>
          <a:xfrm>
            <a:off x="457200" y="1435100"/>
            <a:ext cx="3466728" cy="4691063"/>
          </a:xfrm>
        </p:spPr>
        <p:txBody>
          <a:bodyPr>
            <a:normAutofit/>
          </a:bodyPr>
          <a:lstStyle/>
          <a:p>
            <a:r>
              <a:rPr lang="nl-NL" sz="2000" dirty="0" smtClean="0"/>
              <a:t>Scheprad van poldermolen binnenkruier de Noorder M, </a:t>
            </a:r>
          </a:p>
          <a:p>
            <a:r>
              <a:rPr lang="nl-NL" sz="2000" dirty="0" smtClean="0"/>
              <a:t> Sint Maartensvlotbrug.</a:t>
            </a:r>
            <a:endParaRPr lang="nl-NL" sz="2000" dirty="0"/>
          </a:p>
        </p:txBody>
      </p:sp>
    </p:spTree>
    <p:extLst>
      <p:ext uri="{BB962C8B-B14F-4D97-AF65-F5344CB8AC3E}">
        <p14:creationId xmlns:p14="http://schemas.microsoft.com/office/powerpoint/2010/main" val="248492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smtClean="0"/>
              <a:t>Onderbonkelaar, vijzelwiel</a:t>
            </a:r>
            <a:br>
              <a:rPr lang="nl-NL" sz="3200" b="1" dirty="0" smtClean="0"/>
            </a:br>
            <a:r>
              <a:rPr lang="nl-NL" sz="2000" dirty="0" smtClean="0"/>
              <a:t>Bonkelaars, conische wielen, kammen door wiel met vellingstukken.</a:t>
            </a:r>
            <a:br>
              <a:rPr lang="nl-NL" sz="2000" dirty="0" smtClean="0"/>
            </a:br>
            <a:r>
              <a:rPr lang="nl-NL" sz="2000" dirty="0" smtClean="0"/>
              <a:t>Twuyvermolen, Oudorp.</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777206"/>
            <a:ext cx="7620000" cy="4171950"/>
          </a:xfrm>
        </p:spPr>
      </p:pic>
    </p:spTree>
    <p:extLst>
      <p:ext uri="{BB962C8B-B14F-4D97-AF65-F5344CB8AC3E}">
        <p14:creationId xmlns:p14="http://schemas.microsoft.com/office/powerpoint/2010/main" val="73424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500"/>
            <a:ext cx="8229600" cy="1143000"/>
          </a:xfrm>
        </p:spPr>
        <p:txBody>
          <a:bodyPr>
            <a:normAutofit/>
          </a:bodyPr>
          <a:lstStyle/>
          <a:p>
            <a:r>
              <a:rPr lang="nl-NL" sz="6000" b="1" dirty="0" smtClean="0">
                <a:solidFill>
                  <a:srgbClr val="FF0000"/>
                </a:solidFill>
              </a:rPr>
              <a:t>Kammen</a:t>
            </a:r>
            <a:endParaRPr lang="nl-NL" sz="6000" b="1" dirty="0">
              <a:solidFill>
                <a:srgbClr val="FF0000"/>
              </a:solidFill>
            </a:endParaRPr>
          </a:p>
        </p:txBody>
      </p:sp>
    </p:spTree>
    <p:extLst>
      <p:ext uri="{BB962C8B-B14F-4D97-AF65-F5344CB8AC3E}">
        <p14:creationId xmlns:p14="http://schemas.microsoft.com/office/powerpoint/2010/main" val="3489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Kammen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4012" y="342106"/>
            <a:ext cx="3933825" cy="5715000"/>
          </a:xfrm>
        </p:spPr>
      </p:pic>
      <p:sp>
        <p:nvSpPr>
          <p:cNvPr id="5" name="Tijdelijke aanduiding voor tekst 4"/>
          <p:cNvSpPr>
            <a:spLocks noGrp="1"/>
          </p:cNvSpPr>
          <p:nvPr>
            <p:ph type="body" sz="half" idx="2"/>
          </p:nvPr>
        </p:nvSpPr>
        <p:spPr/>
        <p:txBody>
          <a:bodyPr>
            <a:normAutofit/>
          </a:bodyPr>
          <a:lstStyle/>
          <a:p>
            <a:r>
              <a:rPr lang="nl-NL" sz="2000" dirty="0" smtClean="0"/>
              <a:t>De afronding van de kamkop wordt bepaald door de wijze van aandrijven van het andere wiel en de positie daarvan. </a:t>
            </a:r>
          </a:p>
          <a:p>
            <a:r>
              <a:rPr lang="nl-NL" sz="2000" dirty="0" smtClean="0"/>
              <a:t>De beet ontstaat pas na langdurig gebruik. Het heeft geen zin om een beet aan te brengen.</a:t>
            </a:r>
          </a:p>
          <a:p>
            <a:endParaRPr lang="nl-NL" sz="2000" dirty="0"/>
          </a:p>
          <a:p>
            <a:r>
              <a:rPr lang="nl-NL" sz="2000" dirty="0" smtClean="0"/>
              <a:t>Tenzij er een </a:t>
            </a:r>
            <a:r>
              <a:rPr lang="nl-NL" sz="2000" b="1" dirty="0" smtClean="0">
                <a:solidFill>
                  <a:srgbClr val="FF0000"/>
                </a:solidFill>
              </a:rPr>
              <a:t>boetkam</a:t>
            </a:r>
            <a:r>
              <a:rPr lang="nl-NL" sz="2000" dirty="0" smtClean="0"/>
              <a:t> moet worden aangepast ter vervanging van een kapotte (gebroken) kam.</a:t>
            </a:r>
            <a:endParaRPr lang="nl-NL" sz="2000" dirty="0"/>
          </a:p>
        </p:txBody>
      </p:sp>
    </p:spTree>
    <p:extLst>
      <p:ext uri="{BB962C8B-B14F-4D97-AF65-F5344CB8AC3E}">
        <p14:creationId xmlns:p14="http://schemas.microsoft.com/office/powerpoint/2010/main" val="167508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solidFill>
                  <a:srgbClr val="FF0000"/>
                </a:solidFill>
              </a:rPr>
              <a:t>Een boetkam</a:t>
            </a:r>
            <a:endParaRPr lang="nl-NL" sz="3200" b="1" dirty="0">
              <a:solidFill>
                <a:srgbClr val="FF0000"/>
              </a:solidFill>
            </a:endParaRPr>
          </a:p>
        </p:txBody>
      </p:sp>
      <p:sp>
        <p:nvSpPr>
          <p:cNvPr id="6" name="Tijdelijke aanduiding voor inhoud 5"/>
          <p:cNvSpPr>
            <a:spLocks noGrp="1"/>
          </p:cNvSpPr>
          <p:nvPr>
            <p:ph idx="1"/>
          </p:nvPr>
        </p:nvSpPr>
        <p:spPr/>
        <p:txBody>
          <a:bodyPr>
            <a:normAutofit/>
          </a:bodyPr>
          <a:lstStyle/>
          <a:p>
            <a:pPr marL="0" indent="0">
              <a:buNone/>
            </a:pPr>
            <a:r>
              <a:rPr lang="nl-NL" sz="2400" dirty="0" smtClean="0"/>
              <a:t>werkwoord: uitboeten, boeten, inboeten, herstellen.</a:t>
            </a:r>
          </a:p>
          <a:p>
            <a:pPr marL="0" indent="0">
              <a:buNone/>
            </a:pPr>
            <a:endParaRPr lang="nl-NL" sz="2400" dirty="0"/>
          </a:p>
          <a:p>
            <a:pPr marL="0" indent="0">
              <a:buNone/>
            </a:pPr>
            <a:r>
              <a:rPr lang="nl-NL" sz="2400" dirty="0" smtClean="0"/>
              <a:t>Een boetkam is een reservekam ter vervanging bij een breuk. De kam dient gekopieerd te worden naar de overige kammen, dus met een eventuele beet door slijtage.</a:t>
            </a:r>
            <a:endParaRPr lang="nl-NL" sz="2400" dirty="0"/>
          </a:p>
        </p:txBody>
      </p:sp>
    </p:spTree>
    <p:extLst>
      <p:ext uri="{BB962C8B-B14F-4D97-AF65-F5344CB8AC3E}">
        <p14:creationId xmlns:p14="http://schemas.microsoft.com/office/powerpoint/2010/main" val="200254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Kammen</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1920" y="1484784"/>
            <a:ext cx="5111750" cy="3365235"/>
          </a:xfrm>
        </p:spPr>
      </p:pic>
      <p:sp>
        <p:nvSpPr>
          <p:cNvPr id="5" name="Tijdelijke aanduiding voor tekst 4"/>
          <p:cNvSpPr>
            <a:spLocks noGrp="1"/>
          </p:cNvSpPr>
          <p:nvPr>
            <p:ph type="body" sz="half" idx="2"/>
          </p:nvPr>
        </p:nvSpPr>
        <p:spPr>
          <a:xfrm>
            <a:off x="323528" y="1412776"/>
            <a:ext cx="3826768" cy="4691063"/>
          </a:xfrm>
        </p:spPr>
        <p:txBody>
          <a:bodyPr>
            <a:normAutofit/>
          </a:bodyPr>
          <a:lstStyle/>
          <a:p>
            <a:r>
              <a:rPr lang="nl-NL" sz="2000" dirty="0" smtClean="0"/>
              <a:t>1	Kam van een spoor- of sterwiel. Drijft een schijfloop aan. Is in één richting afgerond.</a:t>
            </a:r>
          </a:p>
          <a:p>
            <a:r>
              <a:rPr lang="nl-NL" sz="2000" dirty="0" smtClean="0"/>
              <a:t>2	Kam van haaks werk. Is in twee richtingen afgerond.</a:t>
            </a:r>
          </a:p>
          <a:p>
            <a:r>
              <a:rPr lang="nl-NL" sz="2000" dirty="0" smtClean="0"/>
              <a:t>3	Kam van een bovenwiel. De kop staat hellend achterover. Ook de bovenbonkelaar heeft dan vaak dezelfde kamkop.</a:t>
            </a:r>
          </a:p>
          <a:p>
            <a:r>
              <a:rPr lang="nl-NL" sz="2000" dirty="0" smtClean="0"/>
              <a:t>4	Kam met een hellende stand voor een onderbonkelaar en vijzelwiel</a:t>
            </a:r>
            <a:endParaRPr lang="nl-NL" sz="2000" dirty="0"/>
          </a:p>
        </p:txBody>
      </p:sp>
    </p:spTree>
    <p:extLst>
      <p:ext uri="{BB962C8B-B14F-4D97-AF65-F5344CB8AC3E}">
        <p14:creationId xmlns:p14="http://schemas.microsoft.com/office/powerpoint/2010/main" val="270232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Kammen</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124744"/>
            <a:ext cx="7620000" cy="3495675"/>
          </a:xfrm>
        </p:spPr>
      </p:pic>
      <p:sp>
        <p:nvSpPr>
          <p:cNvPr id="5" name="Tekstvak 4"/>
          <p:cNvSpPr txBox="1"/>
          <p:nvPr/>
        </p:nvSpPr>
        <p:spPr>
          <a:xfrm>
            <a:off x="251521" y="4077072"/>
            <a:ext cx="8568952" cy="2585323"/>
          </a:xfrm>
          <a:prstGeom prst="rect">
            <a:avLst/>
          </a:prstGeom>
          <a:noFill/>
        </p:spPr>
        <p:txBody>
          <a:bodyPr wrap="square" rtlCol="0">
            <a:spAutoFit/>
          </a:bodyPr>
          <a:lstStyle/>
          <a:p>
            <a:r>
              <a:rPr lang="nl-NL" dirty="0" smtClean="0"/>
              <a:t>De kamstaart steekt door de velling en het wielhout. De staart van een kroonwielskam</a:t>
            </a:r>
          </a:p>
          <a:p>
            <a:r>
              <a:rPr lang="nl-NL" dirty="0" smtClean="0"/>
              <a:t>wordt doorgaans aan drie zijden verarmd voor de pen. De grootste kracht die op de kam wordt uitgeoefend komt neer op de doorsnede vlak onder de kop. Hier ligt het breekpunt.</a:t>
            </a:r>
          </a:p>
          <a:p>
            <a:r>
              <a:rPr lang="nl-NL" dirty="0" smtClean="0"/>
              <a:t>De konen ( het witte vlak ) stuiken tegen het wiel en worden daar door de wielwig strak aangetrokken.  De konen dienen zo klein mogelijk te worden gemaakt. Een centimeter per kant is meer dan voldoende. Omdat de werkzijde altijd het eerste slijt vermindert deze koon. Als de zijde van de staart is bereikt wordt het eens tijd om aan vervanging te denken. De drukzijde van de staart ligt vlak met de kop en is verder in twee richtingen verarmd richting het wiggat.</a:t>
            </a:r>
            <a:endParaRPr lang="nl-NL" dirty="0"/>
          </a:p>
        </p:txBody>
      </p:sp>
    </p:spTree>
    <p:extLst>
      <p:ext uri="{BB962C8B-B14F-4D97-AF65-F5344CB8AC3E}">
        <p14:creationId xmlns:p14="http://schemas.microsoft.com/office/powerpoint/2010/main" val="16879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Kammen</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011917" y="1575259"/>
            <a:ext cx="6438159" cy="3606026"/>
          </a:xfrm>
        </p:spPr>
      </p:pic>
      <p:sp>
        <p:nvSpPr>
          <p:cNvPr id="3" name="Tijdelijke aanduiding voor tekst 2"/>
          <p:cNvSpPr>
            <a:spLocks noGrp="1"/>
          </p:cNvSpPr>
          <p:nvPr>
            <p:ph type="body" sz="half" idx="2"/>
          </p:nvPr>
        </p:nvSpPr>
        <p:spPr/>
        <p:txBody>
          <a:bodyPr>
            <a:normAutofit/>
          </a:bodyPr>
          <a:lstStyle/>
          <a:p>
            <a:r>
              <a:rPr lang="nl-NL" sz="2000" dirty="0" smtClean="0"/>
              <a:t>De kam voor een conische bonkelaar.</a:t>
            </a:r>
            <a:endParaRPr lang="nl-NL" sz="2000" dirty="0"/>
          </a:p>
        </p:txBody>
      </p:sp>
    </p:spTree>
    <p:extLst>
      <p:ext uri="{BB962C8B-B14F-4D97-AF65-F5344CB8AC3E}">
        <p14:creationId xmlns:p14="http://schemas.microsoft.com/office/powerpoint/2010/main" val="13163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500"/>
            <a:ext cx="8229600" cy="1143000"/>
          </a:xfrm>
        </p:spPr>
        <p:txBody>
          <a:bodyPr>
            <a:normAutofit/>
          </a:bodyPr>
          <a:lstStyle/>
          <a:p>
            <a:r>
              <a:rPr lang="nl-NL" sz="6000" b="1" dirty="0" smtClean="0">
                <a:solidFill>
                  <a:srgbClr val="FF0000"/>
                </a:solidFill>
              </a:rPr>
              <a:t>Steek en steekcirkel</a:t>
            </a:r>
            <a:endParaRPr lang="nl-NL" sz="6000" b="1" dirty="0">
              <a:solidFill>
                <a:srgbClr val="FF0000"/>
              </a:solidFill>
            </a:endParaRPr>
          </a:p>
        </p:txBody>
      </p:sp>
    </p:spTree>
    <p:extLst>
      <p:ext uri="{BB962C8B-B14F-4D97-AF65-F5344CB8AC3E}">
        <p14:creationId xmlns:p14="http://schemas.microsoft.com/office/powerpoint/2010/main" val="235061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solidFill>
                  <a:srgbClr val="0070C0"/>
                </a:solidFill>
                <a:ea typeface="+mn-ea"/>
                <a:cs typeface="+mn-cs"/>
              </a:rPr>
              <a:t>Meten is weten. Steek en steekcirkel</a:t>
            </a:r>
            <a:endParaRPr lang="nl-NL" sz="3200" dirty="0"/>
          </a:p>
        </p:txBody>
      </p:sp>
      <p:sp>
        <p:nvSpPr>
          <p:cNvPr id="3" name="Tijdelijke aanduiding voor inhoud 2"/>
          <p:cNvSpPr>
            <a:spLocks noGrp="1"/>
          </p:cNvSpPr>
          <p:nvPr>
            <p:ph idx="1"/>
          </p:nvPr>
        </p:nvSpPr>
        <p:spPr/>
        <p:txBody>
          <a:bodyPr>
            <a:normAutofit fontScale="92500" lnSpcReduction="10000"/>
          </a:bodyPr>
          <a:lstStyle/>
          <a:p>
            <a:pPr marL="0" lvl="0" indent="0">
              <a:spcBef>
                <a:spcPts val="0"/>
              </a:spcBef>
              <a:buNone/>
            </a:pPr>
            <a:r>
              <a:rPr lang="nl-NL" sz="1900" dirty="0" smtClean="0">
                <a:solidFill>
                  <a:prstClr val="black"/>
                </a:solidFill>
              </a:rPr>
              <a:t>Met nauwkeurige </a:t>
            </a:r>
            <a:r>
              <a:rPr lang="nl-NL" sz="1900" dirty="0">
                <a:solidFill>
                  <a:prstClr val="black"/>
                </a:solidFill>
              </a:rPr>
              <a:t>meetkunde </a:t>
            </a:r>
            <a:r>
              <a:rPr lang="nl-NL" sz="1900" dirty="0" smtClean="0">
                <a:solidFill>
                  <a:prstClr val="black"/>
                </a:solidFill>
              </a:rPr>
              <a:t>kan worden bepaald hoe ver de koppen van de kammen of staven </a:t>
            </a:r>
            <a:r>
              <a:rPr lang="nl-NL" sz="1900" dirty="0">
                <a:solidFill>
                  <a:prstClr val="black"/>
                </a:solidFill>
              </a:rPr>
              <a:t>van elkaar af dienen te staan en welke speling aanvaardbaar is en welke niet. </a:t>
            </a:r>
            <a:endParaRPr lang="nl-NL" sz="1900" dirty="0" smtClean="0">
              <a:solidFill>
                <a:prstClr val="black"/>
              </a:solidFill>
            </a:endParaRPr>
          </a:p>
          <a:p>
            <a:pPr marL="0" lvl="0" indent="0" algn="ctr">
              <a:spcBef>
                <a:spcPts val="0"/>
              </a:spcBef>
              <a:buNone/>
            </a:pPr>
            <a:r>
              <a:rPr lang="nl-NL" sz="1900" b="1" dirty="0" smtClean="0">
                <a:solidFill>
                  <a:srgbClr val="FF0000"/>
                </a:solidFill>
              </a:rPr>
              <a:t>VOORBEELD:  Een bovenwiel met 71 kammen moet een schijfloop met 24 staven aan gaan drijven. </a:t>
            </a:r>
            <a:endParaRPr lang="nl-NL" sz="1900" b="1" dirty="0">
              <a:solidFill>
                <a:srgbClr val="FF0000"/>
              </a:solidFill>
            </a:endParaRPr>
          </a:p>
          <a:p>
            <a:pPr marL="0" lvl="0" indent="0">
              <a:spcBef>
                <a:spcPts val="0"/>
              </a:spcBef>
              <a:buNone/>
            </a:pPr>
            <a:endParaRPr lang="nl-NL" sz="1900" dirty="0" smtClean="0">
              <a:solidFill>
                <a:prstClr val="black"/>
              </a:solidFill>
            </a:endParaRPr>
          </a:p>
          <a:p>
            <a:pPr marL="0" lvl="0" indent="0">
              <a:spcBef>
                <a:spcPts val="0"/>
              </a:spcBef>
              <a:buNone/>
            </a:pPr>
            <a:r>
              <a:rPr lang="nl-NL" sz="1900" dirty="0" smtClean="0">
                <a:solidFill>
                  <a:prstClr val="black"/>
                </a:solidFill>
              </a:rPr>
              <a:t>De molenmaker heeft in de kap opgemeten hoe groot zijn bovenwiel kan worden binnen de beschikbare ruimte. Hij weet uit ervaring welke kam hij nodig heeft en heeft besloten om er 71 te verdelen op de steekcirkel. Die steekcirkel is de denkbeeldige lijn waar de beide wielen elkaar gaan raken. Gezien de kamkop van het bovenwiel ligt de cirkel zo’n 10 tot 15 cm. binnen de buitenomtrek van het wiel. De steekcirkel ligt ook niet tegen het wiel aan maar zweeft daar ook zo’n 10 cm. boven. </a:t>
            </a:r>
          </a:p>
          <a:p>
            <a:pPr marL="0" lvl="0" indent="0">
              <a:spcBef>
                <a:spcPts val="0"/>
              </a:spcBef>
              <a:buNone/>
            </a:pPr>
            <a:r>
              <a:rPr lang="nl-NL" sz="1900" dirty="0" smtClean="0">
                <a:solidFill>
                  <a:prstClr val="black"/>
                </a:solidFill>
              </a:rPr>
              <a:t>De steekcirkel van zijn schijfloop kan hij pas berekenen als hij de steek weet van zijn bovenwiel.</a:t>
            </a:r>
          </a:p>
          <a:p>
            <a:pPr marL="0" lvl="0" indent="0">
              <a:spcBef>
                <a:spcPts val="0"/>
              </a:spcBef>
              <a:buNone/>
            </a:pPr>
            <a:endParaRPr lang="nl-NL" sz="1900" dirty="0">
              <a:solidFill>
                <a:prstClr val="black"/>
              </a:solidFill>
            </a:endParaRPr>
          </a:p>
          <a:p>
            <a:pPr marL="0" lvl="0" indent="0">
              <a:spcBef>
                <a:spcPts val="0"/>
              </a:spcBef>
              <a:buNone/>
            </a:pPr>
            <a:r>
              <a:rPr lang="nl-NL" sz="1900" dirty="0" smtClean="0">
                <a:solidFill>
                  <a:prstClr val="black"/>
                </a:solidFill>
              </a:rPr>
              <a:t>Als de molenmaker twee wielen wil maken die met elkaar moeten samenwerken, dan moeten de twee steekcirkels overeenkomstig de overbrengingsverhouding 71 : 24 worden verdeeld.</a:t>
            </a:r>
          </a:p>
          <a:p>
            <a:pPr marL="0" lvl="0" indent="0">
              <a:spcBef>
                <a:spcPts val="0"/>
              </a:spcBef>
              <a:buNone/>
            </a:pPr>
            <a:endParaRPr lang="nl-NL" sz="2000" dirty="0" smtClean="0">
              <a:solidFill>
                <a:prstClr val="black"/>
              </a:solidFill>
            </a:endParaRPr>
          </a:p>
          <a:p>
            <a:pPr marL="0" indent="0">
              <a:buNone/>
            </a:pPr>
            <a:endParaRPr lang="nl-NL" dirty="0"/>
          </a:p>
        </p:txBody>
      </p:sp>
    </p:spTree>
    <p:extLst>
      <p:ext uri="{BB962C8B-B14F-4D97-AF65-F5344CB8AC3E}">
        <p14:creationId xmlns:p14="http://schemas.microsoft.com/office/powerpoint/2010/main" val="106429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De Steekcirkel</a:t>
            </a:r>
            <a:endParaRPr lang="nl-NL" sz="3200" dirty="0"/>
          </a:p>
        </p:txBody>
      </p:sp>
      <p:sp>
        <p:nvSpPr>
          <p:cNvPr id="4" name="Tijdelijke aanduiding voor tekst 3"/>
          <p:cNvSpPr>
            <a:spLocks noGrp="1"/>
          </p:cNvSpPr>
          <p:nvPr>
            <p:ph type="body" sz="half" idx="2"/>
          </p:nvPr>
        </p:nvSpPr>
        <p:spPr/>
        <p:txBody>
          <a:bodyPr>
            <a:normAutofit/>
          </a:bodyPr>
          <a:lstStyle/>
          <a:p>
            <a:r>
              <a:rPr lang="nl-NL" sz="2000" dirty="0" smtClean="0"/>
              <a:t>De pijl wijst op het punt waar de staaf of een kam van het gedreven wiel deze kam raakt. </a:t>
            </a:r>
          </a:p>
          <a:p>
            <a:r>
              <a:rPr lang="nl-NL" sz="2000" dirty="0" smtClean="0"/>
              <a:t>Met behulp van een schets als hiernaast kan precies bepaald worden waar de kamgaten moeten worden geboord en gestoken.</a:t>
            </a:r>
          </a:p>
          <a:p>
            <a:endParaRPr lang="nl-NL" sz="2000" dirty="0"/>
          </a:p>
          <a:p>
            <a:r>
              <a:rPr lang="nl-NL" sz="2000" dirty="0" smtClean="0"/>
              <a:t>Net iets buiten de bepaalde steekcirkel.</a:t>
            </a:r>
            <a:endParaRPr lang="nl-NL" sz="2000"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9912" y="981772"/>
            <a:ext cx="3816424" cy="3871735"/>
          </a:xfrm>
        </p:spPr>
      </p:pic>
    </p:spTree>
    <p:extLst>
      <p:ext uri="{BB962C8B-B14F-4D97-AF65-F5344CB8AC3E}">
        <p14:creationId xmlns:p14="http://schemas.microsoft.com/office/powerpoint/2010/main" val="3897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sz="3200" b="1" dirty="0" smtClean="0"/>
              <a:t>Introductie</a:t>
            </a:r>
            <a:endParaRPr lang="nl-NL" sz="3200" b="1" dirty="0"/>
          </a:p>
        </p:txBody>
      </p:sp>
      <p:sp>
        <p:nvSpPr>
          <p:cNvPr id="5" name="Tijdelijke aanduiding voor inhoud 4"/>
          <p:cNvSpPr>
            <a:spLocks noGrp="1"/>
          </p:cNvSpPr>
          <p:nvPr>
            <p:ph idx="1"/>
          </p:nvPr>
        </p:nvSpPr>
        <p:spPr/>
        <p:txBody>
          <a:bodyPr>
            <a:normAutofit/>
          </a:bodyPr>
          <a:lstStyle/>
          <a:p>
            <a:pPr marL="0" indent="0">
              <a:buNone/>
            </a:pPr>
            <a:r>
              <a:rPr lang="nl-NL" sz="2000" dirty="0" smtClean="0"/>
              <a:t>Een van de meest interessante onderwerpen op molengebied betreft de techniek van de aandrijving. Iedereen die met molens draait of werkt heeft er mee te maken. Reden om er voldoende aandacht aan te besteden. </a:t>
            </a:r>
          </a:p>
          <a:p>
            <a:pPr marL="0" indent="0">
              <a:buNone/>
            </a:pPr>
            <a:r>
              <a:rPr lang="nl-NL" sz="2000" dirty="0" smtClean="0"/>
              <a:t>Het maken van molenwielen is voor de molenmaker steeds weer een uitdaging. Hij moet weten wat er </a:t>
            </a:r>
            <a:r>
              <a:rPr lang="nl-NL" sz="2000" dirty="0" smtClean="0"/>
              <a:t>verlangd </a:t>
            </a:r>
            <a:r>
              <a:rPr lang="nl-NL" sz="2000" dirty="0" smtClean="0"/>
              <a:t>wordt van een molen en de juiste keuze maken uit het soort wielen en het </a:t>
            </a:r>
            <a:r>
              <a:rPr lang="nl-NL" sz="2000" dirty="0" smtClean="0"/>
              <a:t>type wiel. </a:t>
            </a:r>
            <a:r>
              <a:rPr lang="nl-NL" sz="2000" dirty="0" smtClean="0"/>
              <a:t>Hij bepaalt met het aantal kammen of staven de overbrengingsverhouding en daarmee de draaisnelheid van het </a:t>
            </a:r>
            <a:r>
              <a:rPr lang="nl-NL" sz="2000" dirty="0" smtClean="0"/>
              <a:t>ronddraaiende werktuig. </a:t>
            </a:r>
            <a:endParaRPr lang="nl-NL" sz="2000" dirty="0" smtClean="0"/>
          </a:p>
          <a:p>
            <a:pPr marL="0" indent="0">
              <a:buNone/>
            </a:pPr>
            <a:r>
              <a:rPr lang="nl-NL" sz="2000" dirty="0" smtClean="0"/>
              <a:t>De wind is de krachtbron die het wiekenkruis in het rond laat draaien. Het bovenwiel en de bovenas vormen in alle gevallen de hoofdaandrijving van de molen, ongeacht de functie. Afhankelijk van het type molen volgt daarna een veelal vast bepaalde volgorde van </a:t>
            </a:r>
            <a:r>
              <a:rPr lang="nl-NL" sz="2000" dirty="0" smtClean="0"/>
              <a:t>assen, spillen </a:t>
            </a:r>
            <a:r>
              <a:rPr lang="nl-NL" sz="2000" dirty="0" smtClean="0"/>
              <a:t>en wielen, steeds toegespitst op de functie. </a:t>
            </a:r>
            <a:endParaRPr lang="nl-NL" sz="2000" dirty="0"/>
          </a:p>
        </p:txBody>
      </p:sp>
    </p:spTree>
    <p:extLst>
      <p:ext uri="{BB962C8B-B14F-4D97-AF65-F5344CB8AC3E}">
        <p14:creationId xmlns:p14="http://schemas.microsoft.com/office/powerpoint/2010/main" val="343427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b="1" dirty="0">
                <a:solidFill>
                  <a:prstClr val="black"/>
                </a:solidFill>
              </a:rPr>
              <a:t>Het gaande werk van de watermolen met scheprad</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7692" y="1600200"/>
            <a:ext cx="6688615" cy="4525963"/>
          </a:xfrm>
        </p:spPr>
      </p:pic>
    </p:spTree>
    <p:extLst>
      <p:ext uri="{BB962C8B-B14F-4D97-AF65-F5344CB8AC3E}">
        <p14:creationId xmlns:p14="http://schemas.microsoft.com/office/powerpoint/2010/main" val="17659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116632"/>
            <a:ext cx="6228080" cy="4525963"/>
          </a:xfrm>
        </p:spPr>
      </p:pic>
      <p:sp>
        <p:nvSpPr>
          <p:cNvPr id="2" name="Titel 1"/>
          <p:cNvSpPr>
            <a:spLocks noGrp="1"/>
          </p:cNvSpPr>
          <p:nvPr>
            <p:ph type="title"/>
          </p:nvPr>
        </p:nvSpPr>
        <p:spPr/>
        <p:txBody>
          <a:bodyPr/>
          <a:lstStyle/>
          <a:p>
            <a:r>
              <a:rPr lang="nl-NL" sz="3200" b="1" dirty="0">
                <a:solidFill>
                  <a:srgbClr val="0070C0"/>
                </a:solidFill>
              </a:rPr>
              <a:t>Meten is weten. Steek en steekcirkel</a:t>
            </a:r>
            <a:endParaRPr lang="nl-NL" dirty="0"/>
          </a:p>
        </p:txBody>
      </p:sp>
      <p:sp>
        <p:nvSpPr>
          <p:cNvPr id="5" name="Tekstvak 4"/>
          <p:cNvSpPr txBox="1"/>
          <p:nvPr/>
        </p:nvSpPr>
        <p:spPr>
          <a:xfrm>
            <a:off x="478395" y="4005064"/>
            <a:ext cx="8064896" cy="2308324"/>
          </a:xfrm>
          <a:prstGeom prst="rect">
            <a:avLst/>
          </a:prstGeom>
          <a:noFill/>
        </p:spPr>
        <p:txBody>
          <a:bodyPr wrap="square" rtlCol="0">
            <a:spAutoFit/>
          </a:bodyPr>
          <a:lstStyle/>
          <a:p>
            <a:r>
              <a:rPr lang="nl-NL" dirty="0" smtClean="0"/>
              <a:t>Als je de grote cirkel verdeelt in 71 punten en laat afrollen over een vlakke lijn dan krijg je de zuivere lengte van de steekcirkel in beeld.</a:t>
            </a:r>
          </a:p>
          <a:p>
            <a:r>
              <a:rPr lang="nl-NL" dirty="0" smtClean="0"/>
              <a:t>De steekmaat wordt dus berekend langs de omtrek van de steekcirkel en niet door de steekpasser die in 71 stappen rond gaat. De steekcirkel bereken je door: </a:t>
            </a:r>
          </a:p>
          <a:p>
            <a:r>
              <a:rPr lang="nl-NL" dirty="0" smtClean="0"/>
              <a:t>Cirkeldiameter x 3,142. De uitkomst deel je door 71 voor berekening van de </a:t>
            </a:r>
            <a:r>
              <a:rPr lang="nl-NL" b="1" dirty="0" smtClean="0">
                <a:solidFill>
                  <a:srgbClr val="FF0000"/>
                </a:solidFill>
              </a:rPr>
              <a:t>steekmaat</a:t>
            </a:r>
            <a:r>
              <a:rPr lang="nl-NL" dirty="0" smtClean="0"/>
              <a:t>. De steekcirkel van het kleine wiel verkrijg je door deze </a:t>
            </a:r>
            <a:r>
              <a:rPr lang="nl-NL" b="1" dirty="0" smtClean="0">
                <a:solidFill>
                  <a:srgbClr val="FF0000"/>
                </a:solidFill>
              </a:rPr>
              <a:t>steekmaat </a:t>
            </a:r>
            <a:r>
              <a:rPr lang="nl-NL" dirty="0" smtClean="0"/>
              <a:t>te vermenigvuldigen met 24 waarna je de uitkomst weer deelt door 3,142. Zie daar, de cirkeldiameter van het kleine wiel.   Beginnen bij het kleine wiel kan natuurlijk ook.</a:t>
            </a:r>
            <a:endParaRPr lang="nl-NL" dirty="0"/>
          </a:p>
        </p:txBody>
      </p:sp>
      <p:sp>
        <p:nvSpPr>
          <p:cNvPr id="6" name="Tekstvak 5"/>
          <p:cNvSpPr txBox="1"/>
          <p:nvPr/>
        </p:nvSpPr>
        <p:spPr>
          <a:xfrm>
            <a:off x="4788024" y="1612831"/>
            <a:ext cx="1656184" cy="400110"/>
          </a:xfrm>
          <a:prstGeom prst="rect">
            <a:avLst/>
          </a:prstGeom>
          <a:noFill/>
        </p:spPr>
        <p:txBody>
          <a:bodyPr wrap="square" rtlCol="0">
            <a:spAutoFit/>
          </a:bodyPr>
          <a:lstStyle/>
          <a:p>
            <a:r>
              <a:rPr lang="nl-NL" sz="2000" b="1" dirty="0" smtClean="0">
                <a:solidFill>
                  <a:srgbClr val="FF0000"/>
                </a:solidFill>
              </a:rPr>
              <a:t>71 : 24</a:t>
            </a:r>
            <a:endParaRPr lang="nl-NL" sz="2000" b="1" dirty="0">
              <a:solidFill>
                <a:srgbClr val="FF0000"/>
              </a:solidFill>
            </a:endParaRPr>
          </a:p>
        </p:txBody>
      </p:sp>
    </p:spTree>
    <p:extLst>
      <p:ext uri="{BB962C8B-B14F-4D97-AF65-F5344CB8AC3E}">
        <p14:creationId xmlns:p14="http://schemas.microsoft.com/office/powerpoint/2010/main" val="279859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De Steekcirkel</a:t>
            </a:r>
            <a:endParaRPr lang="nl-NL" sz="3200" dirty="0"/>
          </a:p>
        </p:txBody>
      </p:sp>
      <p:sp>
        <p:nvSpPr>
          <p:cNvPr id="4" name="Tijdelijke aanduiding voor tekst 3"/>
          <p:cNvSpPr>
            <a:spLocks noGrp="1"/>
          </p:cNvSpPr>
          <p:nvPr>
            <p:ph type="body" sz="half" idx="2"/>
          </p:nvPr>
        </p:nvSpPr>
        <p:spPr/>
        <p:txBody>
          <a:bodyPr>
            <a:normAutofit/>
          </a:bodyPr>
          <a:lstStyle/>
          <a:p>
            <a:r>
              <a:rPr lang="nl-NL" sz="2000" dirty="0" smtClean="0"/>
              <a:t>Hier is ook de staaf van een conische schijfloop op hetzelfde snijpunt van de scheekcirkels ingetekend.</a:t>
            </a:r>
          </a:p>
          <a:p>
            <a:r>
              <a:rPr lang="nl-NL" sz="2000" dirty="0" smtClean="0"/>
              <a:t>Met de berekening van de steek en het aantal staven kan nu ook de diameter van de schijven worden bepaald.</a:t>
            </a:r>
          </a:p>
          <a:p>
            <a:endParaRPr lang="nl-NL" sz="2000" dirty="0" smtClean="0"/>
          </a:p>
          <a:p>
            <a:r>
              <a:rPr lang="nl-NL" sz="2000" dirty="0" smtClean="0"/>
              <a:t>Verschuiven van een conische schijfloop mag niet want dan wijzigt de steekcirkelmaat.</a:t>
            </a:r>
            <a:endParaRPr lang="nl-NL" sz="20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888" y="1052736"/>
            <a:ext cx="5492226" cy="4434973"/>
          </a:xfrm>
        </p:spPr>
      </p:pic>
    </p:spTree>
    <p:extLst>
      <p:ext uri="{BB962C8B-B14F-4D97-AF65-F5344CB8AC3E}">
        <p14:creationId xmlns:p14="http://schemas.microsoft.com/office/powerpoint/2010/main" val="192020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srgbClr val="0070C0"/>
                </a:solidFill>
              </a:rPr>
              <a:t>Meten is weten. Steek en steekcirkel</a:t>
            </a:r>
            <a:endParaRPr lang="nl-NL" dirty="0"/>
          </a:p>
        </p:txBody>
      </p:sp>
      <p:sp>
        <p:nvSpPr>
          <p:cNvPr id="3" name="Tijdelijke aanduiding voor inhoud 2"/>
          <p:cNvSpPr>
            <a:spLocks noGrp="1"/>
          </p:cNvSpPr>
          <p:nvPr>
            <p:ph idx="1"/>
          </p:nvPr>
        </p:nvSpPr>
        <p:spPr>
          <a:xfrm>
            <a:off x="457200" y="1196752"/>
            <a:ext cx="8229600" cy="4929411"/>
          </a:xfrm>
        </p:spPr>
        <p:txBody>
          <a:bodyPr>
            <a:normAutofit lnSpcReduction="10000"/>
          </a:bodyPr>
          <a:lstStyle/>
          <a:p>
            <a:pPr marL="0" indent="0">
              <a:spcBef>
                <a:spcPts val="0"/>
              </a:spcBef>
              <a:buNone/>
            </a:pPr>
            <a:r>
              <a:rPr lang="nl-NL" sz="2000" dirty="0" smtClean="0"/>
              <a:t>Als de molenmaker de steekcirkels nu heeft van beide wielen dan moet hij de steek verdelen in een </a:t>
            </a:r>
            <a:r>
              <a:rPr lang="nl-NL" sz="2000" dirty="0" smtClean="0"/>
              <a:t>kambreedte, </a:t>
            </a:r>
            <a:r>
              <a:rPr lang="nl-NL" sz="2000" dirty="0" smtClean="0"/>
              <a:t>een staafdikte en een beetje speelruimte.</a:t>
            </a:r>
          </a:p>
          <a:p>
            <a:pPr marL="0" indent="0">
              <a:spcBef>
                <a:spcPts val="0"/>
              </a:spcBef>
              <a:buNone/>
            </a:pPr>
            <a:r>
              <a:rPr lang="nl-NL" sz="2000" dirty="0" smtClean="0"/>
              <a:t>Hij kan een 7/8 regel toepassen. 7/8 van de steekmaat verdelen over de kam en de staaf.</a:t>
            </a:r>
          </a:p>
          <a:p>
            <a:pPr marL="0" indent="0">
              <a:spcBef>
                <a:spcPts val="0"/>
              </a:spcBef>
              <a:buNone/>
            </a:pPr>
            <a:r>
              <a:rPr lang="nl-NL" sz="2000" dirty="0" smtClean="0"/>
              <a:t>Die 1/8 blijft een vrije speling die in de praktijk geen overbodige luxe zal blijken.</a:t>
            </a:r>
          </a:p>
          <a:p>
            <a:pPr marL="0" indent="0">
              <a:spcBef>
                <a:spcPts val="0"/>
              </a:spcBef>
              <a:buNone/>
            </a:pPr>
            <a:r>
              <a:rPr lang="nl-NL" sz="2000" dirty="0" smtClean="0"/>
              <a:t>De steek blijft onveranderd. De staafdiameter krijgt vrijwel dezelfde maat als de kam op het raakpunt De staaf zal nooit dikker worden, de kam kan buiten de steekcirkel wel dikker zijn. Daardoor blijft hij ook wat sterker.</a:t>
            </a:r>
          </a:p>
          <a:p>
            <a:pPr marL="0" indent="0">
              <a:spcBef>
                <a:spcPts val="0"/>
              </a:spcBef>
              <a:buNone/>
            </a:pPr>
            <a:r>
              <a:rPr lang="nl-NL" sz="2000" dirty="0" smtClean="0"/>
              <a:t>Voorbeeld: de steek is 10 cm. 7/8 = 8,75 mag je afronden naar 9 cm. </a:t>
            </a:r>
          </a:p>
          <a:p>
            <a:pPr marL="0" indent="0">
              <a:spcBef>
                <a:spcPts val="0"/>
              </a:spcBef>
              <a:buNone/>
            </a:pPr>
            <a:r>
              <a:rPr lang="nl-NL" sz="2000" dirty="0" smtClean="0"/>
              <a:t>De staaf wordt 4,5 cm. Ø en de kam 4,5 cm breed op het raakvlak.</a:t>
            </a:r>
          </a:p>
          <a:p>
            <a:pPr marL="0" indent="0">
              <a:spcBef>
                <a:spcPts val="0"/>
              </a:spcBef>
              <a:buNone/>
            </a:pPr>
            <a:endParaRPr lang="nl-NL" sz="2000" dirty="0"/>
          </a:p>
          <a:p>
            <a:pPr marL="0" indent="0">
              <a:spcBef>
                <a:spcPts val="0"/>
              </a:spcBef>
              <a:buNone/>
            </a:pPr>
            <a:r>
              <a:rPr lang="nl-NL" sz="2000" dirty="0" smtClean="0"/>
              <a:t>De centimeter speling mag zelfs nog wat minder, maar dan moet de molenmaker heel nauwkeurig zijn kammen en staven op de steekmaat plaatsen. Het hout van de wielen kan nog werken of het wiel kan een beetje slingeren. </a:t>
            </a:r>
          </a:p>
          <a:p>
            <a:pPr marL="0" indent="0" algn="ctr">
              <a:buNone/>
            </a:pPr>
            <a:r>
              <a:rPr lang="nl-NL" sz="2000" b="1" dirty="0" smtClean="0"/>
              <a:t>Molenwielen zijn geen tandwielen</a:t>
            </a:r>
            <a:r>
              <a:rPr lang="nl-NL" sz="2000" dirty="0" smtClean="0"/>
              <a:t>.</a:t>
            </a:r>
            <a:endParaRPr lang="nl-NL" sz="2000" dirty="0"/>
          </a:p>
        </p:txBody>
      </p:sp>
    </p:spTree>
    <p:extLst>
      <p:ext uri="{BB962C8B-B14F-4D97-AF65-F5344CB8AC3E}">
        <p14:creationId xmlns:p14="http://schemas.microsoft.com/office/powerpoint/2010/main" val="47938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Steek en steekcirkel</a:t>
            </a:r>
            <a:endParaRPr lang="nl-NL" sz="3200" b="1" dirty="0"/>
          </a:p>
        </p:txBody>
      </p:sp>
      <p:pic>
        <p:nvPicPr>
          <p:cNvPr id="3" name="Tijdelijke aanduiding voor afbeelding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196752"/>
            <a:ext cx="6667500" cy="4467225"/>
          </a:xfrm>
        </p:spPr>
      </p:pic>
      <p:sp>
        <p:nvSpPr>
          <p:cNvPr id="6" name="Tijdelijke aanduiding voor inhoud 5"/>
          <p:cNvSpPr>
            <a:spLocks noGrp="1"/>
          </p:cNvSpPr>
          <p:nvPr>
            <p:ph type="body" sz="half" idx="4294967295"/>
          </p:nvPr>
        </p:nvSpPr>
        <p:spPr>
          <a:xfrm>
            <a:off x="1835696" y="5733256"/>
            <a:ext cx="5486400" cy="726976"/>
          </a:xfrm>
        </p:spPr>
        <p:txBody>
          <a:bodyPr>
            <a:normAutofit/>
          </a:bodyPr>
          <a:lstStyle/>
          <a:p>
            <a:pPr marL="0" indent="0">
              <a:buNone/>
            </a:pPr>
            <a:r>
              <a:rPr lang="nl-NL" sz="2000" dirty="0" smtClean="0"/>
              <a:t>De benaming ‘steek’ is afkomstig van het gereedschap van de molenmaker: de steekpasser.</a:t>
            </a:r>
            <a:endParaRPr lang="nl-NL" sz="2400" b="1" dirty="0" smtClean="0"/>
          </a:p>
        </p:txBody>
      </p:sp>
    </p:spTree>
    <p:extLst>
      <p:ext uri="{BB962C8B-B14F-4D97-AF65-F5344CB8AC3E}">
        <p14:creationId xmlns:p14="http://schemas.microsoft.com/office/powerpoint/2010/main" val="398076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620688"/>
            <a:ext cx="6893786" cy="4525963"/>
          </a:xfrm>
        </p:spPr>
      </p:pic>
      <p:sp>
        <p:nvSpPr>
          <p:cNvPr id="2" name="Titel 1"/>
          <p:cNvSpPr>
            <a:spLocks noGrp="1"/>
          </p:cNvSpPr>
          <p:nvPr>
            <p:ph type="title"/>
          </p:nvPr>
        </p:nvSpPr>
        <p:spPr/>
        <p:txBody>
          <a:bodyPr>
            <a:normAutofit/>
          </a:bodyPr>
          <a:lstStyle/>
          <a:p>
            <a:r>
              <a:rPr lang="nl-NL" sz="3200" b="1" dirty="0">
                <a:solidFill>
                  <a:prstClr val="black"/>
                </a:solidFill>
              </a:rPr>
              <a:t>Steek en steekcirkel</a:t>
            </a:r>
            <a:endParaRPr lang="nl-NL" sz="3200" b="1" dirty="0"/>
          </a:p>
        </p:txBody>
      </p:sp>
      <p:sp>
        <p:nvSpPr>
          <p:cNvPr id="6" name="Tekstvak 5"/>
          <p:cNvSpPr txBox="1"/>
          <p:nvPr/>
        </p:nvSpPr>
        <p:spPr>
          <a:xfrm>
            <a:off x="467544" y="5157192"/>
            <a:ext cx="8424936" cy="1477328"/>
          </a:xfrm>
          <a:prstGeom prst="rect">
            <a:avLst/>
          </a:prstGeom>
          <a:noFill/>
        </p:spPr>
        <p:txBody>
          <a:bodyPr wrap="square" rtlCol="0">
            <a:spAutoFit/>
          </a:bodyPr>
          <a:lstStyle/>
          <a:p>
            <a:r>
              <a:rPr lang="nl-NL" dirty="0" smtClean="0"/>
              <a:t>In dit voorbeeld staat duidelijk STEEK KAMMEN en STEEK </a:t>
            </a:r>
            <a:r>
              <a:rPr lang="nl-NL" dirty="0" smtClean="0"/>
              <a:t>STAVEN, </a:t>
            </a:r>
          </a:p>
          <a:p>
            <a:r>
              <a:rPr lang="nl-NL" dirty="0" smtClean="0"/>
              <a:t>maar pas op, de passersteek (rechtlijnig) snijdt de bocht af op de steekcirkel en </a:t>
            </a:r>
          </a:p>
          <a:p>
            <a:r>
              <a:rPr lang="nl-NL" dirty="0" smtClean="0"/>
              <a:t>afhankelijk van de diameter is de gemeten afstand bij het rondsel dus kleiner. Bij het uitzetten met de passer moet je de passer dus iets wijder of smaller zetten. Het is heel weinig maar bepaalt wel de zuiverheid van de beide wielen.</a:t>
            </a:r>
            <a:endParaRPr lang="nl-NL" dirty="0"/>
          </a:p>
        </p:txBody>
      </p:sp>
    </p:spTree>
    <p:extLst>
      <p:ext uri="{BB962C8B-B14F-4D97-AF65-F5344CB8AC3E}">
        <p14:creationId xmlns:p14="http://schemas.microsoft.com/office/powerpoint/2010/main" val="312523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Slijtag</a:t>
            </a:r>
            <a:r>
              <a:rPr lang="nl-NL" sz="3200" b="1" dirty="0" smtClean="0"/>
              <a:t>e voorkomen</a:t>
            </a:r>
            <a:endParaRPr lang="nl-NL" sz="3200" b="1" dirty="0"/>
          </a:p>
        </p:txBody>
      </p:sp>
      <p:sp>
        <p:nvSpPr>
          <p:cNvPr id="6" name="Tijdelijke aanduiding voor inhoud 5"/>
          <p:cNvSpPr>
            <a:spLocks noGrp="1"/>
          </p:cNvSpPr>
          <p:nvPr>
            <p:ph idx="1"/>
          </p:nvPr>
        </p:nvSpPr>
        <p:spPr/>
        <p:txBody>
          <a:bodyPr>
            <a:normAutofit/>
          </a:bodyPr>
          <a:lstStyle/>
          <a:p>
            <a:pPr marL="0" indent="0">
              <a:buNone/>
            </a:pPr>
            <a:r>
              <a:rPr lang="nl-NL" sz="2000" dirty="0" smtClean="0"/>
              <a:t>De molenmaker heeft vanaf het begin van de bouw van het molenwiel al beslist welk aantal kammen hij nodig heeft en weet ook het aantal kammen of staven van het gedreven wiel.  De overbrenging</a:t>
            </a:r>
            <a:r>
              <a:rPr lang="nl-NL" sz="2000" dirty="0" smtClean="0"/>
              <a:t>. Om slijtage aan de wielen te voorkomen kan hij het aantal kammen en/ of staven zo kiezen dat slijtage ook werkelijk wordt voorkomen.</a:t>
            </a:r>
          </a:p>
          <a:p>
            <a:pPr marL="0" indent="0" algn="ctr">
              <a:buNone/>
            </a:pPr>
            <a:r>
              <a:rPr lang="nl-NL" sz="2000" b="1" dirty="0" smtClean="0">
                <a:solidFill>
                  <a:srgbClr val="C00000"/>
                </a:solidFill>
              </a:rPr>
              <a:t>Een paar verhoudingen tussen twee wielen.</a:t>
            </a:r>
            <a:endParaRPr lang="nl-NL" sz="2000" b="1" dirty="0" smtClean="0">
              <a:solidFill>
                <a:srgbClr val="C00000"/>
              </a:solidFill>
            </a:endParaRPr>
          </a:p>
          <a:p>
            <a:pPr marL="0" indent="0">
              <a:buNone/>
            </a:pPr>
            <a:r>
              <a:rPr lang="nl-NL" sz="2000" dirty="0" smtClean="0"/>
              <a:t> Ons </a:t>
            </a:r>
            <a:r>
              <a:rPr lang="nl-NL" sz="2000" dirty="0" smtClean="0"/>
              <a:t>voorbeeldwiel is gebaseerd op </a:t>
            </a:r>
            <a:r>
              <a:rPr lang="nl-NL" sz="2000" dirty="0" smtClean="0"/>
              <a:t>het </a:t>
            </a:r>
            <a:r>
              <a:rPr lang="nl-NL" sz="2000" dirty="0" smtClean="0"/>
              <a:t>wiel van een strijkmolen uit </a:t>
            </a:r>
            <a:r>
              <a:rPr lang="nl-NL" sz="2000" dirty="0" smtClean="0"/>
              <a:t>Oudorp die we in het begin ook al tegen zijn gekomen.</a:t>
            </a:r>
          </a:p>
          <a:p>
            <a:pPr marL="0" indent="0">
              <a:buNone/>
            </a:pPr>
            <a:r>
              <a:rPr lang="nl-NL" sz="2000" dirty="0" smtClean="0"/>
              <a:t> </a:t>
            </a:r>
            <a:endParaRPr lang="nl-NL" sz="2000" dirty="0" smtClean="0"/>
          </a:p>
          <a:p>
            <a:r>
              <a:rPr lang="nl-NL" sz="2000" dirty="0" smtClean="0"/>
              <a:t>De wieldiameter bedraagt 280 cm. binnen de voering.  </a:t>
            </a:r>
          </a:p>
          <a:p>
            <a:r>
              <a:rPr lang="nl-NL" sz="2000" dirty="0" smtClean="0"/>
              <a:t>Het wiel heeft 48 kammen. </a:t>
            </a:r>
            <a:endParaRPr lang="nl-NL" sz="2000" dirty="0" smtClean="0"/>
          </a:p>
          <a:p>
            <a:r>
              <a:rPr lang="nl-NL" sz="2000" dirty="0" smtClean="0"/>
              <a:t>De bovenbonkelaar heeft 23 kammen.</a:t>
            </a:r>
            <a:endParaRPr lang="nl-NL" sz="2000" dirty="0" smtClean="0"/>
          </a:p>
        </p:txBody>
      </p:sp>
    </p:spTree>
    <p:extLst>
      <p:ext uri="{BB962C8B-B14F-4D97-AF65-F5344CB8AC3E}">
        <p14:creationId xmlns:p14="http://schemas.microsoft.com/office/powerpoint/2010/main" val="135534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764704"/>
            <a:ext cx="6302252" cy="4525963"/>
          </a:xfrm>
        </p:spPr>
      </p:pic>
      <p:sp>
        <p:nvSpPr>
          <p:cNvPr id="2" name="Titel 1"/>
          <p:cNvSpPr>
            <a:spLocks noGrp="1"/>
          </p:cNvSpPr>
          <p:nvPr>
            <p:ph type="title"/>
          </p:nvPr>
        </p:nvSpPr>
        <p:spPr/>
        <p:txBody>
          <a:bodyPr/>
          <a:lstStyle/>
          <a:p>
            <a:r>
              <a:rPr lang="nl-NL" sz="3200" b="1" dirty="0">
                <a:solidFill>
                  <a:prstClr val="black"/>
                </a:solidFill>
              </a:rPr>
              <a:t>Slijtage voorkomen</a:t>
            </a:r>
            <a:endParaRPr lang="nl-NL" dirty="0"/>
          </a:p>
        </p:txBody>
      </p:sp>
      <p:sp>
        <p:nvSpPr>
          <p:cNvPr id="5" name="Tekstvak 4"/>
          <p:cNvSpPr txBox="1"/>
          <p:nvPr/>
        </p:nvSpPr>
        <p:spPr>
          <a:xfrm>
            <a:off x="467544" y="5085184"/>
            <a:ext cx="8208912" cy="1200329"/>
          </a:xfrm>
          <a:prstGeom prst="rect">
            <a:avLst/>
          </a:prstGeom>
          <a:noFill/>
        </p:spPr>
        <p:txBody>
          <a:bodyPr wrap="square" rtlCol="0">
            <a:spAutoFit/>
          </a:bodyPr>
          <a:lstStyle/>
          <a:p>
            <a:r>
              <a:rPr lang="nl-NL" dirty="0" smtClean="0"/>
              <a:t>De steekcirkels van het bewuste bovenwiel en de bovenbonkelaar of desnoods een schijfloop. Dat maakt voor de cirkels niets uit. Dit voorbeeld geldt voor alle wielparen. Gelijk even rekenen 48 : 23 = 2,0869. Als het grote wiel het drijvende wiel is dan versnelt hij het kleine wiel.  En als het kleine wiel drijft dan vertraagt het grote wiel.</a:t>
            </a:r>
            <a:endParaRPr lang="nl-NL" dirty="0"/>
          </a:p>
        </p:txBody>
      </p:sp>
    </p:spTree>
    <p:extLst>
      <p:ext uri="{BB962C8B-B14F-4D97-AF65-F5344CB8AC3E}">
        <p14:creationId xmlns:p14="http://schemas.microsoft.com/office/powerpoint/2010/main" val="131777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32656"/>
            <a:ext cx="8229600" cy="648072"/>
          </a:xfrm>
        </p:spPr>
        <p:txBody>
          <a:bodyPr>
            <a:normAutofit/>
          </a:bodyPr>
          <a:lstStyle/>
          <a:p>
            <a:r>
              <a:rPr lang="nl-NL" sz="3200" b="1" dirty="0">
                <a:solidFill>
                  <a:prstClr val="black"/>
                </a:solidFill>
              </a:rPr>
              <a:t>Slijtage voorkomen</a:t>
            </a:r>
            <a:endParaRPr lang="nl-NL" dirty="0"/>
          </a:p>
        </p:txBody>
      </p:sp>
      <p:sp>
        <p:nvSpPr>
          <p:cNvPr id="3" name="Tijdelijke aanduiding voor inhoud 2"/>
          <p:cNvSpPr>
            <a:spLocks noGrp="1"/>
          </p:cNvSpPr>
          <p:nvPr>
            <p:ph idx="1"/>
          </p:nvPr>
        </p:nvSpPr>
        <p:spPr>
          <a:xfrm>
            <a:off x="323528" y="980728"/>
            <a:ext cx="8640960" cy="5534075"/>
          </a:xfrm>
        </p:spPr>
        <p:txBody>
          <a:bodyPr>
            <a:normAutofit lnSpcReduction="10000"/>
          </a:bodyPr>
          <a:lstStyle/>
          <a:p>
            <a:pPr marL="0" indent="0" algn="ctr">
              <a:buNone/>
            </a:pPr>
            <a:r>
              <a:rPr lang="nl-NL" sz="1800" b="1" dirty="0" smtClean="0"/>
              <a:t>De verhouding van het aantal kammen of staven van twee op elkaar werkende wielen. </a:t>
            </a:r>
            <a:endParaRPr lang="nl-NL" sz="1800" dirty="0" smtClean="0"/>
          </a:p>
          <a:p>
            <a:pPr marL="0" indent="0">
              <a:buNone/>
            </a:pPr>
            <a:r>
              <a:rPr lang="nl-NL" sz="2000" b="1" dirty="0" smtClean="0"/>
              <a:t>48 : 23 = </a:t>
            </a:r>
            <a:r>
              <a:rPr lang="nl-NL" sz="2000" b="1" dirty="0" smtClean="0">
                <a:solidFill>
                  <a:srgbClr val="00B050"/>
                </a:solidFill>
              </a:rPr>
              <a:t>uitstekend ,  </a:t>
            </a:r>
            <a:r>
              <a:rPr lang="nl-NL" sz="2000" b="1" dirty="0" smtClean="0"/>
              <a:t>71 : 24 = </a:t>
            </a:r>
            <a:r>
              <a:rPr lang="nl-NL" sz="2000" b="1" dirty="0" smtClean="0">
                <a:solidFill>
                  <a:srgbClr val="00B050"/>
                </a:solidFill>
              </a:rPr>
              <a:t>uitstekend , </a:t>
            </a:r>
            <a:r>
              <a:rPr lang="nl-NL" sz="2000" b="1" dirty="0" smtClean="0"/>
              <a:t>30 : 15 =</a:t>
            </a:r>
            <a:r>
              <a:rPr lang="nl-NL" sz="2000" dirty="0" smtClean="0"/>
              <a:t>	</a:t>
            </a:r>
            <a:r>
              <a:rPr lang="nl-NL" sz="2000" b="1" dirty="0" smtClean="0">
                <a:solidFill>
                  <a:srgbClr val="FF0000"/>
                </a:solidFill>
              </a:rPr>
              <a:t>een slechte keuze</a:t>
            </a:r>
          </a:p>
          <a:p>
            <a:pPr marL="0" indent="0">
              <a:buNone/>
            </a:pPr>
            <a:r>
              <a:rPr lang="nl-NL" sz="1600" dirty="0" smtClean="0"/>
              <a:t>Het maken van molenwielen is zuiver handwerk. Door een kleine afwijking  van een kam in het grote wiel zal een kam van het kleine wiel deze fout moeten opvangen. Als de verhouding van twee wielen goed is gekozen, dan krijgen heel veel kammen van het kleine wiel te maken met de nukken van de </a:t>
            </a:r>
            <a:r>
              <a:rPr lang="nl-NL" sz="1600" dirty="0" smtClean="0"/>
              <a:t>afwijkende kam en </a:t>
            </a:r>
            <a:r>
              <a:rPr lang="nl-NL" sz="1600" dirty="0" smtClean="0"/>
              <a:t>zullen de kammen </a:t>
            </a:r>
            <a:r>
              <a:rPr lang="nl-NL" sz="1600" dirty="0" smtClean="0"/>
              <a:t>van </a:t>
            </a:r>
            <a:r>
              <a:rPr lang="nl-NL" sz="1600" dirty="0" smtClean="0"/>
              <a:t>dit wiel gelijkmatig slijten. Of ze nemen met zijn allen de nukkige kam van het grote wiel te grazen, die slijt namelijk nog harder.</a:t>
            </a:r>
          </a:p>
          <a:p>
            <a:pPr marL="0" indent="0">
              <a:buNone/>
            </a:pPr>
            <a:r>
              <a:rPr lang="nl-NL" sz="1600" dirty="0" smtClean="0"/>
              <a:t>Een vrijwel niet deelbare verhouding blijkt de beste keuze voor een lange levensduur van de kammen of staven van beide wielen. </a:t>
            </a:r>
          </a:p>
          <a:p>
            <a:pPr marL="0" indent="0">
              <a:buNone/>
            </a:pPr>
            <a:r>
              <a:rPr lang="nl-NL" sz="1600" b="1" dirty="0" smtClean="0"/>
              <a:t>De uitkomsten van de verhoudingen: 48:23 = </a:t>
            </a:r>
            <a:r>
              <a:rPr lang="nl-NL" sz="1600" b="1" dirty="0" smtClean="0">
                <a:solidFill>
                  <a:srgbClr val="00B050"/>
                </a:solidFill>
              </a:rPr>
              <a:t>2,0869 </a:t>
            </a:r>
            <a:r>
              <a:rPr lang="nl-NL" sz="1600" b="1" dirty="0" smtClean="0">
                <a:solidFill>
                  <a:srgbClr val="00B050"/>
                </a:solidFill>
              </a:rPr>
              <a:t>: </a:t>
            </a:r>
            <a:r>
              <a:rPr lang="nl-NL" sz="1600" b="1" dirty="0" smtClean="0">
                <a:solidFill>
                  <a:srgbClr val="00B050"/>
                </a:solidFill>
              </a:rPr>
              <a:t>1  </a:t>
            </a:r>
            <a:r>
              <a:rPr lang="nl-NL" sz="1600" b="1" dirty="0" smtClean="0"/>
              <a:t> 71:24 = </a:t>
            </a:r>
            <a:r>
              <a:rPr lang="nl-NL" sz="1600" b="1" dirty="0" smtClean="0">
                <a:solidFill>
                  <a:srgbClr val="00B050"/>
                </a:solidFill>
              </a:rPr>
              <a:t>2,9583 </a:t>
            </a:r>
            <a:r>
              <a:rPr lang="nl-NL" sz="1600" b="1" dirty="0" smtClean="0">
                <a:solidFill>
                  <a:srgbClr val="00B050"/>
                </a:solidFill>
              </a:rPr>
              <a:t>: 1 </a:t>
            </a:r>
            <a:r>
              <a:rPr lang="nl-NL" sz="1600" b="1" dirty="0" smtClean="0"/>
              <a:t>  </a:t>
            </a:r>
            <a:r>
              <a:rPr lang="nl-NL" sz="1600" b="1" dirty="0" smtClean="0"/>
              <a:t>en 30:15 = </a:t>
            </a:r>
            <a:r>
              <a:rPr lang="nl-NL" sz="1600" b="1" dirty="0" smtClean="0">
                <a:solidFill>
                  <a:srgbClr val="FF0000"/>
                </a:solidFill>
              </a:rPr>
              <a:t>2 : 1</a:t>
            </a:r>
            <a:r>
              <a:rPr lang="nl-NL" sz="1600" b="1" dirty="0" smtClean="0"/>
              <a:t> </a:t>
            </a:r>
            <a:endParaRPr lang="nl-NL" sz="1600" b="1" dirty="0" smtClean="0"/>
          </a:p>
          <a:p>
            <a:pPr marL="0" indent="0">
              <a:buNone/>
            </a:pPr>
            <a:r>
              <a:rPr lang="nl-NL" sz="1600" dirty="0" smtClean="0"/>
              <a:t>Bij </a:t>
            </a:r>
            <a:r>
              <a:rPr lang="nl-NL" sz="1600" dirty="0" smtClean="0"/>
              <a:t>de eerste verhouding moet het grote wiel 23 rondjes draaien eer zijn slechte kam weer tegen de kam van het kleine wiel staat vanwaar hij vertrok. </a:t>
            </a:r>
            <a:endParaRPr lang="nl-NL" sz="1600" dirty="0" smtClean="0"/>
          </a:p>
          <a:p>
            <a:pPr marL="0" indent="0">
              <a:buNone/>
            </a:pPr>
            <a:r>
              <a:rPr lang="nl-NL" sz="1600" dirty="0" smtClean="0"/>
              <a:t>In </a:t>
            </a:r>
            <a:r>
              <a:rPr lang="nl-NL" sz="1600" dirty="0" smtClean="0"/>
              <a:t>het tweede voorbeeld moet hij er 24 rondjes over doen om weer tegen de kam te tikken vanwaar hij vertrok</a:t>
            </a:r>
            <a:r>
              <a:rPr lang="nl-NL" sz="1600" dirty="0"/>
              <a:t>. </a:t>
            </a:r>
            <a:endParaRPr lang="nl-NL" sz="1600" dirty="0" smtClean="0"/>
          </a:p>
          <a:p>
            <a:pPr marL="0" indent="0">
              <a:buNone/>
            </a:pPr>
            <a:r>
              <a:rPr lang="nl-NL" sz="1600" dirty="0" smtClean="0"/>
              <a:t>Bij </a:t>
            </a:r>
            <a:r>
              <a:rPr lang="nl-NL" sz="1600" dirty="0"/>
              <a:t>de slechte keuze </a:t>
            </a:r>
            <a:r>
              <a:rPr lang="nl-NL" sz="1600" dirty="0" smtClean="0"/>
              <a:t>hoeft het grote wiel maar </a:t>
            </a:r>
            <a:r>
              <a:rPr lang="nl-NL" sz="1600" dirty="0" smtClean="0"/>
              <a:t>één </a:t>
            </a:r>
            <a:r>
              <a:rPr lang="nl-NL" sz="1600" dirty="0" smtClean="0"/>
              <a:t>rondje te draaien om weer op het zelfde punt van het kleine wiel uit te komen.</a:t>
            </a:r>
            <a:endParaRPr lang="nl-NL" sz="1600" dirty="0"/>
          </a:p>
          <a:p>
            <a:pPr marL="0" indent="0">
              <a:buNone/>
            </a:pPr>
            <a:r>
              <a:rPr lang="nl-NL" sz="1600" dirty="0" smtClean="0"/>
              <a:t>Nog een voorbeeld dan: </a:t>
            </a:r>
            <a:r>
              <a:rPr lang="nl-NL" sz="2000" b="1" dirty="0">
                <a:solidFill>
                  <a:prstClr val="black"/>
                </a:solidFill>
              </a:rPr>
              <a:t>75 : </a:t>
            </a:r>
            <a:r>
              <a:rPr lang="nl-NL" sz="2000" b="1" dirty="0" smtClean="0">
                <a:solidFill>
                  <a:prstClr val="black"/>
                </a:solidFill>
              </a:rPr>
              <a:t>33 = </a:t>
            </a:r>
            <a:r>
              <a:rPr lang="nl-NL" sz="2000" b="1" dirty="0">
                <a:solidFill>
                  <a:srgbClr val="F79646">
                    <a:lumMod val="75000"/>
                  </a:srgbClr>
                </a:solidFill>
              </a:rPr>
              <a:t>een matige keuze</a:t>
            </a:r>
            <a:r>
              <a:rPr lang="nl-NL" sz="1600" b="1" dirty="0">
                <a:solidFill>
                  <a:srgbClr val="F79646">
                    <a:lumMod val="75000"/>
                  </a:srgbClr>
                </a:solidFill>
              </a:rPr>
              <a:t>. </a:t>
            </a:r>
            <a:endParaRPr lang="nl-NL" sz="1600" dirty="0" smtClean="0"/>
          </a:p>
          <a:p>
            <a:pPr marL="0" indent="0">
              <a:buNone/>
            </a:pPr>
            <a:r>
              <a:rPr lang="nl-NL" sz="1600" dirty="0" smtClean="0"/>
              <a:t>Waarom matig? </a:t>
            </a:r>
            <a:r>
              <a:rPr lang="nl-NL" sz="1600" b="1" dirty="0" smtClean="0"/>
              <a:t>3 is de grote gemene deler van beide getallen. Uitkomst: 25 : 11</a:t>
            </a:r>
            <a:r>
              <a:rPr lang="nl-NL" sz="1600" dirty="0" smtClean="0"/>
              <a:t> betekent dat die ene kam van het bovenwiel na 11 rondjes alweer tegen dezelfde kam van het varkenswiel tikt als waar hij begon.  De Eenhoorn draait er niks minder door hoor.</a:t>
            </a:r>
            <a:endParaRPr lang="nl-NL" sz="1600" dirty="0"/>
          </a:p>
          <a:p>
            <a:pPr marL="0" indent="0">
              <a:buNone/>
            </a:pPr>
            <a:endParaRPr lang="nl-NL" sz="1600" dirty="0" smtClean="0"/>
          </a:p>
        </p:txBody>
      </p:sp>
    </p:spTree>
    <p:extLst>
      <p:ext uri="{BB962C8B-B14F-4D97-AF65-F5344CB8AC3E}">
        <p14:creationId xmlns:p14="http://schemas.microsoft.com/office/powerpoint/2010/main" val="338059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Overbrenging uitrekenen</a:t>
            </a:r>
            <a:endParaRPr lang="nl-NL" sz="3200" b="1" dirty="0"/>
          </a:p>
        </p:txBody>
      </p:sp>
      <p:sp>
        <p:nvSpPr>
          <p:cNvPr id="3" name="Tijdelijke aanduiding voor inhoud 2"/>
          <p:cNvSpPr>
            <a:spLocks noGrp="1"/>
          </p:cNvSpPr>
          <p:nvPr>
            <p:ph idx="1"/>
          </p:nvPr>
        </p:nvSpPr>
        <p:spPr>
          <a:xfrm>
            <a:off x="457200" y="1196752"/>
            <a:ext cx="8229600" cy="4929411"/>
          </a:xfrm>
        </p:spPr>
        <p:txBody>
          <a:bodyPr>
            <a:normAutofit/>
          </a:bodyPr>
          <a:lstStyle/>
          <a:p>
            <a:pPr marL="0" indent="0" algn="ctr">
              <a:buNone/>
            </a:pPr>
            <a:r>
              <a:rPr lang="nl-NL" sz="2400" b="1" dirty="0" smtClean="0"/>
              <a:t>Wil je weten hoe snel je maalsteen of je vijzel rond draait?</a:t>
            </a:r>
          </a:p>
          <a:p>
            <a:pPr marL="0" indent="0">
              <a:buNone/>
            </a:pPr>
            <a:r>
              <a:rPr lang="nl-NL" sz="2000" dirty="0" smtClean="0"/>
              <a:t>Lopen we even naar binnen bij korenmolen De Hoop in Wervershoof.</a:t>
            </a:r>
          </a:p>
          <a:p>
            <a:pPr marL="0" indent="0">
              <a:spcBef>
                <a:spcPts val="0"/>
              </a:spcBef>
              <a:buNone/>
            </a:pPr>
            <a:r>
              <a:rPr lang="nl-NL" sz="2000" dirty="0" smtClean="0"/>
              <a:t>A	Bovenwiel: 		63 kammen	drijvend wiel</a:t>
            </a:r>
          </a:p>
          <a:p>
            <a:pPr marL="0" indent="0">
              <a:spcBef>
                <a:spcPts val="0"/>
              </a:spcBef>
              <a:buNone/>
            </a:pPr>
            <a:r>
              <a:rPr lang="nl-NL" sz="2000" dirty="0" smtClean="0"/>
              <a:t>B	bovenbonkelaar:		35 kammen	gedreven wiel</a:t>
            </a:r>
          </a:p>
          <a:p>
            <a:pPr marL="0" indent="0">
              <a:spcBef>
                <a:spcPts val="0"/>
              </a:spcBef>
              <a:buNone/>
            </a:pPr>
            <a:r>
              <a:rPr lang="nl-NL" sz="2000" dirty="0" smtClean="0"/>
              <a:t>C	spoorwiel:		84 kammen	drijvend wiel</a:t>
            </a:r>
          </a:p>
          <a:p>
            <a:pPr marL="0" indent="0">
              <a:spcBef>
                <a:spcPts val="0"/>
              </a:spcBef>
              <a:buNone/>
            </a:pPr>
            <a:r>
              <a:rPr lang="nl-NL" sz="2000" dirty="0" smtClean="0"/>
              <a:t>D	steenschijfloop 1:		19 staven	gedreven wiel</a:t>
            </a:r>
          </a:p>
          <a:p>
            <a:pPr marL="0" indent="0">
              <a:spcBef>
                <a:spcPts val="0"/>
              </a:spcBef>
              <a:buNone/>
            </a:pPr>
            <a:r>
              <a:rPr lang="nl-NL" sz="2000" dirty="0" smtClean="0"/>
              <a:t>E	steenschijfloop 2:		24 staven	gedreven wiel</a:t>
            </a:r>
          </a:p>
          <a:p>
            <a:pPr marL="0" indent="0">
              <a:spcBef>
                <a:spcPts val="0"/>
              </a:spcBef>
              <a:buNone/>
            </a:pPr>
            <a:r>
              <a:rPr lang="nl-NL" sz="2000" dirty="0"/>
              <a:t> </a:t>
            </a:r>
            <a:r>
              <a:rPr lang="nl-NL" sz="2000" dirty="0" smtClean="0"/>
              <a:t>rekensom:   A : B x C : D =</a:t>
            </a:r>
          </a:p>
          <a:p>
            <a:pPr marL="0" indent="0">
              <a:spcBef>
                <a:spcPts val="0"/>
              </a:spcBef>
              <a:buNone/>
            </a:pPr>
            <a:r>
              <a:rPr lang="nl-NL" sz="2000" dirty="0" smtClean="0"/>
              <a:t>A : B = 63 : 35 = 1,8</a:t>
            </a:r>
          </a:p>
          <a:p>
            <a:pPr marL="0" indent="0">
              <a:spcBef>
                <a:spcPts val="0"/>
              </a:spcBef>
              <a:buNone/>
            </a:pPr>
            <a:r>
              <a:rPr lang="nl-NL" sz="2000" dirty="0" smtClean="0"/>
              <a:t>C : D = 84 : 19 = 4,421		C : E = 84 : 24 = 3,5</a:t>
            </a:r>
          </a:p>
          <a:p>
            <a:pPr marL="0" indent="0">
              <a:spcBef>
                <a:spcPts val="0"/>
              </a:spcBef>
              <a:buNone/>
            </a:pPr>
            <a:r>
              <a:rPr lang="nl-NL" sz="2000" dirty="0" smtClean="0"/>
              <a:t>1,8 x 4,421 = 7,95			1,8 x 3,5 = 6,3</a:t>
            </a:r>
          </a:p>
          <a:p>
            <a:pPr marL="0" indent="0">
              <a:spcBef>
                <a:spcPts val="0"/>
              </a:spcBef>
              <a:buNone/>
            </a:pPr>
            <a:endParaRPr lang="nl-NL" sz="2000" dirty="0" smtClean="0"/>
          </a:p>
          <a:p>
            <a:pPr marL="0" indent="0">
              <a:spcBef>
                <a:spcPts val="0"/>
              </a:spcBef>
              <a:buNone/>
            </a:pPr>
            <a:r>
              <a:rPr lang="nl-NL" sz="2000" dirty="0" smtClean="0"/>
              <a:t>Beide maalstenen zijn 17der stenen (17 voet in omtrek= ca 1,5m. Ø ).</a:t>
            </a:r>
          </a:p>
          <a:p>
            <a:pPr marL="0" indent="0">
              <a:spcBef>
                <a:spcPts val="0"/>
              </a:spcBef>
              <a:buNone/>
            </a:pPr>
            <a:r>
              <a:rPr lang="nl-NL" sz="2000" dirty="0" smtClean="0"/>
              <a:t>De steen van D draait 7,95 rondjes bij één rondje van het bovenwiel.</a:t>
            </a:r>
          </a:p>
          <a:p>
            <a:pPr marL="0" indent="0">
              <a:spcBef>
                <a:spcPts val="0"/>
              </a:spcBef>
              <a:buNone/>
            </a:pPr>
            <a:r>
              <a:rPr lang="nl-NL" sz="2000" dirty="0" smtClean="0"/>
              <a:t>De steen van E draait 6,3 rondjes, dus iets minder snel.</a:t>
            </a:r>
            <a:endParaRPr lang="nl-NL" sz="2000" dirty="0"/>
          </a:p>
        </p:txBody>
      </p:sp>
    </p:spTree>
    <p:extLst>
      <p:ext uri="{BB962C8B-B14F-4D97-AF65-F5344CB8AC3E}">
        <p14:creationId xmlns:p14="http://schemas.microsoft.com/office/powerpoint/2010/main" val="421216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2857500"/>
            <a:ext cx="8229600" cy="1143000"/>
          </a:xfrm>
        </p:spPr>
        <p:txBody>
          <a:bodyPr>
            <a:normAutofit/>
          </a:bodyPr>
          <a:lstStyle/>
          <a:p>
            <a:r>
              <a:rPr lang="nl-NL" sz="6000" b="1" dirty="0" smtClean="0">
                <a:solidFill>
                  <a:srgbClr val="FF0000"/>
                </a:solidFill>
              </a:rPr>
              <a:t>Het schijfloop</a:t>
            </a:r>
            <a:endParaRPr lang="nl-NL" sz="6000" b="1" dirty="0">
              <a:solidFill>
                <a:srgbClr val="FF0000"/>
              </a:solidFill>
            </a:endParaRPr>
          </a:p>
        </p:txBody>
      </p:sp>
    </p:spTree>
    <p:extLst>
      <p:ext uri="{BB962C8B-B14F-4D97-AF65-F5344CB8AC3E}">
        <p14:creationId xmlns:p14="http://schemas.microsoft.com/office/powerpoint/2010/main" val="319964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smtClean="0">
                <a:solidFill>
                  <a:srgbClr val="0070C0"/>
                </a:solidFill>
              </a:rPr>
              <a:t>Het gaande werk van de bovenkruier-korenmolen</a:t>
            </a:r>
            <a:endParaRPr lang="nl-NL" sz="2800" b="1" dirty="0">
              <a:solidFill>
                <a:srgbClr val="0070C0"/>
              </a:solidFill>
            </a:endParaRPr>
          </a:p>
        </p:txBody>
      </p:sp>
      <p:sp>
        <p:nvSpPr>
          <p:cNvPr id="3" name="Tijdelijke aanduiding voor inhoud 2"/>
          <p:cNvSpPr>
            <a:spLocks noGrp="1"/>
          </p:cNvSpPr>
          <p:nvPr>
            <p:ph sz="half" idx="1"/>
          </p:nvPr>
        </p:nvSpPr>
        <p:spPr/>
        <p:txBody>
          <a:bodyPr>
            <a:normAutofit/>
          </a:bodyPr>
          <a:lstStyle/>
          <a:p>
            <a:pPr marL="0" indent="0">
              <a:buNone/>
            </a:pPr>
            <a:r>
              <a:rPr lang="nl-NL" sz="2000" b="1" dirty="0" smtClean="0">
                <a:solidFill>
                  <a:srgbClr val="0070C0"/>
                </a:solidFill>
              </a:rPr>
              <a:t>Bovenas</a:t>
            </a:r>
          </a:p>
          <a:p>
            <a:pPr marL="0" indent="0">
              <a:buNone/>
            </a:pPr>
            <a:r>
              <a:rPr lang="nl-NL" sz="2000" b="1" dirty="0" smtClean="0"/>
              <a:t>Bovenwiel</a:t>
            </a:r>
          </a:p>
          <a:p>
            <a:pPr marL="0" indent="0">
              <a:buNone/>
            </a:pPr>
            <a:r>
              <a:rPr lang="nl-NL" sz="2000" b="1" dirty="0" smtClean="0">
                <a:solidFill>
                  <a:srgbClr val="0070C0"/>
                </a:solidFill>
              </a:rPr>
              <a:t>Koningsspil</a:t>
            </a:r>
          </a:p>
          <a:p>
            <a:pPr marL="0" indent="0">
              <a:buNone/>
            </a:pPr>
            <a:r>
              <a:rPr lang="nl-NL" sz="2000" b="1" dirty="0" smtClean="0"/>
              <a:t>Bovenbonkelaar</a:t>
            </a:r>
          </a:p>
          <a:p>
            <a:pPr marL="0" indent="0">
              <a:buNone/>
            </a:pPr>
            <a:r>
              <a:rPr lang="nl-NL" sz="2000" b="1" dirty="0" smtClean="0"/>
              <a:t>Luitafel of -wiel</a:t>
            </a:r>
          </a:p>
          <a:p>
            <a:pPr marL="0" indent="0">
              <a:buNone/>
            </a:pPr>
            <a:r>
              <a:rPr lang="nl-NL" sz="2000" b="1" dirty="0" smtClean="0">
                <a:solidFill>
                  <a:srgbClr val="0070C0"/>
                </a:solidFill>
              </a:rPr>
              <a:t>Luias </a:t>
            </a:r>
            <a:r>
              <a:rPr lang="nl-NL" sz="2000" b="1" dirty="0" smtClean="0"/>
              <a:t>&gt; Luiwiel</a:t>
            </a:r>
          </a:p>
          <a:p>
            <a:pPr marL="0" indent="0">
              <a:buNone/>
            </a:pPr>
            <a:r>
              <a:rPr lang="nl-NL" sz="2000" b="1" dirty="0" smtClean="0">
                <a:solidFill>
                  <a:srgbClr val="7030A0"/>
                </a:solidFill>
              </a:rPr>
              <a:t>Hijsen van maalgoed</a:t>
            </a:r>
          </a:p>
          <a:p>
            <a:pPr marL="0" indent="0">
              <a:buNone/>
            </a:pPr>
            <a:r>
              <a:rPr lang="nl-NL" sz="2000" b="1" dirty="0" smtClean="0"/>
              <a:t>Spoorwiel</a:t>
            </a:r>
          </a:p>
          <a:p>
            <a:pPr marL="0" indent="0">
              <a:buNone/>
            </a:pPr>
            <a:r>
              <a:rPr lang="nl-NL" sz="2000" b="1" dirty="0" smtClean="0">
                <a:solidFill>
                  <a:srgbClr val="0070C0"/>
                </a:solidFill>
              </a:rPr>
              <a:t>Steenspillen- en bolspillen</a:t>
            </a:r>
          </a:p>
          <a:p>
            <a:pPr marL="0" indent="0">
              <a:buNone/>
            </a:pPr>
            <a:r>
              <a:rPr lang="nl-NL" sz="2000" b="1" dirty="0" smtClean="0"/>
              <a:t>Steenschijflopen</a:t>
            </a:r>
          </a:p>
          <a:p>
            <a:pPr marL="0" indent="0">
              <a:buNone/>
            </a:pPr>
            <a:r>
              <a:rPr lang="nl-NL" sz="2000" b="1" dirty="0" smtClean="0">
                <a:solidFill>
                  <a:srgbClr val="FF0000"/>
                </a:solidFill>
              </a:rPr>
              <a:t>Maalstenen </a:t>
            </a:r>
          </a:p>
          <a:p>
            <a:pPr marL="0" indent="0">
              <a:buNone/>
            </a:pPr>
            <a:r>
              <a:rPr lang="nl-NL" sz="2000" b="1" dirty="0" smtClean="0">
                <a:solidFill>
                  <a:srgbClr val="7030A0"/>
                </a:solidFill>
              </a:rPr>
              <a:t>Vermalen van granen tot meel</a:t>
            </a:r>
          </a:p>
          <a:p>
            <a:pPr marL="0" indent="0">
              <a:buNone/>
            </a:pPr>
            <a:endParaRPr lang="nl-NL" sz="2000" b="1" dirty="0">
              <a:solidFill>
                <a:srgbClr val="FF0000"/>
              </a:solidFill>
            </a:endParaRPr>
          </a:p>
        </p:txBody>
      </p:sp>
      <p:pic>
        <p:nvPicPr>
          <p:cNvPr id="5" name="Tijdelijke aanduiding voor inhou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69280" y="1600200"/>
            <a:ext cx="2596439" cy="4525963"/>
          </a:xfrm>
        </p:spPr>
      </p:pic>
    </p:spTree>
    <p:extLst>
      <p:ext uri="{BB962C8B-B14F-4D97-AF65-F5344CB8AC3E}">
        <p14:creationId xmlns:p14="http://schemas.microsoft.com/office/powerpoint/2010/main" val="142876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pPr algn="ctr"/>
            <a:r>
              <a:rPr lang="nl-NL" sz="3200" b="1" dirty="0">
                <a:solidFill>
                  <a:prstClr val="black"/>
                </a:solidFill>
              </a:rPr>
              <a:t>Opbouw van het </a:t>
            </a:r>
            <a:r>
              <a:rPr lang="nl-NL" sz="3200" b="1" dirty="0" smtClean="0">
                <a:solidFill>
                  <a:prstClr val="black"/>
                </a:solidFill>
              </a:rPr>
              <a:t>schijfloop</a:t>
            </a:r>
            <a:endParaRPr lang="nl-NL" sz="3200" dirty="0"/>
          </a:p>
        </p:txBody>
      </p:sp>
      <p:sp>
        <p:nvSpPr>
          <p:cNvPr id="6" name="Tijdelijke aanduiding voor inhoud 5"/>
          <p:cNvSpPr>
            <a:spLocks noGrp="1"/>
          </p:cNvSpPr>
          <p:nvPr>
            <p:ph idx="1"/>
          </p:nvPr>
        </p:nvSpPr>
        <p:spPr/>
        <p:txBody>
          <a:bodyPr>
            <a:normAutofit/>
          </a:bodyPr>
          <a:lstStyle/>
          <a:p>
            <a:pPr marL="0" indent="0">
              <a:spcBef>
                <a:spcPts val="0"/>
              </a:spcBef>
              <a:buNone/>
            </a:pPr>
            <a:r>
              <a:rPr lang="nl-NL" sz="2000" b="1" dirty="0" smtClean="0"/>
              <a:t>Houtsoorten.</a:t>
            </a:r>
          </a:p>
          <a:p>
            <a:pPr marL="0" indent="0">
              <a:spcBef>
                <a:spcPts val="0"/>
              </a:spcBef>
              <a:buNone/>
            </a:pPr>
            <a:r>
              <a:rPr lang="nl-NL" sz="2200" dirty="0" smtClean="0"/>
              <a:t>Het schijfloop  wordt net als het bovenwiel gemaakt van stevige houtsoorten. Omdat de staven van een schijfloop redelijk dicht op de rand worden geplaatst en het hout naast de gaten makkelijk kan wegbreken, wordt voor de platen vrijwel altijd gekozen voor het taaie </a:t>
            </a:r>
            <a:r>
              <a:rPr lang="nl-NL" sz="2200" b="1" dirty="0" smtClean="0"/>
              <a:t>iepenhout</a:t>
            </a:r>
            <a:r>
              <a:rPr lang="nl-NL" sz="2200" dirty="0" smtClean="0"/>
              <a:t>.</a:t>
            </a:r>
          </a:p>
          <a:p>
            <a:pPr marL="0" indent="0">
              <a:spcBef>
                <a:spcPts val="0"/>
              </a:spcBef>
              <a:buNone/>
            </a:pPr>
            <a:r>
              <a:rPr lang="nl-NL" sz="2200" dirty="0" smtClean="0"/>
              <a:t>Voor de staven dient ook een zeer harde houtsoort te worden gebruikt.</a:t>
            </a:r>
          </a:p>
          <a:p>
            <a:pPr marL="0" indent="0">
              <a:spcBef>
                <a:spcPts val="0"/>
              </a:spcBef>
              <a:buNone/>
            </a:pPr>
            <a:r>
              <a:rPr lang="nl-NL" sz="2200" dirty="0" smtClean="0"/>
              <a:t>Palmhout bijvoorbeeld, afkomstig van de Buxus Sempervirum. Bij ons bekend als de groene haagstruik. Het buxushout heeft een vrij korte vezel, iets wat zo’n staaf kwetsbaar maakt. Maar vastgezet tussen twee schijven kan de staaf heel wat te verduren hebben.</a:t>
            </a:r>
          </a:p>
        </p:txBody>
      </p:sp>
    </p:spTree>
    <p:extLst>
      <p:ext uri="{BB962C8B-B14F-4D97-AF65-F5344CB8AC3E}">
        <p14:creationId xmlns:p14="http://schemas.microsoft.com/office/powerpoint/2010/main" val="130375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Lief hè?</a:t>
            </a:r>
            <a:endParaRPr lang="nl-NL" sz="3200" dirty="0"/>
          </a:p>
        </p:txBody>
      </p:sp>
      <p:sp>
        <p:nvSpPr>
          <p:cNvPr id="4" name="Tijdelijke aanduiding voor tekst 3"/>
          <p:cNvSpPr>
            <a:spLocks noGrp="1"/>
          </p:cNvSpPr>
          <p:nvPr>
            <p:ph type="body" sz="half" idx="2"/>
          </p:nvPr>
        </p:nvSpPr>
        <p:spPr/>
        <p:txBody>
          <a:bodyPr>
            <a:normAutofit/>
          </a:bodyPr>
          <a:lstStyle/>
          <a:p>
            <a:pPr>
              <a:spcBef>
                <a:spcPts val="0"/>
              </a:spcBef>
            </a:pPr>
            <a:r>
              <a:rPr lang="nl-NL" sz="2000" dirty="0" smtClean="0"/>
              <a:t>Zo klein kom je het schijfloop nog tegen in de grutterij in het Nederlands openluchtmuseum in Arnhem.</a:t>
            </a:r>
          </a:p>
          <a:p>
            <a:pPr>
              <a:spcBef>
                <a:spcPts val="0"/>
              </a:spcBef>
            </a:pPr>
            <a:endParaRPr lang="nl-NL" sz="2000" dirty="0"/>
          </a:p>
          <a:p>
            <a:pPr>
              <a:spcBef>
                <a:spcPts val="0"/>
              </a:spcBef>
            </a:pPr>
            <a:r>
              <a:rPr lang="nl-NL" sz="2000" dirty="0" smtClean="0"/>
              <a:t>Twee plaatjes iepenhout,  de houtdraad haaks ten opzichte van elkaar, en 13 staafjes. De pennetjes zijn geborgd met twee ingezaagde spietjes.</a:t>
            </a:r>
            <a:endParaRPr lang="nl-NL" sz="2000" dirty="0"/>
          </a:p>
        </p:txBody>
      </p:sp>
      <p:pic>
        <p:nvPicPr>
          <p:cNvPr id="5"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5232" y="928073"/>
            <a:ext cx="5001568" cy="4445143"/>
          </a:xfrm>
        </p:spPr>
      </p:pic>
    </p:spTree>
    <p:extLst>
      <p:ext uri="{BB962C8B-B14F-4D97-AF65-F5344CB8AC3E}">
        <p14:creationId xmlns:p14="http://schemas.microsoft.com/office/powerpoint/2010/main" val="303329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dirty="0" smtClean="0"/>
              <a:t>Opbouw van het schijfloop</a:t>
            </a:r>
            <a:endParaRPr lang="nl-NL" sz="2400" dirty="0"/>
          </a:p>
        </p:txBody>
      </p:sp>
      <p:pic>
        <p:nvPicPr>
          <p:cNvPr id="5"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ijdelijke aanduiding voor tekst 3"/>
          <p:cNvSpPr>
            <a:spLocks noGrp="1"/>
          </p:cNvSpPr>
          <p:nvPr>
            <p:ph type="body" sz="half" idx="2"/>
          </p:nvPr>
        </p:nvSpPr>
        <p:spPr>
          <a:xfrm>
            <a:off x="899592" y="5373216"/>
            <a:ext cx="7488832" cy="1152128"/>
          </a:xfrm>
        </p:spPr>
        <p:txBody>
          <a:bodyPr>
            <a:noAutofit/>
          </a:bodyPr>
          <a:lstStyle/>
          <a:p>
            <a:pPr>
              <a:spcBef>
                <a:spcPts val="0"/>
              </a:spcBef>
            </a:pPr>
            <a:r>
              <a:rPr lang="nl-NL" sz="2000" dirty="0" smtClean="0"/>
              <a:t>De twee maanstukken en twee  kalven met hun pen en gat verbindingen. Ineen geschoven worden de delen met houten nagels vast gezet.  Het oranje maanstuk toont de halve doornede.</a:t>
            </a:r>
            <a:endParaRPr lang="nl-NL" sz="2000" dirty="0"/>
          </a:p>
        </p:txBody>
      </p:sp>
    </p:spTree>
    <p:extLst>
      <p:ext uri="{BB962C8B-B14F-4D97-AF65-F5344CB8AC3E}">
        <p14:creationId xmlns:p14="http://schemas.microsoft.com/office/powerpoint/2010/main" val="182543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dirty="0">
                <a:solidFill>
                  <a:prstClr val="black"/>
                </a:solidFill>
              </a:rPr>
              <a:t>Opbouw van </a:t>
            </a:r>
            <a:r>
              <a:rPr lang="nl-NL" sz="2400" dirty="0" smtClean="0">
                <a:solidFill>
                  <a:prstClr val="black"/>
                </a:solidFill>
              </a:rPr>
              <a:t>het </a:t>
            </a:r>
            <a:r>
              <a:rPr lang="nl-NL" sz="2400" dirty="0">
                <a:solidFill>
                  <a:prstClr val="black"/>
                </a:solidFill>
              </a:rPr>
              <a:t>schijfloop</a:t>
            </a:r>
            <a:endParaRPr lang="nl-NL" sz="2400" dirty="0"/>
          </a:p>
        </p:txBody>
      </p:sp>
      <p:pic>
        <p:nvPicPr>
          <p:cNvPr id="5"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ijdelijke aanduiding voor tekst 3"/>
          <p:cNvSpPr>
            <a:spLocks noGrp="1"/>
          </p:cNvSpPr>
          <p:nvPr>
            <p:ph type="body" sz="half" idx="2"/>
          </p:nvPr>
        </p:nvSpPr>
        <p:spPr>
          <a:xfrm>
            <a:off x="611560" y="5367338"/>
            <a:ext cx="7920880" cy="804862"/>
          </a:xfrm>
        </p:spPr>
        <p:txBody>
          <a:bodyPr>
            <a:noAutofit/>
          </a:bodyPr>
          <a:lstStyle/>
          <a:p>
            <a:pPr>
              <a:spcBef>
                <a:spcPts val="0"/>
              </a:spcBef>
            </a:pPr>
            <a:r>
              <a:rPr lang="nl-NL" sz="2000" dirty="0" smtClean="0"/>
              <a:t>Twee aanzichten van het schijfloop en de doorsnede met het aanzicht op een staaf. </a:t>
            </a:r>
            <a:endParaRPr lang="nl-NL" sz="2000" dirty="0"/>
          </a:p>
        </p:txBody>
      </p:sp>
    </p:spTree>
    <p:extLst>
      <p:ext uri="{BB962C8B-B14F-4D97-AF65-F5344CB8AC3E}">
        <p14:creationId xmlns:p14="http://schemas.microsoft.com/office/powerpoint/2010/main" val="423920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pPr algn="ctr"/>
            <a:r>
              <a:rPr lang="nl-NL" sz="2400" dirty="0">
                <a:solidFill>
                  <a:prstClr val="black"/>
                </a:solidFill>
              </a:rPr>
              <a:t>Opbouw van </a:t>
            </a:r>
            <a:r>
              <a:rPr lang="nl-NL" sz="2400" dirty="0" smtClean="0">
                <a:solidFill>
                  <a:prstClr val="black"/>
                </a:solidFill>
              </a:rPr>
              <a:t>het </a:t>
            </a:r>
            <a:r>
              <a:rPr lang="nl-NL" sz="2400" dirty="0">
                <a:solidFill>
                  <a:prstClr val="black"/>
                </a:solidFill>
              </a:rPr>
              <a:t>schijfloop</a:t>
            </a:r>
            <a:endParaRPr lang="nl-NL" sz="2400" dirty="0"/>
          </a:p>
        </p:txBody>
      </p:sp>
      <p:pic>
        <p:nvPicPr>
          <p:cNvPr id="10" name="Tijdelijke aanduiding voor afbeelding 9"/>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11" name="Tijdelijke aanduiding voor tekst 10"/>
          <p:cNvSpPr>
            <a:spLocks noGrp="1"/>
          </p:cNvSpPr>
          <p:nvPr>
            <p:ph type="body" sz="half" idx="2"/>
          </p:nvPr>
        </p:nvSpPr>
        <p:spPr>
          <a:xfrm>
            <a:off x="395536" y="5367338"/>
            <a:ext cx="8424936" cy="1302022"/>
          </a:xfrm>
        </p:spPr>
        <p:txBody>
          <a:bodyPr>
            <a:noAutofit/>
          </a:bodyPr>
          <a:lstStyle/>
          <a:p>
            <a:pPr>
              <a:spcBef>
                <a:spcPts val="0"/>
              </a:spcBef>
            </a:pPr>
            <a:r>
              <a:rPr lang="nl-NL" sz="2000" dirty="0" smtClean="0"/>
              <a:t>Beide schijven liggen een kwart slag gedraaid ten opzichte van elkaar. Binnen de twee schijven staan vier stutten die voorkomen dat de wielwiggen de platen naar binnen drukken. Met vier lange bouten worden de platen bijeen gehouden.</a:t>
            </a:r>
            <a:endParaRPr lang="nl-NL" sz="2000" dirty="0"/>
          </a:p>
        </p:txBody>
      </p:sp>
    </p:spTree>
    <p:extLst>
      <p:ext uri="{BB962C8B-B14F-4D97-AF65-F5344CB8AC3E}">
        <p14:creationId xmlns:p14="http://schemas.microsoft.com/office/powerpoint/2010/main" val="341495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solidFill>
                  <a:prstClr val="black"/>
                </a:solidFill>
              </a:rPr>
              <a:t>Het schijfloop</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499950"/>
            <a:ext cx="5111750" cy="3399313"/>
          </a:xfrm>
        </p:spPr>
      </p:pic>
      <p:sp>
        <p:nvSpPr>
          <p:cNvPr id="3" name="Tijdelijke aanduiding voor tekst 2"/>
          <p:cNvSpPr>
            <a:spLocks noGrp="1"/>
          </p:cNvSpPr>
          <p:nvPr>
            <p:ph type="body" sz="half" idx="2"/>
          </p:nvPr>
        </p:nvSpPr>
        <p:spPr/>
        <p:txBody>
          <a:bodyPr>
            <a:normAutofit/>
          </a:bodyPr>
          <a:lstStyle/>
          <a:p>
            <a:r>
              <a:rPr lang="nl-NL" sz="2000" dirty="0" smtClean="0"/>
              <a:t>Een mooi detail van de onderste schijf met duidelijk de vorm van het kalf.</a:t>
            </a:r>
          </a:p>
          <a:p>
            <a:r>
              <a:rPr lang="nl-NL" sz="2000" dirty="0" smtClean="0"/>
              <a:t>Links en rechts de houten nagels voor de verbinding met de maanstukken, de vierkante gaten van de  pennen, en de kop van één van de vier trekbouten.</a:t>
            </a:r>
            <a:endParaRPr lang="nl-NL" sz="2000" dirty="0"/>
          </a:p>
        </p:txBody>
      </p:sp>
    </p:spTree>
    <p:extLst>
      <p:ext uri="{BB962C8B-B14F-4D97-AF65-F5344CB8AC3E}">
        <p14:creationId xmlns:p14="http://schemas.microsoft.com/office/powerpoint/2010/main" val="140946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solidFill>
                  <a:prstClr val="black"/>
                </a:solidFill>
              </a:rPr>
              <a:t>Het schijfloop</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576626"/>
            <a:ext cx="5111750" cy="3245961"/>
          </a:xfrm>
        </p:spPr>
      </p:pic>
      <p:sp>
        <p:nvSpPr>
          <p:cNvPr id="3" name="Tijdelijke aanduiding voor tekst 2"/>
          <p:cNvSpPr>
            <a:spLocks noGrp="1"/>
          </p:cNvSpPr>
          <p:nvPr>
            <p:ph type="body" sz="half" idx="2"/>
          </p:nvPr>
        </p:nvSpPr>
        <p:spPr>
          <a:xfrm>
            <a:off x="457200" y="1435100"/>
            <a:ext cx="3106688" cy="4691063"/>
          </a:xfrm>
        </p:spPr>
        <p:txBody>
          <a:bodyPr>
            <a:normAutofit/>
          </a:bodyPr>
          <a:lstStyle/>
          <a:p>
            <a:r>
              <a:rPr lang="nl-NL" sz="2000" dirty="0" smtClean="0"/>
              <a:t>Nagelnieuw, dit schijfloop.</a:t>
            </a:r>
          </a:p>
          <a:p>
            <a:endParaRPr lang="nl-NL" sz="2000" dirty="0"/>
          </a:p>
          <a:p>
            <a:r>
              <a:rPr lang="nl-NL" sz="2000" dirty="0" smtClean="0"/>
              <a:t>Het onderschijfloop van een poldermolen met scheprad met rechts het waterwiel.</a:t>
            </a:r>
          </a:p>
          <a:p>
            <a:endParaRPr lang="nl-NL" sz="2000" dirty="0"/>
          </a:p>
          <a:p>
            <a:r>
              <a:rPr lang="nl-NL" sz="2000" dirty="0" smtClean="0"/>
              <a:t>De staven zijn van Massaranduba.</a:t>
            </a:r>
          </a:p>
          <a:p>
            <a:r>
              <a:rPr lang="nl-NL" sz="2000" dirty="0" smtClean="0"/>
              <a:t>Bolletrie mag ook.</a:t>
            </a:r>
          </a:p>
          <a:p>
            <a:r>
              <a:rPr lang="nl-NL" sz="2000" dirty="0" smtClean="0"/>
              <a:t>De naam Paardenvleeshout komt uit Suriname.</a:t>
            </a:r>
            <a:endParaRPr lang="nl-NL" sz="2000" dirty="0"/>
          </a:p>
        </p:txBody>
      </p:sp>
    </p:spTree>
    <p:extLst>
      <p:ext uri="{BB962C8B-B14F-4D97-AF65-F5344CB8AC3E}">
        <p14:creationId xmlns:p14="http://schemas.microsoft.com/office/powerpoint/2010/main" val="29870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Het schijfloop</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495690"/>
            <a:ext cx="5111750" cy="3407833"/>
          </a:xfrm>
        </p:spPr>
      </p:pic>
      <p:sp>
        <p:nvSpPr>
          <p:cNvPr id="3" name="Tijdelijke aanduiding voor tekst 2"/>
          <p:cNvSpPr>
            <a:spLocks noGrp="1"/>
          </p:cNvSpPr>
          <p:nvPr>
            <p:ph type="body" sz="half" idx="2"/>
          </p:nvPr>
        </p:nvSpPr>
        <p:spPr/>
        <p:txBody>
          <a:bodyPr>
            <a:normAutofit/>
          </a:bodyPr>
          <a:lstStyle/>
          <a:p>
            <a:r>
              <a:rPr lang="nl-NL" sz="2000" dirty="0" smtClean="0"/>
              <a:t>Het bovenschijfloop van een forse wipmolen.</a:t>
            </a:r>
          </a:p>
          <a:p>
            <a:r>
              <a:rPr lang="nl-NL" sz="2000" dirty="0" smtClean="0"/>
              <a:t>De Blokker of Blokweerse wip aan de Kinderdijk.</a:t>
            </a:r>
          </a:p>
          <a:p>
            <a:endParaRPr lang="nl-NL" sz="2000" dirty="0"/>
          </a:p>
          <a:p>
            <a:r>
              <a:rPr lang="nl-NL" sz="2000" dirty="0" smtClean="0"/>
              <a:t>De staven zijn van Azobé of Massaranduba.</a:t>
            </a:r>
          </a:p>
          <a:p>
            <a:endParaRPr lang="nl-NL" sz="2000" dirty="0" smtClean="0"/>
          </a:p>
          <a:p>
            <a:r>
              <a:rPr lang="nl-NL" sz="2000" dirty="0" smtClean="0"/>
              <a:t>Conisch geplaatste staven?</a:t>
            </a:r>
          </a:p>
          <a:p>
            <a:r>
              <a:rPr lang="nl-NL" sz="2000" dirty="0" smtClean="0"/>
              <a:t>Moeilijk te zien van onderaf.</a:t>
            </a:r>
            <a:endParaRPr lang="nl-NL" sz="2000" dirty="0"/>
          </a:p>
          <a:p>
            <a:endParaRPr lang="nl-NL" sz="2000" dirty="0"/>
          </a:p>
        </p:txBody>
      </p:sp>
    </p:spTree>
    <p:extLst>
      <p:ext uri="{BB962C8B-B14F-4D97-AF65-F5344CB8AC3E}">
        <p14:creationId xmlns:p14="http://schemas.microsoft.com/office/powerpoint/2010/main" val="159568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Het schijfloop</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551067"/>
            <a:ext cx="5111750" cy="3297078"/>
          </a:xfrm>
        </p:spPr>
      </p:pic>
      <p:sp>
        <p:nvSpPr>
          <p:cNvPr id="4" name="Tijdelijke aanduiding voor tekst 3"/>
          <p:cNvSpPr>
            <a:spLocks noGrp="1"/>
          </p:cNvSpPr>
          <p:nvPr>
            <p:ph type="body" sz="half" idx="2"/>
          </p:nvPr>
        </p:nvSpPr>
        <p:spPr/>
        <p:txBody>
          <a:bodyPr>
            <a:normAutofit/>
          </a:bodyPr>
          <a:lstStyle/>
          <a:p>
            <a:r>
              <a:rPr lang="nl-NL" sz="2000" dirty="0" smtClean="0"/>
              <a:t>Eén poortstok? Dan zal dit wel ergens in Groningen zijn, waar je deze conische schijfloop aantreft.</a:t>
            </a:r>
          </a:p>
          <a:p>
            <a:r>
              <a:rPr lang="nl-NL" sz="2000" dirty="0" smtClean="0"/>
              <a:t>Als je een bovenwiel hebt met relatief veel en korte kammen, dan is de combinatie met een conische bovenschijfloop een uitkomst.</a:t>
            </a:r>
          </a:p>
          <a:p>
            <a:r>
              <a:rPr lang="nl-NL" sz="2000" dirty="0" smtClean="0"/>
              <a:t>Ook hier een vrij nieuw wiel met Azobé staven. Geplaatst onder een hoek van 12°.</a:t>
            </a:r>
            <a:endParaRPr lang="nl-NL" sz="2000" dirty="0"/>
          </a:p>
        </p:txBody>
      </p:sp>
    </p:spTree>
    <p:extLst>
      <p:ext uri="{BB962C8B-B14F-4D97-AF65-F5344CB8AC3E}">
        <p14:creationId xmlns:p14="http://schemas.microsoft.com/office/powerpoint/2010/main" val="313789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smtClean="0"/>
              <a:t>Staven</a:t>
            </a:r>
            <a:endParaRPr lang="nl-NL" sz="3200" dirty="0"/>
          </a:p>
        </p:txBody>
      </p:sp>
      <p:pic>
        <p:nvPicPr>
          <p:cNvPr id="8" name="Tijdelijke aanduiding voor inhou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1038" y="273050"/>
            <a:ext cx="919774" cy="5853113"/>
          </a:xfrm>
        </p:spPr>
      </p:pic>
      <p:sp>
        <p:nvSpPr>
          <p:cNvPr id="7" name="Tijdelijke aanduiding voor tekst 6"/>
          <p:cNvSpPr>
            <a:spLocks noGrp="1"/>
          </p:cNvSpPr>
          <p:nvPr>
            <p:ph type="body" sz="half" idx="2"/>
          </p:nvPr>
        </p:nvSpPr>
        <p:spPr>
          <a:xfrm>
            <a:off x="457200" y="1435100"/>
            <a:ext cx="4978896" cy="4691063"/>
          </a:xfrm>
        </p:spPr>
        <p:txBody>
          <a:bodyPr>
            <a:normAutofit/>
          </a:bodyPr>
          <a:lstStyle/>
          <a:p>
            <a:pPr>
              <a:spcBef>
                <a:spcPts val="0"/>
              </a:spcBef>
            </a:pPr>
            <a:r>
              <a:rPr lang="nl-NL" sz="2000" b="1" dirty="0" smtClean="0"/>
              <a:t>De ronde staaf.</a:t>
            </a:r>
          </a:p>
          <a:p>
            <a:pPr>
              <a:spcBef>
                <a:spcPts val="0"/>
              </a:spcBef>
            </a:pPr>
            <a:r>
              <a:rPr lang="nl-NL" sz="2000" dirty="0" smtClean="0"/>
              <a:t>De meest voorkomende vorm voor het schijfloop. De uiteinden zijn taps gedraaid en worden verzonken in de beide platen. Hierdoor wordt rammelen voorkomen. </a:t>
            </a:r>
          </a:p>
          <a:p>
            <a:pPr>
              <a:spcBef>
                <a:spcPts val="0"/>
              </a:spcBef>
            </a:pPr>
            <a:r>
              <a:rPr lang="nl-NL" sz="2000" dirty="0" smtClean="0"/>
              <a:t>De pennen zijn vierkant en voorkomen dat de staaf kan draaien.</a:t>
            </a:r>
          </a:p>
          <a:p>
            <a:pPr>
              <a:spcBef>
                <a:spcPts val="0"/>
              </a:spcBef>
            </a:pPr>
            <a:endParaRPr lang="nl-NL" sz="2000" dirty="0" smtClean="0"/>
          </a:p>
          <a:p>
            <a:pPr>
              <a:spcBef>
                <a:spcPts val="0"/>
              </a:spcBef>
            </a:pPr>
            <a:r>
              <a:rPr lang="nl-NL" sz="2000" b="1" dirty="0" smtClean="0"/>
              <a:t>Materiaalkeuze:</a:t>
            </a:r>
          </a:p>
          <a:p>
            <a:pPr>
              <a:spcBef>
                <a:spcPts val="0"/>
              </a:spcBef>
            </a:pPr>
            <a:r>
              <a:rPr lang="nl-NL" sz="2000" dirty="0" smtClean="0"/>
              <a:t>Palmhout: Buxus Sempervirens L.</a:t>
            </a:r>
          </a:p>
          <a:p>
            <a:pPr>
              <a:spcBef>
                <a:spcPts val="0"/>
              </a:spcBef>
            </a:pPr>
            <a:r>
              <a:rPr lang="nl-NL" sz="2000" dirty="0" smtClean="0"/>
              <a:t>Bolletrie</a:t>
            </a:r>
            <a:r>
              <a:rPr lang="nl-NL" sz="2000" dirty="0"/>
              <a:t> </a:t>
            </a:r>
            <a:r>
              <a:rPr lang="nl-NL" sz="2000" dirty="0" smtClean="0"/>
              <a:t>of paardenvleeshout: Massaranduba</a:t>
            </a:r>
          </a:p>
          <a:p>
            <a:pPr>
              <a:spcBef>
                <a:spcPts val="0"/>
              </a:spcBef>
            </a:pPr>
            <a:r>
              <a:rPr lang="nl-NL" sz="2000" dirty="0" smtClean="0"/>
              <a:t>Azijnhout of Steeneiken: Quercus ilex L.</a:t>
            </a:r>
          </a:p>
          <a:p>
            <a:pPr>
              <a:spcBef>
                <a:spcPts val="0"/>
              </a:spcBef>
            </a:pPr>
            <a:r>
              <a:rPr lang="nl-NL" sz="2000" dirty="0" smtClean="0"/>
              <a:t>Beukenhout: Fagus sylvatica L.</a:t>
            </a:r>
          </a:p>
          <a:p>
            <a:pPr>
              <a:spcBef>
                <a:spcPts val="0"/>
              </a:spcBef>
            </a:pPr>
            <a:r>
              <a:rPr lang="nl-NL" sz="2000" dirty="0" smtClean="0"/>
              <a:t>Azobé</a:t>
            </a:r>
          </a:p>
          <a:p>
            <a:endParaRPr lang="nl-NL" sz="2000" dirty="0"/>
          </a:p>
        </p:txBody>
      </p:sp>
    </p:spTree>
    <p:extLst>
      <p:ext uri="{BB962C8B-B14F-4D97-AF65-F5344CB8AC3E}">
        <p14:creationId xmlns:p14="http://schemas.microsoft.com/office/powerpoint/2010/main" val="188594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273050"/>
            <a:ext cx="4042792" cy="1162050"/>
          </a:xfrm>
        </p:spPr>
        <p:txBody>
          <a:bodyPr>
            <a:normAutofit/>
          </a:bodyPr>
          <a:lstStyle/>
          <a:p>
            <a:r>
              <a:rPr lang="nl-NL" sz="2800" dirty="0">
                <a:solidFill>
                  <a:prstClr val="black"/>
                </a:solidFill>
              </a:rPr>
              <a:t>Het gaande werk van de bovenkruier-korenmolen</a:t>
            </a:r>
            <a:endParaRPr lang="nl-NL" dirty="0"/>
          </a:p>
        </p:txBody>
      </p:sp>
      <p:pic>
        <p:nvPicPr>
          <p:cNvPr id="2" name="Tijdelijke aanduiding voor inhoud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4008" y="260648"/>
            <a:ext cx="4272474" cy="6408712"/>
          </a:xfrm>
        </p:spPr>
      </p:pic>
      <p:sp>
        <p:nvSpPr>
          <p:cNvPr id="4" name="Tijdelijke aanduiding voor tekst 3"/>
          <p:cNvSpPr>
            <a:spLocks noGrp="1"/>
          </p:cNvSpPr>
          <p:nvPr>
            <p:ph type="body" sz="half" idx="2"/>
          </p:nvPr>
        </p:nvSpPr>
        <p:spPr/>
        <p:txBody>
          <a:bodyPr>
            <a:normAutofit/>
          </a:bodyPr>
          <a:lstStyle/>
          <a:p>
            <a:r>
              <a:rPr lang="nl-NL" sz="2000" dirty="0" smtClean="0"/>
              <a:t>Koningsspil en twee koppel stenen met steenspillen en schijflopen.</a:t>
            </a:r>
          </a:p>
          <a:p>
            <a:endParaRPr lang="nl-NL" sz="2000" dirty="0"/>
          </a:p>
          <a:p>
            <a:r>
              <a:rPr lang="nl-NL" sz="2000" dirty="0" smtClean="0"/>
              <a:t>Korenmolen De Zandhaas, Santpoort.</a:t>
            </a:r>
            <a:endParaRPr lang="nl-NL" sz="2000" dirty="0"/>
          </a:p>
        </p:txBody>
      </p:sp>
    </p:spTree>
    <p:extLst>
      <p:ext uri="{BB962C8B-B14F-4D97-AF65-F5344CB8AC3E}">
        <p14:creationId xmlns:p14="http://schemas.microsoft.com/office/powerpoint/2010/main" val="56254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Ronde staven</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496755"/>
            <a:ext cx="5111750" cy="3405703"/>
          </a:xfrm>
        </p:spPr>
      </p:pic>
      <p:sp>
        <p:nvSpPr>
          <p:cNvPr id="6" name="Tijdelijke aanduiding voor tekst 5"/>
          <p:cNvSpPr>
            <a:spLocks noGrp="1"/>
          </p:cNvSpPr>
          <p:nvPr>
            <p:ph type="body" sz="half" idx="2"/>
          </p:nvPr>
        </p:nvSpPr>
        <p:spPr/>
        <p:txBody>
          <a:bodyPr>
            <a:noAutofit/>
          </a:bodyPr>
          <a:lstStyle/>
          <a:p>
            <a:pPr>
              <a:spcBef>
                <a:spcPts val="0"/>
              </a:spcBef>
            </a:pPr>
            <a:r>
              <a:rPr lang="nl-NL" sz="2000" dirty="0" smtClean="0"/>
              <a:t>De schijven zijn door de smid voorzien van dubbele hoepels. Ze voorkomen het uitbreken van de staven naar de rand.</a:t>
            </a:r>
          </a:p>
          <a:p>
            <a:pPr>
              <a:spcBef>
                <a:spcPts val="0"/>
              </a:spcBef>
            </a:pPr>
            <a:endParaRPr lang="nl-NL" sz="2000" dirty="0" smtClean="0"/>
          </a:p>
          <a:p>
            <a:pPr>
              <a:spcBef>
                <a:spcPts val="0"/>
              </a:spcBef>
            </a:pPr>
            <a:r>
              <a:rPr lang="nl-NL" sz="2000" dirty="0" smtClean="0"/>
              <a:t>Staven van Palmhout.</a:t>
            </a:r>
          </a:p>
          <a:p>
            <a:pPr>
              <a:spcBef>
                <a:spcPts val="0"/>
              </a:spcBef>
            </a:pPr>
            <a:endParaRPr lang="nl-NL" sz="2000" dirty="0"/>
          </a:p>
          <a:p>
            <a:pPr>
              <a:spcBef>
                <a:spcPts val="0"/>
              </a:spcBef>
            </a:pPr>
            <a:r>
              <a:rPr lang="nl-NL" sz="2000" dirty="0" smtClean="0"/>
              <a:t>Het steenschijfloop van korenmolen Het Fortuin,</a:t>
            </a:r>
          </a:p>
          <a:p>
            <a:pPr>
              <a:spcBef>
                <a:spcPts val="0"/>
              </a:spcBef>
            </a:pPr>
            <a:r>
              <a:rPr lang="nl-NL" sz="2000" dirty="0" smtClean="0"/>
              <a:t>Nederlands Openlucht Museum, Arnhem.</a:t>
            </a:r>
            <a:endParaRPr lang="nl-NL" sz="2000" dirty="0"/>
          </a:p>
        </p:txBody>
      </p:sp>
    </p:spTree>
    <p:extLst>
      <p:ext uri="{BB962C8B-B14F-4D97-AF65-F5344CB8AC3E}">
        <p14:creationId xmlns:p14="http://schemas.microsoft.com/office/powerpoint/2010/main" val="349984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Staven</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8495" y="273050"/>
            <a:ext cx="944859" cy="5853113"/>
          </a:xfrm>
        </p:spPr>
      </p:pic>
      <p:sp>
        <p:nvSpPr>
          <p:cNvPr id="4" name="Tijdelijke aanduiding voor tekst 3"/>
          <p:cNvSpPr>
            <a:spLocks noGrp="1"/>
          </p:cNvSpPr>
          <p:nvPr>
            <p:ph type="body" sz="half" idx="2"/>
          </p:nvPr>
        </p:nvSpPr>
        <p:spPr>
          <a:xfrm>
            <a:off x="457200" y="1435100"/>
            <a:ext cx="4978896" cy="4691063"/>
          </a:xfrm>
        </p:spPr>
        <p:txBody>
          <a:bodyPr>
            <a:noAutofit/>
          </a:bodyPr>
          <a:lstStyle/>
          <a:p>
            <a:pPr>
              <a:spcBef>
                <a:spcPts val="0"/>
              </a:spcBef>
            </a:pPr>
            <a:r>
              <a:rPr lang="nl-NL" sz="2000" b="1" dirty="0" smtClean="0"/>
              <a:t>De gestreken staaf.</a:t>
            </a:r>
          </a:p>
          <a:p>
            <a:pPr>
              <a:spcBef>
                <a:spcPts val="0"/>
              </a:spcBef>
            </a:pPr>
            <a:r>
              <a:rPr lang="nl-NL" sz="2000" dirty="0" smtClean="0"/>
              <a:t>Strijken of schaven.</a:t>
            </a:r>
          </a:p>
          <a:p>
            <a:pPr>
              <a:spcBef>
                <a:spcPts val="0"/>
              </a:spcBef>
            </a:pPr>
            <a:r>
              <a:rPr lang="nl-NL" sz="2000" dirty="0" smtClean="0"/>
              <a:t>De gestreken staaf wordt met de handschaaf  op maat gemaakt. Niet rond maar meer in de vorm van een wielspaak of kamkop.</a:t>
            </a:r>
          </a:p>
          <a:p>
            <a:pPr>
              <a:spcBef>
                <a:spcPts val="0"/>
              </a:spcBef>
            </a:pPr>
            <a:r>
              <a:rPr lang="nl-NL" sz="2000" dirty="0" smtClean="0"/>
              <a:t>Er is meer hout voor nodig maar dat maakt de staaf juist sterker.</a:t>
            </a:r>
          </a:p>
          <a:p>
            <a:pPr>
              <a:spcBef>
                <a:spcPts val="0"/>
              </a:spcBef>
            </a:pPr>
            <a:r>
              <a:rPr lang="nl-NL" sz="2000" dirty="0" smtClean="0"/>
              <a:t>Je vindt de gestreken staaf vooral in olie- en pelmolens waar veel kracht op deze schijflopen staat.</a:t>
            </a:r>
          </a:p>
          <a:p>
            <a:pPr>
              <a:spcBef>
                <a:spcPts val="0"/>
              </a:spcBef>
            </a:pPr>
            <a:r>
              <a:rPr lang="nl-NL" sz="2000" dirty="0" smtClean="0"/>
              <a:t>Omkeren kan wel,  maar beperkt.</a:t>
            </a:r>
          </a:p>
          <a:p>
            <a:pPr>
              <a:spcBef>
                <a:spcPts val="0"/>
              </a:spcBef>
            </a:pPr>
            <a:r>
              <a:rPr lang="nl-NL" sz="2000" dirty="0" smtClean="0"/>
              <a:t>De pennen worden ook wel achterwege gelaten. Dan worden de staven dieper ingelaten. Die draaien toch niet.</a:t>
            </a:r>
            <a:endParaRPr lang="nl-NL" sz="2000" dirty="0"/>
          </a:p>
        </p:txBody>
      </p:sp>
    </p:spTree>
    <p:extLst>
      <p:ext uri="{BB962C8B-B14F-4D97-AF65-F5344CB8AC3E}">
        <p14:creationId xmlns:p14="http://schemas.microsoft.com/office/powerpoint/2010/main" val="49661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4042792" cy="1162050"/>
          </a:xfrm>
        </p:spPr>
        <p:txBody>
          <a:bodyPr>
            <a:normAutofit/>
          </a:bodyPr>
          <a:lstStyle/>
          <a:p>
            <a:r>
              <a:rPr lang="nl-NL" sz="3200" dirty="0" smtClean="0"/>
              <a:t>Gestreken staven</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7904" y="1484784"/>
            <a:ext cx="5111750" cy="3407833"/>
          </a:xfrm>
        </p:spPr>
      </p:pic>
      <p:sp>
        <p:nvSpPr>
          <p:cNvPr id="3" name="Tijdelijke aanduiding voor tekst 2"/>
          <p:cNvSpPr>
            <a:spLocks noGrp="1"/>
          </p:cNvSpPr>
          <p:nvPr>
            <p:ph type="body" sz="half" idx="2"/>
          </p:nvPr>
        </p:nvSpPr>
        <p:spPr/>
        <p:txBody>
          <a:bodyPr>
            <a:normAutofit/>
          </a:bodyPr>
          <a:lstStyle/>
          <a:p>
            <a:r>
              <a:rPr lang="nl-NL" sz="2000" dirty="0"/>
              <a:t>Het schijfloop van de pelspil in pelmolen Grote </a:t>
            </a:r>
            <a:r>
              <a:rPr lang="nl-NL" sz="2000" dirty="0" smtClean="0"/>
              <a:t>Geert </a:t>
            </a:r>
            <a:r>
              <a:rPr lang="nl-NL" sz="2000" dirty="0"/>
              <a:t>in Kantens. </a:t>
            </a:r>
            <a:br>
              <a:rPr lang="nl-NL" sz="2000" dirty="0"/>
            </a:br>
            <a:r>
              <a:rPr lang="nl-NL" sz="2000" dirty="0"/>
              <a:t>De schijven stevig met banden opgesloten, voorzien van </a:t>
            </a:r>
            <a:r>
              <a:rPr lang="nl-NL" sz="2000" dirty="0" smtClean="0"/>
              <a:t>korte </a:t>
            </a:r>
            <a:r>
              <a:rPr lang="nl-NL" sz="2000" dirty="0"/>
              <a:t>gestreken staven</a:t>
            </a:r>
            <a:r>
              <a:rPr lang="nl-NL" sz="2000" dirty="0" smtClean="0"/>
              <a:t>.</a:t>
            </a:r>
          </a:p>
          <a:p>
            <a:r>
              <a:rPr lang="nl-NL" sz="2000" dirty="0"/>
              <a:t> </a:t>
            </a:r>
            <a:endParaRPr lang="nl-NL" sz="2000" dirty="0" smtClean="0"/>
          </a:p>
          <a:p>
            <a:r>
              <a:rPr lang="nl-NL" sz="2000" dirty="0" smtClean="0"/>
              <a:t>Het spoorwiel drijft het schijfloop.</a:t>
            </a:r>
            <a:endParaRPr lang="nl-NL" sz="2000" dirty="0"/>
          </a:p>
        </p:txBody>
      </p:sp>
    </p:spTree>
    <p:extLst>
      <p:ext uri="{BB962C8B-B14F-4D97-AF65-F5344CB8AC3E}">
        <p14:creationId xmlns:p14="http://schemas.microsoft.com/office/powerpoint/2010/main" val="348035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4114800" cy="1162050"/>
          </a:xfrm>
        </p:spPr>
        <p:txBody>
          <a:bodyPr/>
          <a:lstStyle/>
          <a:p>
            <a:r>
              <a:rPr lang="nl-NL" sz="3200" dirty="0">
                <a:solidFill>
                  <a:prstClr val="black"/>
                </a:solidFill>
              </a:rPr>
              <a:t>Gestreken staven</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496755"/>
            <a:ext cx="5111750" cy="3405703"/>
          </a:xfrm>
        </p:spPr>
      </p:pic>
      <p:sp>
        <p:nvSpPr>
          <p:cNvPr id="4" name="Tijdelijke aanduiding voor tekst 3"/>
          <p:cNvSpPr>
            <a:spLocks noGrp="1"/>
          </p:cNvSpPr>
          <p:nvPr>
            <p:ph type="body" sz="half" idx="2"/>
          </p:nvPr>
        </p:nvSpPr>
        <p:spPr/>
        <p:txBody>
          <a:bodyPr>
            <a:normAutofit/>
          </a:bodyPr>
          <a:lstStyle/>
          <a:p>
            <a:r>
              <a:rPr lang="nl-NL" sz="2000" dirty="0" smtClean="0"/>
              <a:t>De gestreken staven zijn door de hele plaat  gestoken.</a:t>
            </a:r>
            <a:endParaRPr lang="nl-NL" sz="2000" dirty="0"/>
          </a:p>
        </p:txBody>
      </p:sp>
    </p:spTree>
    <p:extLst>
      <p:ext uri="{BB962C8B-B14F-4D97-AF65-F5344CB8AC3E}">
        <p14:creationId xmlns:p14="http://schemas.microsoft.com/office/powerpoint/2010/main" val="77206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898776" cy="1162050"/>
          </a:xfrm>
        </p:spPr>
        <p:txBody>
          <a:bodyPr/>
          <a:lstStyle/>
          <a:p>
            <a:r>
              <a:rPr lang="nl-NL" sz="3200" dirty="0">
                <a:solidFill>
                  <a:prstClr val="black"/>
                </a:solidFill>
              </a:rPr>
              <a:t>Gestreken staven</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7904" y="1484784"/>
            <a:ext cx="5111750" cy="3407833"/>
          </a:xfrm>
        </p:spPr>
      </p:pic>
      <p:sp>
        <p:nvSpPr>
          <p:cNvPr id="3" name="Tijdelijke aanduiding voor tekst 2"/>
          <p:cNvSpPr>
            <a:spLocks noGrp="1"/>
          </p:cNvSpPr>
          <p:nvPr>
            <p:ph type="body" sz="half" idx="2"/>
          </p:nvPr>
        </p:nvSpPr>
        <p:spPr/>
        <p:txBody>
          <a:bodyPr>
            <a:normAutofit/>
          </a:bodyPr>
          <a:lstStyle/>
          <a:p>
            <a:r>
              <a:rPr lang="nl-NL" sz="2000" dirty="0" smtClean="0"/>
              <a:t>Een heel klein schijfloop in Olie-korenmolen Woldzicht in Roderwolde.</a:t>
            </a:r>
          </a:p>
          <a:p>
            <a:r>
              <a:rPr lang="nl-NL" sz="2000" dirty="0" smtClean="0"/>
              <a:t>Heel krap samengesteld rond de koningsspil.</a:t>
            </a:r>
          </a:p>
          <a:p>
            <a:r>
              <a:rPr lang="nl-NL" sz="2000" dirty="0"/>
              <a:t> </a:t>
            </a:r>
            <a:endParaRPr lang="nl-NL" sz="2000" dirty="0" smtClean="0"/>
          </a:p>
          <a:p>
            <a:r>
              <a:rPr lang="nl-NL" sz="2000" dirty="0" smtClean="0"/>
              <a:t>Nu is dit steenschijfloop het drijvende wiel en is het steenwiel het gedreven wiel.</a:t>
            </a:r>
            <a:endParaRPr lang="nl-NL" sz="2000" dirty="0"/>
          </a:p>
        </p:txBody>
      </p:sp>
    </p:spTree>
    <p:extLst>
      <p:ext uri="{BB962C8B-B14F-4D97-AF65-F5344CB8AC3E}">
        <p14:creationId xmlns:p14="http://schemas.microsoft.com/office/powerpoint/2010/main" val="164025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Staven</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4145" y="273050"/>
            <a:ext cx="1053560" cy="5853113"/>
          </a:xfrm>
        </p:spPr>
      </p:pic>
      <p:sp>
        <p:nvSpPr>
          <p:cNvPr id="4" name="Tijdelijke aanduiding voor tekst 3"/>
          <p:cNvSpPr>
            <a:spLocks noGrp="1"/>
          </p:cNvSpPr>
          <p:nvPr>
            <p:ph type="body" sz="half" idx="2"/>
          </p:nvPr>
        </p:nvSpPr>
        <p:spPr>
          <a:xfrm>
            <a:off x="457200" y="1435100"/>
            <a:ext cx="4834880" cy="4691063"/>
          </a:xfrm>
        </p:spPr>
        <p:txBody>
          <a:bodyPr>
            <a:noAutofit/>
          </a:bodyPr>
          <a:lstStyle/>
          <a:p>
            <a:pPr>
              <a:spcBef>
                <a:spcPts val="0"/>
              </a:spcBef>
            </a:pPr>
            <a:r>
              <a:rPr lang="nl-NL" sz="2000" b="1" dirty="0" smtClean="0"/>
              <a:t>De ronde staaf met slijtage.</a:t>
            </a:r>
          </a:p>
          <a:p>
            <a:pPr>
              <a:spcBef>
                <a:spcPts val="0"/>
              </a:spcBef>
            </a:pPr>
            <a:r>
              <a:rPr lang="nl-NL" sz="2000" dirty="0" smtClean="0"/>
              <a:t>Schijflopen zijn harde werkers en worden vaak verkozen boven bonkelaars. Maar slijtage is niet te voorkomen. </a:t>
            </a:r>
          </a:p>
          <a:p>
            <a:pPr>
              <a:spcBef>
                <a:spcPts val="0"/>
              </a:spcBef>
            </a:pPr>
            <a:r>
              <a:rPr lang="nl-NL" sz="2000" dirty="0" smtClean="0"/>
              <a:t>Bij licht belaste schijflopen kunnen de staven worden omgekeerd. </a:t>
            </a:r>
          </a:p>
          <a:p>
            <a:pPr>
              <a:spcBef>
                <a:spcPts val="0"/>
              </a:spcBef>
            </a:pPr>
            <a:r>
              <a:rPr lang="nl-NL" sz="2000" dirty="0" smtClean="0"/>
              <a:t>Na 4 keer van positie te zijn gewisseld blijft er te weinig vlees over en wordt het schijfloop een onbetrouwbare schakel in het mechaniek.</a:t>
            </a:r>
          </a:p>
          <a:p>
            <a:pPr>
              <a:spcBef>
                <a:spcPts val="0"/>
              </a:spcBef>
            </a:pPr>
            <a:r>
              <a:rPr lang="nl-NL" sz="2000" dirty="0" smtClean="0"/>
              <a:t>Soms kan een schijfloop ook nog iets verschoven worden om slijtage over de staaf te verdelen.</a:t>
            </a:r>
            <a:endParaRPr lang="nl-NL" sz="2000" dirty="0"/>
          </a:p>
        </p:txBody>
      </p:sp>
    </p:spTree>
    <p:extLst>
      <p:ext uri="{BB962C8B-B14F-4D97-AF65-F5344CB8AC3E}">
        <p14:creationId xmlns:p14="http://schemas.microsoft.com/office/powerpoint/2010/main" val="40812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95736" y="3933056"/>
            <a:ext cx="5486400" cy="566738"/>
          </a:xfrm>
        </p:spPr>
        <p:txBody>
          <a:bodyPr>
            <a:noAutofit/>
          </a:bodyPr>
          <a:lstStyle/>
          <a:p>
            <a:pPr lvl="0">
              <a:spcBef>
                <a:spcPts val="0"/>
              </a:spcBef>
            </a:pPr>
            <a:r>
              <a:rPr lang="nl-NL" sz="2400" dirty="0">
                <a:solidFill>
                  <a:prstClr val="black"/>
                </a:solidFill>
                <a:ea typeface="+mn-ea"/>
                <a:cs typeface="+mn-cs"/>
              </a:rPr>
              <a:t>De ronde staaf met </a:t>
            </a:r>
            <a:r>
              <a:rPr lang="nl-NL" sz="2400" dirty="0" smtClean="0">
                <a:solidFill>
                  <a:prstClr val="black"/>
                </a:solidFill>
                <a:ea typeface="+mn-ea"/>
                <a:cs typeface="+mn-cs"/>
              </a:rPr>
              <a:t>slijtage</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5556" r="5556"/>
          <a:stretch>
            <a:fillRect/>
          </a:stretch>
        </p:blipFill>
        <p:spPr>
          <a:xfrm>
            <a:off x="2214463" y="260648"/>
            <a:ext cx="4715073" cy="3536305"/>
          </a:xfrm>
        </p:spPr>
      </p:pic>
      <p:sp>
        <p:nvSpPr>
          <p:cNvPr id="3" name="Tijdelijke aanduiding voor tekst 2"/>
          <p:cNvSpPr>
            <a:spLocks noGrp="1"/>
          </p:cNvSpPr>
          <p:nvPr>
            <p:ph type="body" sz="half" idx="2"/>
          </p:nvPr>
        </p:nvSpPr>
        <p:spPr>
          <a:xfrm>
            <a:off x="251520" y="4437112"/>
            <a:ext cx="8712968" cy="2232248"/>
          </a:xfrm>
        </p:spPr>
        <p:txBody>
          <a:bodyPr>
            <a:normAutofit/>
          </a:bodyPr>
          <a:lstStyle/>
          <a:p>
            <a:pPr>
              <a:spcBef>
                <a:spcPts val="0"/>
              </a:spcBef>
            </a:pPr>
            <a:r>
              <a:rPr lang="nl-NL" sz="2000" dirty="0" smtClean="0"/>
              <a:t>Ook een ongelukkige hersteloperatie in een ver verleden kan verkeerd uitvallen. </a:t>
            </a:r>
          </a:p>
          <a:p>
            <a:pPr>
              <a:spcBef>
                <a:spcPts val="0"/>
              </a:spcBef>
            </a:pPr>
            <a:r>
              <a:rPr lang="nl-NL" sz="2000" dirty="0" smtClean="0"/>
              <a:t>De verhouding van deze staven met de kammen in het bovenwiel  is ver te zoeken. Maar zolang de steek in orde is loop het nog goed af. Dit wiel moet eigenlijk helemaal uit elkaar en de staven naar de draaibank. Met ook een stel nieuwe kammen in het bovenwiel kan de wipmolen van de Schoterveen dan nog jaren het scheprad rondtrekken. Deze uitdaging wil ik zelf uitvoeren. Modelbouw 1:1.</a:t>
            </a:r>
            <a:endParaRPr lang="nl-NL" sz="2000" dirty="0"/>
          </a:p>
          <a:p>
            <a:endParaRPr lang="nl-NL" dirty="0"/>
          </a:p>
        </p:txBody>
      </p:sp>
    </p:spTree>
    <p:extLst>
      <p:ext uri="{BB962C8B-B14F-4D97-AF65-F5344CB8AC3E}">
        <p14:creationId xmlns:p14="http://schemas.microsoft.com/office/powerpoint/2010/main" val="415340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Staven</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08304" y="260648"/>
            <a:ext cx="903051" cy="5853113"/>
          </a:xfrm>
        </p:spPr>
      </p:pic>
      <p:sp>
        <p:nvSpPr>
          <p:cNvPr id="4" name="Tijdelijke aanduiding voor tekst 3"/>
          <p:cNvSpPr>
            <a:spLocks noGrp="1"/>
          </p:cNvSpPr>
          <p:nvPr>
            <p:ph type="body" sz="half" idx="2"/>
          </p:nvPr>
        </p:nvSpPr>
        <p:spPr>
          <a:xfrm>
            <a:off x="457200" y="1435100"/>
            <a:ext cx="6707088" cy="4691063"/>
          </a:xfrm>
        </p:spPr>
        <p:txBody>
          <a:bodyPr>
            <a:noAutofit/>
          </a:bodyPr>
          <a:lstStyle/>
          <a:p>
            <a:pPr>
              <a:spcBef>
                <a:spcPts val="0"/>
              </a:spcBef>
            </a:pPr>
            <a:r>
              <a:rPr lang="nl-NL" sz="2000" b="1" dirty="0" smtClean="0"/>
              <a:t>De schietstaaf</a:t>
            </a:r>
          </a:p>
          <a:p>
            <a:pPr>
              <a:spcBef>
                <a:spcPts val="0"/>
              </a:spcBef>
            </a:pPr>
            <a:r>
              <a:rPr lang="nl-NL" sz="2000" dirty="0" smtClean="0"/>
              <a:t>Mocht er onverhoopt een staaf breken, dan zit er niets anders op dan deze staaf te verwijderen.</a:t>
            </a:r>
          </a:p>
          <a:p>
            <a:pPr>
              <a:spcBef>
                <a:spcPts val="0"/>
              </a:spcBef>
            </a:pPr>
            <a:r>
              <a:rPr lang="nl-NL" sz="2000" dirty="0" smtClean="0"/>
              <a:t>Een klus voor de molenmaker die ter plekke kan worden uitgevoerd.</a:t>
            </a:r>
          </a:p>
          <a:p>
            <a:pPr>
              <a:spcBef>
                <a:spcPts val="0"/>
              </a:spcBef>
            </a:pPr>
            <a:r>
              <a:rPr lang="nl-NL" sz="2000" dirty="0" smtClean="0"/>
              <a:t>De zaag erin en de brokstukken uit de platen wegnemen. Makkelijk. Maar dan moet er een nieuwe in, met pennen.</a:t>
            </a:r>
          </a:p>
          <a:p>
            <a:pPr>
              <a:spcBef>
                <a:spcPts val="0"/>
              </a:spcBef>
            </a:pPr>
            <a:r>
              <a:rPr lang="nl-NL" sz="2000" dirty="0" smtClean="0"/>
              <a:t>Aan de bovenzijde van het schijfloop wordt het pengat uitgeboord met een tapse ruimende boor. De nieuwe staaf wordt gedraaid met een vormgelijke bovenkant. De schietstaaf wordt door het gat gestoken en onderin, met de vierkante pen opgesloten. De tapse vorm van de schietstaaf komt klem te zitten. Aan de bovenkant wordt een ijzeren strip over de pen geplaatst .</a:t>
            </a:r>
            <a:endParaRPr lang="nl-NL" sz="2000" dirty="0"/>
          </a:p>
        </p:txBody>
      </p:sp>
    </p:spTree>
    <p:extLst>
      <p:ext uri="{BB962C8B-B14F-4D97-AF65-F5344CB8AC3E}">
        <p14:creationId xmlns:p14="http://schemas.microsoft.com/office/powerpoint/2010/main" val="310417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3200" dirty="0" smtClean="0">
                <a:solidFill>
                  <a:prstClr val="black"/>
                </a:solidFill>
              </a:rPr>
              <a:t>Schietstaaf</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888" y="1628800"/>
            <a:ext cx="5111750" cy="4517509"/>
          </a:xfrm>
        </p:spPr>
      </p:pic>
      <p:sp>
        <p:nvSpPr>
          <p:cNvPr id="5" name="Tijdelijke aanduiding voor tekst 4"/>
          <p:cNvSpPr>
            <a:spLocks noGrp="1"/>
          </p:cNvSpPr>
          <p:nvPr>
            <p:ph type="body" sz="half" idx="2"/>
          </p:nvPr>
        </p:nvSpPr>
        <p:spPr/>
        <p:txBody>
          <a:bodyPr>
            <a:noAutofit/>
          </a:bodyPr>
          <a:lstStyle/>
          <a:p>
            <a:pPr>
              <a:spcBef>
                <a:spcPts val="0"/>
              </a:spcBef>
            </a:pPr>
            <a:r>
              <a:rPr lang="nl-NL" sz="2000" dirty="0" smtClean="0"/>
              <a:t>Nog een schijfloop. Eentje met een Albino staaf?</a:t>
            </a:r>
          </a:p>
          <a:p>
            <a:pPr>
              <a:spcBef>
                <a:spcPts val="0"/>
              </a:spcBef>
            </a:pPr>
            <a:r>
              <a:rPr lang="nl-NL" sz="2000" dirty="0" smtClean="0"/>
              <a:t>Ja… er is een staaf gebroken en vervangen door een schietstaaf.</a:t>
            </a:r>
          </a:p>
          <a:p>
            <a:pPr>
              <a:spcBef>
                <a:spcPts val="0"/>
              </a:spcBef>
            </a:pPr>
            <a:r>
              <a:rPr lang="nl-NL" sz="2000" dirty="0" smtClean="0"/>
              <a:t>Er is een palmhouten staaf in aangebracht.</a:t>
            </a:r>
            <a:endParaRPr lang="nl-NL" sz="2000" dirty="0"/>
          </a:p>
        </p:txBody>
      </p:sp>
    </p:spTree>
    <p:extLst>
      <p:ext uri="{BB962C8B-B14F-4D97-AF65-F5344CB8AC3E}">
        <p14:creationId xmlns:p14="http://schemas.microsoft.com/office/powerpoint/2010/main" val="28098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Schietstaaf</a:t>
            </a:r>
            <a:endParaRPr lang="nl-NL" sz="3200" b="1" dirty="0"/>
          </a:p>
        </p:txBody>
      </p:sp>
      <p:sp>
        <p:nvSpPr>
          <p:cNvPr id="6" name="Tijdelijke aanduiding voor tekst 5"/>
          <p:cNvSpPr>
            <a:spLocks noGrp="1"/>
          </p:cNvSpPr>
          <p:nvPr>
            <p:ph type="body" idx="1"/>
          </p:nvPr>
        </p:nvSpPr>
        <p:spPr>
          <a:xfrm>
            <a:off x="467544" y="980728"/>
            <a:ext cx="4040188" cy="639762"/>
          </a:xfrm>
        </p:spPr>
        <p:txBody>
          <a:bodyPr>
            <a:normAutofit/>
          </a:bodyPr>
          <a:lstStyle/>
          <a:p>
            <a:pPr algn="ctr"/>
            <a:r>
              <a:rPr lang="nl-NL" sz="2000" b="0" dirty="0" smtClean="0"/>
              <a:t>De tweede staaf van rechts</a:t>
            </a:r>
            <a:endParaRPr lang="nl-NL" sz="2000" b="0" dirty="0"/>
          </a:p>
        </p:txBody>
      </p:sp>
      <p:pic>
        <p:nvPicPr>
          <p:cNvPr id="4" name="Tijdelijke aanduiding voor inhoud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95536" y="1772816"/>
            <a:ext cx="3820882" cy="4824346"/>
          </a:xfrm>
        </p:spPr>
      </p:pic>
      <p:sp>
        <p:nvSpPr>
          <p:cNvPr id="7" name="Tijdelijke aanduiding voor tekst 6"/>
          <p:cNvSpPr>
            <a:spLocks noGrp="1"/>
          </p:cNvSpPr>
          <p:nvPr>
            <p:ph type="body" sz="quarter" idx="3"/>
          </p:nvPr>
        </p:nvSpPr>
        <p:spPr>
          <a:xfrm>
            <a:off x="4572000" y="980728"/>
            <a:ext cx="4041775" cy="639762"/>
          </a:xfrm>
        </p:spPr>
        <p:txBody>
          <a:bodyPr>
            <a:normAutofit/>
          </a:bodyPr>
          <a:lstStyle/>
          <a:p>
            <a:pPr algn="ctr"/>
            <a:r>
              <a:rPr lang="nl-NL" sz="2000" b="0" dirty="0" smtClean="0"/>
              <a:t>is een schietstaaf</a:t>
            </a:r>
            <a:endParaRPr lang="nl-NL" sz="2000" b="0" dirty="0"/>
          </a:p>
        </p:txBody>
      </p:sp>
      <p:pic>
        <p:nvPicPr>
          <p:cNvPr id="9" name="Tijdelijke aanduiding voor inhoud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572000" y="1772816"/>
            <a:ext cx="4200290" cy="3472239"/>
          </a:xfrm>
        </p:spPr>
      </p:pic>
    </p:spTree>
    <p:extLst>
      <p:ext uri="{BB962C8B-B14F-4D97-AF65-F5344CB8AC3E}">
        <p14:creationId xmlns:p14="http://schemas.microsoft.com/office/powerpoint/2010/main" val="159709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2800" b="1" dirty="0">
                <a:solidFill>
                  <a:prstClr val="black"/>
                </a:solidFill>
              </a:rPr>
              <a:t>Het gaande werk van de </a:t>
            </a:r>
            <a:r>
              <a:rPr lang="nl-NL" sz="2800" b="1" dirty="0" smtClean="0">
                <a:solidFill>
                  <a:prstClr val="black"/>
                </a:solidFill>
              </a:rPr>
              <a:t>bovenkruier-korenmolen</a:t>
            </a:r>
            <a:br>
              <a:rPr lang="nl-NL" sz="2800" b="1" dirty="0" smtClean="0">
                <a:solidFill>
                  <a:prstClr val="black"/>
                </a:solidFill>
              </a:rPr>
            </a:br>
            <a:r>
              <a:rPr lang="nl-NL" sz="2000" dirty="0" smtClean="0">
                <a:solidFill>
                  <a:prstClr val="black"/>
                </a:solidFill>
              </a:rPr>
              <a:t>Korenmolen De Vriendschap, Weesp met vier koppel maalstenen.</a:t>
            </a:r>
            <a:endParaRPr lang="nl-NL" sz="2000" dirty="0"/>
          </a:p>
        </p:txBody>
      </p:sp>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47526"/>
            <a:ext cx="8229600" cy="3631311"/>
          </a:xfrm>
        </p:spPr>
      </p:pic>
    </p:spTree>
    <p:extLst>
      <p:ext uri="{BB962C8B-B14F-4D97-AF65-F5344CB8AC3E}">
        <p14:creationId xmlns:p14="http://schemas.microsoft.com/office/powerpoint/2010/main" val="77951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Lantaarnwiel</a:t>
            </a:r>
            <a:r>
              <a:rPr lang="nl-NL" dirty="0" smtClean="0"/>
              <a:t>  </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6276" y="273050"/>
            <a:ext cx="4909298" cy="5853113"/>
          </a:xfrm>
        </p:spPr>
      </p:pic>
      <p:sp>
        <p:nvSpPr>
          <p:cNvPr id="3" name="Tijdelijke aanduiding voor tekst 2"/>
          <p:cNvSpPr>
            <a:spLocks noGrp="1"/>
          </p:cNvSpPr>
          <p:nvPr>
            <p:ph type="body" sz="half" idx="2"/>
          </p:nvPr>
        </p:nvSpPr>
        <p:spPr/>
        <p:txBody>
          <a:bodyPr/>
          <a:lstStyle/>
          <a:p>
            <a:r>
              <a:rPr lang="nl-NL" sz="2000" dirty="0" smtClean="0"/>
              <a:t>Een grote afbeelding van een klein steenwiel in de grutterij in Arnhem.</a:t>
            </a:r>
          </a:p>
          <a:p>
            <a:r>
              <a:rPr lang="nl-NL" sz="2000" dirty="0" smtClean="0"/>
              <a:t>Aangedreven door een enorm roswiel. </a:t>
            </a:r>
          </a:p>
          <a:p>
            <a:r>
              <a:rPr lang="nl-NL" sz="2000" dirty="0" smtClean="0"/>
              <a:t>Omdat dit roswiel van 6,5 meter in doorsnee nogal wiebelt komen de lange Palmhouten staven goed van pas.</a:t>
            </a:r>
          </a:p>
          <a:p>
            <a:endParaRPr lang="nl-NL" sz="2000" dirty="0"/>
          </a:p>
          <a:p>
            <a:endParaRPr lang="nl-NL" dirty="0"/>
          </a:p>
        </p:txBody>
      </p:sp>
    </p:spTree>
    <p:extLst>
      <p:ext uri="{BB962C8B-B14F-4D97-AF65-F5344CB8AC3E}">
        <p14:creationId xmlns:p14="http://schemas.microsoft.com/office/powerpoint/2010/main" val="66042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Dollenwiel</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260648"/>
            <a:ext cx="4205749" cy="6317650"/>
          </a:xfrm>
        </p:spPr>
      </p:pic>
      <p:sp>
        <p:nvSpPr>
          <p:cNvPr id="3" name="Tijdelijke aanduiding voor tekst 2"/>
          <p:cNvSpPr>
            <a:spLocks noGrp="1"/>
          </p:cNvSpPr>
          <p:nvPr>
            <p:ph type="body" sz="half" idx="2"/>
          </p:nvPr>
        </p:nvSpPr>
        <p:spPr/>
        <p:txBody>
          <a:bodyPr>
            <a:normAutofit/>
          </a:bodyPr>
          <a:lstStyle/>
          <a:p>
            <a:pPr>
              <a:spcBef>
                <a:spcPts val="0"/>
              </a:spcBef>
            </a:pPr>
            <a:r>
              <a:rPr lang="nl-NL" sz="2000" dirty="0" smtClean="0"/>
              <a:t>Een kleine bonkelaar met dollen in </a:t>
            </a:r>
          </a:p>
          <a:p>
            <a:pPr>
              <a:spcBef>
                <a:spcPts val="0"/>
              </a:spcBef>
            </a:pPr>
            <a:r>
              <a:rPr lang="nl-NL" sz="2000" dirty="0" smtClean="0"/>
              <a:t>Olie- korenmolen Woldzicht, Roderwolde.</a:t>
            </a:r>
          </a:p>
          <a:p>
            <a:pPr>
              <a:spcBef>
                <a:spcPts val="0"/>
              </a:spcBef>
            </a:pPr>
            <a:r>
              <a:rPr lang="nl-NL" sz="2000" dirty="0" smtClean="0"/>
              <a:t>De metalen as is met metalen platen op het houten wiel gezet.</a:t>
            </a:r>
          </a:p>
          <a:p>
            <a:pPr>
              <a:spcBef>
                <a:spcPts val="0"/>
              </a:spcBef>
            </a:pPr>
            <a:endParaRPr lang="nl-NL" sz="2000" dirty="0"/>
          </a:p>
          <a:p>
            <a:pPr>
              <a:spcBef>
                <a:spcPts val="0"/>
              </a:spcBef>
            </a:pPr>
            <a:r>
              <a:rPr lang="nl-NL" sz="2000" dirty="0" smtClean="0"/>
              <a:t>Dit dollenwiel wordt aangedreven door een bonkelaar.</a:t>
            </a:r>
          </a:p>
          <a:p>
            <a:pPr>
              <a:spcBef>
                <a:spcPts val="0"/>
              </a:spcBef>
            </a:pPr>
            <a:endParaRPr lang="nl-NL" sz="2000" dirty="0" smtClean="0"/>
          </a:p>
          <a:p>
            <a:pPr>
              <a:spcBef>
                <a:spcPts val="0"/>
              </a:spcBef>
            </a:pPr>
            <a:r>
              <a:rPr lang="nl-NL" sz="2000" dirty="0" smtClean="0"/>
              <a:t>Dollenwielen: kleine wielen?</a:t>
            </a:r>
            <a:endParaRPr lang="nl-NL" sz="2000" dirty="0"/>
          </a:p>
        </p:txBody>
      </p:sp>
    </p:spTree>
    <p:extLst>
      <p:ext uri="{BB962C8B-B14F-4D97-AF65-F5344CB8AC3E}">
        <p14:creationId xmlns:p14="http://schemas.microsoft.com/office/powerpoint/2010/main" val="86100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a:solidFill>
                  <a:prstClr val="black"/>
                </a:solidFill>
              </a:rPr>
              <a:t>Dollenwiel</a:t>
            </a:r>
            <a:endParaRPr lang="nl-NL" dirty="0"/>
          </a:p>
        </p:txBody>
      </p:sp>
      <p:pic>
        <p:nvPicPr>
          <p:cNvPr id="6" name="Tijdelijke aanduiding voor afbeelding 5"/>
          <p:cNvPicPr>
            <a:picLocks noGrp="1" noChangeAspect="1"/>
          </p:cNvPicPr>
          <p:nvPr>
            <p:ph type="pic" idx="1"/>
          </p:nvPr>
        </p:nvPicPr>
        <p:blipFill>
          <a:blip r:embed="rId2">
            <a:extLst>
              <a:ext uri="{28A0092B-C50C-407E-A947-70E740481C1C}">
                <a14:useLocalDpi xmlns:a14="http://schemas.microsoft.com/office/drawing/2010/main" val="0"/>
              </a:ext>
            </a:extLst>
          </a:blip>
          <a:srcRect t="7944" b="7944"/>
          <a:stretch>
            <a:fillRect/>
          </a:stretch>
        </p:blipFill>
        <p:spPr/>
      </p:pic>
      <p:sp>
        <p:nvSpPr>
          <p:cNvPr id="5" name="Tijdelijke aanduiding voor tekst 4"/>
          <p:cNvSpPr>
            <a:spLocks noGrp="1"/>
          </p:cNvSpPr>
          <p:nvPr>
            <p:ph type="body" sz="half" idx="2"/>
          </p:nvPr>
        </p:nvSpPr>
        <p:spPr>
          <a:xfrm>
            <a:off x="395536" y="5367338"/>
            <a:ext cx="8352928" cy="1085998"/>
          </a:xfrm>
        </p:spPr>
        <p:txBody>
          <a:bodyPr>
            <a:noAutofit/>
          </a:bodyPr>
          <a:lstStyle/>
          <a:p>
            <a:r>
              <a:rPr lang="nl-NL" sz="2000" dirty="0" smtClean="0"/>
              <a:t>Kleine wielen? ECHNIE!  Hier in Noord-Holland maken ze er gewoon een stoere onderbonkelaar van. </a:t>
            </a:r>
          </a:p>
          <a:p>
            <a:r>
              <a:rPr lang="nl-NL" sz="2000" dirty="0" smtClean="0"/>
              <a:t>De Kaagmolen, Opmeer. Binnenkruier vijzelmolen.</a:t>
            </a:r>
            <a:endParaRPr lang="nl-NL" sz="2000" dirty="0"/>
          </a:p>
        </p:txBody>
      </p:sp>
    </p:spTree>
    <p:extLst>
      <p:ext uri="{BB962C8B-B14F-4D97-AF65-F5344CB8AC3E}">
        <p14:creationId xmlns:p14="http://schemas.microsoft.com/office/powerpoint/2010/main" val="312232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solidFill>
                  <a:srgbClr val="0070C0"/>
                </a:solidFill>
              </a:rPr>
              <a:t>Materialen</a:t>
            </a:r>
            <a:endParaRPr lang="nl-NL" dirty="0">
              <a:solidFill>
                <a:srgbClr val="0070C0"/>
              </a:solidFill>
            </a:endParaRPr>
          </a:p>
        </p:txBody>
      </p:sp>
      <p:sp>
        <p:nvSpPr>
          <p:cNvPr id="3" name="Tijdelijke aanduiding voor inhoud 2"/>
          <p:cNvSpPr>
            <a:spLocks noGrp="1"/>
          </p:cNvSpPr>
          <p:nvPr>
            <p:ph idx="1"/>
          </p:nvPr>
        </p:nvSpPr>
        <p:spPr>
          <a:xfrm>
            <a:off x="457200" y="1268760"/>
            <a:ext cx="8229600" cy="4857403"/>
          </a:xfrm>
        </p:spPr>
        <p:txBody>
          <a:bodyPr>
            <a:normAutofit/>
          </a:bodyPr>
          <a:lstStyle/>
          <a:p>
            <a:pPr marL="0" indent="0">
              <a:buNone/>
            </a:pPr>
            <a:r>
              <a:rPr lang="nl-NL" sz="2800" b="1" dirty="0" smtClean="0"/>
              <a:t>Houtsoorten </a:t>
            </a:r>
          </a:p>
          <a:p>
            <a:r>
              <a:rPr lang="nl-NL" sz="2800" b="1" dirty="0" smtClean="0">
                <a:solidFill>
                  <a:srgbClr val="663300"/>
                </a:solidFill>
              </a:rPr>
              <a:t>Grove Den en Douglas</a:t>
            </a:r>
          </a:p>
          <a:p>
            <a:r>
              <a:rPr lang="nl-NL" sz="2800" b="1" dirty="0" smtClean="0">
                <a:solidFill>
                  <a:srgbClr val="663300"/>
                </a:solidFill>
              </a:rPr>
              <a:t>Europees Eikenhout</a:t>
            </a:r>
          </a:p>
          <a:p>
            <a:r>
              <a:rPr lang="nl-NL" sz="2800" b="1" dirty="0" smtClean="0">
                <a:solidFill>
                  <a:srgbClr val="663300"/>
                </a:solidFill>
              </a:rPr>
              <a:t>Iepenhout</a:t>
            </a:r>
          </a:p>
          <a:p>
            <a:r>
              <a:rPr lang="nl-NL" sz="2800" b="1" dirty="0" smtClean="0">
                <a:solidFill>
                  <a:srgbClr val="663300"/>
                </a:solidFill>
              </a:rPr>
              <a:t>Beukenhout</a:t>
            </a:r>
          </a:p>
          <a:p>
            <a:r>
              <a:rPr lang="nl-NL" sz="2800" b="1" dirty="0" smtClean="0">
                <a:solidFill>
                  <a:srgbClr val="663300"/>
                </a:solidFill>
              </a:rPr>
              <a:t>Steeneik - Azijnhout</a:t>
            </a:r>
          </a:p>
          <a:p>
            <a:r>
              <a:rPr lang="nl-NL" sz="2800" b="1" dirty="0" smtClean="0">
                <a:solidFill>
                  <a:srgbClr val="663300"/>
                </a:solidFill>
              </a:rPr>
              <a:t>Buxushout - Palmhout</a:t>
            </a:r>
          </a:p>
          <a:p>
            <a:r>
              <a:rPr lang="nl-NL" sz="2800" b="1" dirty="0" smtClean="0">
                <a:solidFill>
                  <a:srgbClr val="663300"/>
                </a:solidFill>
              </a:rPr>
              <a:t>Massaranduba</a:t>
            </a:r>
          </a:p>
          <a:p>
            <a:r>
              <a:rPr lang="nl-NL" sz="2800" b="1" dirty="0" smtClean="0">
                <a:solidFill>
                  <a:srgbClr val="663300"/>
                </a:solidFill>
              </a:rPr>
              <a:t>Azobé</a:t>
            </a:r>
          </a:p>
          <a:p>
            <a:pPr marL="0" indent="0">
              <a:buNone/>
            </a:pPr>
            <a:endParaRPr lang="nl-NL" sz="2000" dirty="0" smtClean="0"/>
          </a:p>
          <a:p>
            <a:pPr marL="0" indent="0">
              <a:buNone/>
            </a:pPr>
            <a:endParaRPr lang="nl-NL" sz="2000" dirty="0"/>
          </a:p>
        </p:txBody>
      </p:sp>
    </p:spTree>
    <p:extLst>
      <p:ext uri="{BB962C8B-B14F-4D97-AF65-F5344CB8AC3E}">
        <p14:creationId xmlns:p14="http://schemas.microsoft.com/office/powerpoint/2010/main" val="207017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sz="3200" b="1" dirty="0" smtClean="0">
                <a:solidFill>
                  <a:srgbClr val="663300"/>
                </a:solidFill>
              </a:rPr>
              <a:t>Grove Den en Douglas</a:t>
            </a:r>
            <a:r>
              <a:rPr lang="nl-NL" dirty="0" smtClean="0"/>
              <a:t>  </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852936"/>
            <a:ext cx="8881766" cy="3901752"/>
          </a:xfrm>
        </p:spPr>
      </p:pic>
      <p:sp>
        <p:nvSpPr>
          <p:cNvPr id="8" name="Tekstvak 7"/>
          <p:cNvSpPr txBox="1"/>
          <p:nvPr/>
        </p:nvSpPr>
        <p:spPr>
          <a:xfrm>
            <a:off x="539552" y="1113146"/>
            <a:ext cx="8280920" cy="1754326"/>
          </a:xfrm>
          <a:prstGeom prst="rect">
            <a:avLst/>
          </a:prstGeom>
          <a:noFill/>
        </p:spPr>
        <p:txBody>
          <a:bodyPr wrap="square" rtlCol="0">
            <a:spAutoFit/>
          </a:bodyPr>
          <a:lstStyle/>
          <a:p>
            <a:r>
              <a:rPr lang="nl-NL" dirty="0" smtClean="0"/>
              <a:t>Pinus sylvestris L. en Pseudotsuga menziesii. Twee soorten uit de Pinaceae. stamboom. Bij ons bekend als de Grove den of Grenenhout en Douglas hout.  De grove den haalden we uit het Zwarte woud. Voordat de Douglas spar in Europa werd aangeplant moesten we naar de overkant varen. Met deze houtsoorten kun je een hele molen  bouwen. Voor wielen wat minder geschikt, maar je komt wel kruisarmen tegen van Grenenhout.</a:t>
            </a:r>
            <a:endParaRPr lang="nl-NL" dirty="0"/>
          </a:p>
        </p:txBody>
      </p:sp>
    </p:spTree>
    <p:extLst>
      <p:ext uri="{BB962C8B-B14F-4D97-AF65-F5344CB8AC3E}">
        <p14:creationId xmlns:p14="http://schemas.microsoft.com/office/powerpoint/2010/main" val="72005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663300"/>
                </a:solidFill>
              </a:rPr>
              <a:t>Europees Eikenhout</a:t>
            </a:r>
            <a:endParaRPr lang="nl-NL" sz="3200" b="1" dirty="0">
              <a:solidFill>
                <a:srgbClr val="66330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852936"/>
            <a:ext cx="8921800" cy="3919339"/>
          </a:xfrm>
        </p:spPr>
      </p:pic>
      <p:sp>
        <p:nvSpPr>
          <p:cNvPr id="5" name="Tekstvak 4"/>
          <p:cNvSpPr txBox="1"/>
          <p:nvPr/>
        </p:nvSpPr>
        <p:spPr>
          <a:xfrm>
            <a:off x="395536" y="1124744"/>
            <a:ext cx="8459239" cy="1477328"/>
          </a:xfrm>
          <a:prstGeom prst="rect">
            <a:avLst/>
          </a:prstGeom>
          <a:noFill/>
        </p:spPr>
        <p:txBody>
          <a:bodyPr wrap="square" rtlCol="0">
            <a:spAutoFit/>
          </a:bodyPr>
          <a:lstStyle/>
          <a:p>
            <a:r>
              <a:rPr lang="nl-NL" dirty="0" smtClean="0"/>
              <a:t>Quercus Robur.  Inlands eiken groeide gewoon om de hoek en op de Veluwe. </a:t>
            </a:r>
          </a:p>
          <a:p>
            <a:r>
              <a:rPr lang="nl-NL" dirty="0" smtClean="0"/>
              <a:t>Tegenwoordig moeten we het iets verderop zoeken.</a:t>
            </a:r>
          </a:p>
          <a:p>
            <a:r>
              <a:rPr lang="nl-NL" dirty="0" smtClean="0"/>
              <a:t>Het geel-bruine hout heeft een rechte draad en een matig tot grove nerf. Mits goed </a:t>
            </a:r>
          </a:p>
          <a:p>
            <a:r>
              <a:rPr lang="nl-NL" dirty="0" smtClean="0"/>
              <a:t>gedroogd is het een uitstekend bouwmateriaal voor oneindig veel toepassingen. Kruisarmen en plooistukken bijvoorbeeld.</a:t>
            </a:r>
            <a:endParaRPr lang="nl-NL" dirty="0"/>
          </a:p>
        </p:txBody>
      </p:sp>
    </p:spTree>
    <p:extLst>
      <p:ext uri="{BB962C8B-B14F-4D97-AF65-F5344CB8AC3E}">
        <p14:creationId xmlns:p14="http://schemas.microsoft.com/office/powerpoint/2010/main" val="255418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solidFill>
                  <a:srgbClr val="663300"/>
                </a:solidFill>
              </a:rPr>
              <a:t>Iepenhout</a:t>
            </a:r>
            <a:endParaRPr lang="nl-NL" sz="3200" b="1" dirty="0">
              <a:solidFill>
                <a:srgbClr val="66330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3" y="2852936"/>
            <a:ext cx="8890915" cy="3872388"/>
          </a:xfrm>
        </p:spPr>
      </p:pic>
      <p:sp>
        <p:nvSpPr>
          <p:cNvPr id="5" name="Tekstvak 4"/>
          <p:cNvSpPr txBox="1"/>
          <p:nvPr/>
        </p:nvSpPr>
        <p:spPr>
          <a:xfrm>
            <a:off x="323528" y="1124744"/>
            <a:ext cx="8424936" cy="1754326"/>
          </a:xfrm>
          <a:prstGeom prst="rect">
            <a:avLst/>
          </a:prstGeom>
          <a:noFill/>
        </p:spPr>
        <p:txBody>
          <a:bodyPr wrap="square" rtlCol="0">
            <a:spAutoFit/>
          </a:bodyPr>
          <a:lstStyle/>
          <a:p>
            <a:r>
              <a:rPr lang="nl-NL" dirty="0" smtClean="0"/>
              <a:t>Ulmus x hollandica.  Voor iepenhout hoef je het land niet uit. Het groeit hier weelderig, </a:t>
            </a:r>
          </a:p>
          <a:p>
            <a:r>
              <a:rPr lang="nl-NL" dirty="0" smtClean="0"/>
              <a:t>maar door de iepziekte wordt de houtopstand wel bedreigd. Vers iepen heeft een </a:t>
            </a:r>
          </a:p>
          <a:p>
            <a:r>
              <a:rPr lang="nl-NL" dirty="0" smtClean="0"/>
              <a:t>duidelijk verschil van kernhout en spint. Door het voldoende lang te wateren trekt de </a:t>
            </a:r>
          </a:p>
          <a:p>
            <a:r>
              <a:rPr lang="nl-NL" dirty="0" smtClean="0"/>
              <a:t>kleur egaal bij naar roze-bruin en wordt het hout minder weerspannig. Het heeft een matig grove nerf en is recht tot kruisdradig. Is goed bewerkbaar en uitstekend geschikt voor de platen en vellingen van molenwielen door zijn taaiheid.</a:t>
            </a:r>
            <a:endParaRPr lang="nl-NL" dirty="0"/>
          </a:p>
        </p:txBody>
      </p:sp>
    </p:spTree>
    <p:extLst>
      <p:ext uri="{BB962C8B-B14F-4D97-AF65-F5344CB8AC3E}">
        <p14:creationId xmlns:p14="http://schemas.microsoft.com/office/powerpoint/2010/main" val="28374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663300"/>
                </a:solidFill>
              </a:rPr>
              <a:t>Beukenhout</a:t>
            </a:r>
            <a:endParaRPr lang="nl-NL" sz="3200" b="1" dirty="0">
              <a:solidFill>
                <a:srgbClr val="66330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852936"/>
            <a:ext cx="8914371" cy="3938389"/>
          </a:xfrm>
        </p:spPr>
      </p:pic>
      <p:sp>
        <p:nvSpPr>
          <p:cNvPr id="5" name="Tekstvak 4"/>
          <p:cNvSpPr txBox="1"/>
          <p:nvPr/>
        </p:nvSpPr>
        <p:spPr>
          <a:xfrm>
            <a:off x="251520" y="1198493"/>
            <a:ext cx="8530866" cy="1477328"/>
          </a:xfrm>
          <a:prstGeom prst="rect">
            <a:avLst/>
          </a:prstGeom>
          <a:noFill/>
        </p:spPr>
        <p:txBody>
          <a:bodyPr wrap="square" rtlCol="0">
            <a:spAutoFit/>
          </a:bodyPr>
          <a:lstStyle/>
          <a:p>
            <a:r>
              <a:rPr lang="nl-NL" dirty="0" smtClean="0"/>
              <a:t>Fagus sylvatica. De Beuk komt op zeer veel continenten voor. Inlands beuken is daarom </a:t>
            </a:r>
          </a:p>
          <a:p>
            <a:r>
              <a:rPr lang="nl-NL" dirty="0" smtClean="0"/>
              <a:t>uitstekend te gebruiken. De draad is recht, soms golvend met een fijne nerf. Je kunt er waanzinnig veel mee doen omdat het kleur en smaakloos is. In de molenbouw een goed alternatief voor kammen van licht belaste spoorwielen. Is wel gevoelig voor vocht en kleine beestjes.</a:t>
            </a:r>
            <a:endParaRPr lang="nl-NL" dirty="0"/>
          </a:p>
        </p:txBody>
      </p:sp>
    </p:spTree>
    <p:extLst>
      <p:ext uri="{BB962C8B-B14F-4D97-AF65-F5344CB8AC3E}">
        <p14:creationId xmlns:p14="http://schemas.microsoft.com/office/powerpoint/2010/main" val="4152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663300"/>
                </a:solidFill>
              </a:rPr>
              <a:t>Steeneik- Azijnhout</a:t>
            </a:r>
            <a:endParaRPr lang="nl-NL" sz="3200" b="1" dirty="0">
              <a:solidFill>
                <a:srgbClr val="66330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852936"/>
            <a:ext cx="8936718" cy="3909814"/>
          </a:xfrm>
        </p:spPr>
      </p:pic>
      <p:sp>
        <p:nvSpPr>
          <p:cNvPr id="5" name="Tekstvak 4"/>
          <p:cNvSpPr txBox="1"/>
          <p:nvPr/>
        </p:nvSpPr>
        <p:spPr>
          <a:xfrm>
            <a:off x="323528" y="1196752"/>
            <a:ext cx="8628390" cy="1477328"/>
          </a:xfrm>
          <a:prstGeom prst="rect">
            <a:avLst/>
          </a:prstGeom>
          <a:noFill/>
        </p:spPr>
        <p:txBody>
          <a:bodyPr wrap="square" rtlCol="0">
            <a:spAutoFit/>
          </a:bodyPr>
          <a:lstStyle/>
          <a:p>
            <a:r>
              <a:rPr lang="nl-NL" dirty="0" smtClean="0"/>
              <a:t>Quercus Ilex L. De altijd groene eikenboom groeit rond de Middellands Zee.</a:t>
            </a:r>
          </a:p>
          <a:p>
            <a:r>
              <a:rPr lang="nl-NL" dirty="0" smtClean="0"/>
              <a:t>Kan wel 400-500 jaar oud worden. Het hout heeft een grove nerf met een rechte, golvende en onregelmatige draad. Daardoor moeilijk splijtbaar. Moeilijker te bewerken dan gewoon eiken. Toepasbaar voor technische doeleinden, wielspaken, houten hamers en raderwerk. Al eeuwenlang de eerste keuze voor het maken van molenkammen.</a:t>
            </a:r>
            <a:endParaRPr lang="nl-NL" dirty="0"/>
          </a:p>
        </p:txBody>
      </p:sp>
    </p:spTree>
    <p:extLst>
      <p:ext uri="{BB962C8B-B14F-4D97-AF65-F5344CB8AC3E}">
        <p14:creationId xmlns:p14="http://schemas.microsoft.com/office/powerpoint/2010/main" val="112955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663300"/>
                </a:solidFill>
              </a:rPr>
              <a:t>Buxushout- palmhout</a:t>
            </a:r>
            <a:endParaRPr lang="nl-NL" sz="3200" b="1" dirty="0">
              <a:solidFill>
                <a:srgbClr val="66330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852936"/>
            <a:ext cx="8925547" cy="3909814"/>
          </a:xfrm>
        </p:spPr>
      </p:pic>
      <p:sp>
        <p:nvSpPr>
          <p:cNvPr id="5" name="Tekstvak 4"/>
          <p:cNvSpPr txBox="1"/>
          <p:nvPr/>
        </p:nvSpPr>
        <p:spPr>
          <a:xfrm>
            <a:off x="484311" y="1196752"/>
            <a:ext cx="8424936" cy="1200329"/>
          </a:xfrm>
          <a:prstGeom prst="rect">
            <a:avLst/>
          </a:prstGeom>
          <a:noFill/>
        </p:spPr>
        <p:txBody>
          <a:bodyPr wrap="square" rtlCol="0">
            <a:spAutoFit/>
          </a:bodyPr>
          <a:lstStyle/>
          <a:p>
            <a:r>
              <a:rPr lang="nl-NL" dirty="0" smtClean="0"/>
              <a:t>Buxus sempervirens L. Afkomstig uit Zuidoost-Europa en de Pyreneeën, de Kaukasus en Klein-Azië. De altijd groene buxusboom. Heeft een fijne nerf met een onregelmatige draad. s.g.: 940-1030 kg/m³. Uitstekend geschikt voor blaasinstrumenten, kleine gereedschappen en draaiwerk. Zeker voor de staven.</a:t>
            </a:r>
            <a:endParaRPr lang="nl-NL" dirty="0"/>
          </a:p>
        </p:txBody>
      </p:sp>
    </p:spTree>
    <p:extLst>
      <p:ext uri="{BB962C8B-B14F-4D97-AF65-F5344CB8AC3E}">
        <p14:creationId xmlns:p14="http://schemas.microsoft.com/office/powerpoint/2010/main" val="299681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smtClean="0">
                <a:solidFill>
                  <a:srgbClr val="0070C0"/>
                </a:solidFill>
              </a:rPr>
              <a:t>Het gaande werk van de bovenkruier-oliemolen</a:t>
            </a:r>
            <a:endParaRPr lang="nl-NL" sz="2800" b="1" dirty="0">
              <a:solidFill>
                <a:srgbClr val="0070C0"/>
              </a:solidFill>
            </a:endParaRPr>
          </a:p>
        </p:txBody>
      </p:sp>
      <p:sp>
        <p:nvSpPr>
          <p:cNvPr id="3" name="Tijdelijke aanduiding voor inhoud 2"/>
          <p:cNvSpPr>
            <a:spLocks noGrp="1"/>
          </p:cNvSpPr>
          <p:nvPr>
            <p:ph sz="half" idx="1"/>
          </p:nvPr>
        </p:nvSpPr>
        <p:spPr/>
        <p:txBody>
          <a:bodyPr>
            <a:normAutofit/>
          </a:bodyPr>
          <a:lstStyle/>
          <a:p>
            <a:pPr marL="0" indent="0">
              <a:buNone/>
            </a:pPr>
            <a:r>
              <a:rPr lang="nl-NL" sz="2000" b="1" dirty="0" smtClean="0">
                <a:solidFill>
                  <a:srgbClr val="0070C0"/>
                </a:solidFill>
              </a:rPr>
              <a:t>Bovenas</a:t>
            </a:r>
          </a:p>
          <a:p>
            <a:pPr marL="0" indent="0">
              <a:buNone/>
            </a:pPr>
            <a:r>
              <a:rPr lang="nl-NL" sz="2000" b="1" dirty="0" smtClean="0"/>
              <a:t>Bovenwiel</a:t>
            </a:r>
          </a:p>
          <a:p>
            <a:pPr marL="0" indent="0">
              <a:buNone/>
            </a:pPr>
            <a:r>
              <a:rPr lang="nl-NL" sz="2000" b="1" dirty="0" smtClean="0">
                <a:solidFill>
                  <a:srgbClr val="0070C0"/>
                </a:solidFill>
              </a:rPr>
              <a:t>Koningsspil</a:t>
            </a:r>
          </a:p>
          <a:p>
            <a:pPr marL="0" indent="0">
              <a:buNone/>
            </a:pPr>
            <a:r>
              <a:rPr lang="nl-NL" sz="2000" b="1" dirty="0" smtClean="0"/>
              <a:t>Bovenbonkelaar</a:t>
            </a:r>
          </a:p>
          <a:p>
            <a:pPr marL="0" indent="0">
              <a:buNone/>
            </a:pPr>
            <a:endParaRPr lang="nl-NL" sz="2000" b="1" dirty="0" smtClean="0"/>
          </a:p>
          <a:p>
            <a:pPr marL="0" indent="0">
              <a:buNone/>
            </a:pPr>
            <a:r>
              <a:rPr lang="nl-NL" sz="2000" b="1" dirty="0" smtClean="0"/>
              <a:t>	Schijfloop steenwiel</a:t>
            </a:r>
          </a:p>
          <a:p>
            <a:pPr marL="0" indent="0">
              <a:buNone/>
            </a:pPr>
            <a:r>
              <a:rPr lang="nl-NL" sz="2000" b="1" dirty="0" smtClean="0"/>
              <a:t>	Schijfloop wentelwiel</a:t>
            </a:r>
          </a:p>
          <a:p>
            <a:pPr marL="0" indent="0">
              <a:buNone/>
            </a:pPr>
            <a:r>
              <a:rPr lang="nl-NL" sz="2000" b="1" dirty="0" smtClean="0"/>
              <a:t>		</a:t>
            </a:r>
            <a:r>
              <a:rPr lang="nl-NL" sz="2000" b="1" dirty="0" smtClean="0">
                <a:solidFill>
                  <a:srgbClr val="0070C0"/>
                </a:solidFill>
              </a:rPr>
              <a:t>Steenspil</a:t>
            </a:r>
          </a:p>
          <a:p>
            <a:pPr marL="0" indent="0">
              <a:buNone/>
            </a:pPr>
            <a:r>
              <a:rPr lang="nl-NL" sz="2000" b="1" dirty="0" smtClean="0"/>
              <a:t>		Steenwiel</a:t>
            </a:r>
          </a:p>
          <a:p>
            <a:pPr marL="0" indent="0">
              <a:buNone/>
            </a:pPr>
            <a:r>
              <a:rPr lang="nl-NL" sz="2000" b="1" dirty="0" smtClean="0"/>
              <a:t>		</a:t>
            </a:r>
            <a:r>
              <a:rPr lang="nl-NL" sz="2000" b="1" dirty="0" smtClean="0">
                <a:solidFill>
                  <a:srgbClr val="FF0000"/>
                </a:solidFill>
              </a:rPr>
              <a:t>Kantstenen</a:t>
            </a:r>
          </a:p>
          <a:p>
            <a:pPr marL="0" indent="0">
              <a:buNone/>
            </a:pPr>
            <a:r>
              <a:rPr lang="nl-NL" sz="2000" b="1" dirty="0" smtClean="0">
                <a:solidFill>
                  <a:srgbClr val="7030A0"/>
                </a:solidFill>
              </a:rPr>
              <a:t>	Pletten of stukwrijven van 	oliehoudend zaad tot meel.</a:t>
            </a:r>
          </a:p>
          <a:p>
            <a:pPr marL="0" indent="0">
              <a:buNone/>
            </a:pPr>
            <a:endParaRPr lang="nl-NL" sz="2000" dirty="0"/>
          </a:p>
        </p:txBody>
      </p:sp>
      <p:pic>
        <p:nvPicPr>
          <p:cNvPr id="5" name="Tijdelijke aanduiding voor inhou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63075" y="1600200"/>
            <a:ext cx="3208849" cy="4525963"/>
          </a:xfrm>
        </p:spPr>
      </p:pic>
    </p:spTree>
    <p:extLst>
      <p:ext uri="{BB962C8B-B14F-4D97-AF65-F5344CB8AC3E}">
        <p14:creationId xmlns:p14="http://schemas.microsoft.com/office/powerpoint/2010/main" val="167798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5427" y="332656"/>
            <a:ext cx="3008313" cy="598388"/>
          </a:xfrm>
        </p:spPr>
        <p:txBody>
          <a:bodyPr>
            <a:normAutofit/>
          </a:bodyPr>
          <a:lstStyle/>
          <a:p>
            <a:r>
              <a:rPr lang="nl-NL" sz="3200" b="1" dirty="0" smtClean="0">
                <a:solidFill>
                  <a:srgbClr val="663300"/>
                </a:solidFill>
              </a:rPr>
              <a:t>Palmhout</a:t>
            </a:r>
            <a:endParaRPr lang="nl-NL" sz="3200" b="1" dirty="0">
              <a:solidFill>
                <a:srgbClr val="663300"/>
              </a:solidFill>
            </a:endParaRPr>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68145" y="371314"/>
            <a:ext cx="2756380" cy="4493962"/>
          </a:xfrm>
        </p:spPr>
      </p:pic>
      <p:sp>
        <p:nvSpPr>
          <p:cNvPr id="4" name="Tijdelijke aanduiding voor tekst 3"/>
          <p:cNvSpPr>
            <a:spLocks noGrp="1"/>
          </p:cNvSpPr>
          <p:nvPr>
            <p:ph type="body" sz="half" idx="2"/>
          </p:nvPr>
        </p:nvSpPr>
        <p:spPr>
          <a:xfrm>
            <a:off x="457200" y="908720"/>
            <a:ext cx="5410944" cy="3960440"/>
          </a:xfrm>
        </p:spPr>
        <p:txBody>
          <a:bodyPr/>
          <a:lstStyle/>
          <a:p>
            <a:pPr lvl="0">
              <a:spcBef>
                <a:spcPts val="0"/>
              </a:spcBef>
            </a:pPr>
            <a:r>
              <a:rPr lang="nl-NL" sz="2000" dirty="0">
                <a:solidFill>
                  <a:prstClr val="black"/>
                </a:solidFill>
              </a:rPr>
              <a:t>Palmhout heeft helemaal niets met de palmboom te maken, maar met onze vertrouwde buxushaag. In Zuidoost-Europa en Klein-Azië groeit dit hout tot aanzienlijke proporties. </a:t>
            </a:r>
          </a:p>
          <a:p>
            <a:pPr lvl="0">
              <a:spcBef>
                <a:spcPts val="0"/>
              </a:spcBef>
            </a:pPr>
            <a:r>
              <a:rPr lang="nl-NL" sz="2000" dirty="0">
                <a:solidFill>
                  <a:prstClr val="black"/>
                </a:solidFill>
              </a:rPr>
              <a:t>Met Palmpasen wordt herdacht dat Jezus Christus in Jeruzalem als Koning werd binnengehaald door een met palmbladen wuivende menigte. </a:t>
            </a:r>
          </a:p>
          <a:p>
            <a:pPr lvl="0">
              <a:spcBef>
                <a:spcPts val="0"/>
              </a:spcBef>
            </a:pPr>
            <a:r>
              <a:rPr lang="nl-NL" sz="2000" dirty="0">
                <a:solidFill>
                  <a:prstClr val="black"/>
                </a:solidFill>
              </a:rPr>
              <a:t>“Hosanna”</a:t>
            </a:r>
          </a:p>
          <a:p>
            <a:pPr lvl="0">
              <a:spcBef>
                <a:spcPts val="0"/>
              </a:spcBef>
            </a:pPr>
            <a:r>
              <a:rPr lang="nl-NL" sz="2000" dirty="0">
                <a:solidFill>
                  <a:prstClr val="black"/>
                </a:solidFill>
              </a:rPr>
              <a:t>Hier in ons land wordt de Buxus ceremonieel gebruikt tijdens de palmpaas-mis en krijg je een </a:t>
            </a:r>
            <a:r>
              <a:rPr lang="nl-NL" sz="2000" dirty="0" smtClean="0">
                <a:solidFill>
                  <a:prstClr val="black"/>
                </a:solidFill>
              </a:rPr>
              <a:t>gewijd  </a:t>
            </a:r>
            <a:r>
              <a:rPr lang="nl-NL" sz="2000" dirty="0">
                <a:solidFill>
                  <a:prstClr val="black"/>
                </a:solidFill>
              </a:rPr>
              <a:t>‘palmpaas’ takje mee voor tussen je crucifix.</a:t>
            </a:r>
          </a:p>
          <a:p>
            <a:endParaRPr lang="nl-NL" dirty="0"/>
          </a:p>
        </p:txBody>
      </p:sp>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t="13552" b="15975"/>
          <a:stretch/>
        </p:blipFill>
        <p:spPr>
          <a:xfrm>
            <a:off x="2282398" y="5085184"/>
            <a:ext cx="6339178" cy="1396083"/>
          </a:xfrm>
          <a:prstGeom prst="rect">
            <a:avLst/>
          </a:prstGeom>
        </p:spPr>
      </p:pic>
      <p:sp>
        <p:nvSpPr>
          <p:cNvPr id="7" name="Tekstvak 6"/>
          <p:cNvSpPr txBox="1"/>
          <p:nvPr/>
        </p:nvSpPr>
        <p:spPr>
          <a:xfrm>
            <a:off x="323528" y="5153266"/>
            <a:ext cx="1958870" cy="646331"/>
          </a:xfrm>
          <a:prstGeom prst="rect">
            <a:avLst/>
          </a:prstGeom>
          <a:noFill/>
        </p:spPr>
        <p:txBody>
          <a:bodyPr wrap="none" rtlCol="0">
            <a:spAutoFit/>
          </a:bodyPr>
          <a:lstStyle/>
          <a:p>
            <a:r>
              <a:rPr lang="nl-NL" dirty="0" smtClean="0"/>
              <a:t>Ook van Palmhout </a:t>
            </a:r>
          </a:p>
          <a:p>
            <a:r>
              <a:rPr lang="nl-NL" dirty="0" smtClean="0"/>
              <a:t>gemaakt →</a:t>
            </a:r>
            <a:endParaRPr lang="nl-NL" dirty="0"/>
          </a:p>
        </p:txBody>
      </p:sp>
    </p:spTree>
    <p:extLst>
      <p:ext uri="{BB962C8B-B14F-4D97-AF65-F5344CB8AC3E}">
        <p14:creationId xmlns:p14="http://schemas.microsoft.com/office/powerpoint/2010/main" val="205685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663300"/>
                </a:solidFill>
              </a:rPr>
              <a:t>Massaranduba</a:t>
            </a:r>
            <a:endParaRPr lang="nl-NL" sz="3200" b="1" dirty="0">
              <a:solidFill>
                <a:srgbClr val="66330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858" y="2852936"/>
            <a:ext cx="8927751" cy="3888432"/>
          </a:xfrm>
        </p:spPr>
      </p:pic>
      <p:sp>
        <p:nvSpPr>
          <p:cNvPr id="5" name="Tekstvak 4"/>
          <p:cNvSpPr txBox="1"/>
          <p:nvPr/>
        </p:nvSpPr>
        <p:spPr>
          <a:xfrm>
            <a:off x="612559" y="1196752"/>
            <a:ext cx="8063897" cy="1477328"/>
          </a:xfrm>
          <a:prstGeom prst="rect">
            <a:avLst/>
          </a:prstGeom>
          <a:noFill/>
        </p:spPr>
        <p:txBody>
          <a:bodyPr wrap="square" rtlCol="0">
            <a:spAutoFit/>
          </a:bodyPr>
          <a:lstStyle/>
          <a:p>
            <a:r>
              <a:rPr lang="nl-NL" dirty="0" smtClean="0"/>
              <a:t>Bolletrie of Paardenvleeshout.  Afkomstig uit Suriname, Brazilië en Midden-Amerika.</a:t>
            </a:r>
          </a:p>
          <a:p>
            <a:r>
              <a:rPr lang="nl-NL" dirty="0" smtClean="0"/>
              <a:t>Kleur: vers- vleeskleurig, roodbruin tot purperbruin. Fijne nerf, recht, soms iets golvend kruisdradig. s.g.: 850-1200 kg/m³. Goed bewerkbaar. Voor waterbouwkundige constructies en kleine voorwerpen en parket. Uitstekend toe te passen voor draaiwerk waaronder staven.</a:t>
            </a:r>
            <a:endParaRPr lang="nl-NL" dirty="0"/>
          </a:p>
        </p:txBody>
      </p:sp>
    </p:spTree>
    <p:extLst>
      <p:ext uri="{BB962C8B-B14F-4D97-AF65-F5344CB8AC3E}">
        <p14:creationId xmlns:p14="http://schemas.microsoft.com/office/powerpoint/2010/main" val="27458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663300"/>
                </a:solidFill>
              </a:rPr>
              <a:t>Azobé</a:t>
            </a:r>
            <a:endParaRPr lang="nl-NL" sz="3200" b="1" dirty="0">
              <a:solidFill>
                <a:srgbClr val="66330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35" y="2852936"/>
            <a:ext cx="9004930" cy="3916536"/>
          </a:xfrm>
        </p:spPr>
      </p:pic>
      <p:sp>
        <p:nvSpPr>
          <p:cNvPr id="5" name="Tekstvak 4"/>
          <p:cNvSpPr txBox="1"/>
          <p:nvPr/>
        </p:nvSpPr>
        <p:spPr>
          <a:xfrm>
            <a:off x="302811" y="1484784"/>
            <a:ext cx="8640960" cy="923330"/>
          </a:xfrm>
          <a:prstGeom prst="rect">
            <a:avLst/>
          </a:prstGeom>
          <a:noFill/>
        </p:spPr>
        <p:txBody>
          <a:bodyPr wrap="square" rtlCol="0">
            <a:spAutoFit/>
          </a:bodyPr>
          <a:lstStyle/>
          <a:p>
            <a:r>
              <a:rPr lang="nl-NL" dirty="0" smtClean="0"/>
              <a:t>Afkomstig uit Tropisch West-Afrika. Kleur: donkerrood tot chocolade bruin. Kruisdradig met een grove nerf. Stammen van 1,5 – 1,8 meterØ. Lengte 4 tot 10 meter. Geschikt voor de weg en waterbouw. Prima geschikt voor kammen en staven. s.g.: 940-1100 kg/m³.</a:t>
            </a:r>
            <a:endParaRPr lang="nl-NL" dirty="0"/>
          </a:p>
        </p:txBody>
      </p:sp>
    </p:spTree>
    <p:extLst>
      <p:ext uri="{BB962C8B-B14F-4D97-AF65-F5344CB8AC3E}">
        <p14:creationId xmlns:p14="http://schemas.microsoft.com/office/powerpoint/2010/main" val="112329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solidFill>
                  <a:srgbClr val="0070C0"/>
                </a:solidFill>
              </a:rPr>
              <a:t>Controle en </a:t>
            </a:r>
            <a:r>
              <a:rPr lang="nl-NL" sz="3200" b="1" dirty="0" smtClean="0">
                <a:solidFill>
                  <a:srgbClr val="0070C0"/>
                </a:solidFill>
              </a:rPr>
              <a:t>onderhoud</a:t>
            </a:r>
            <a:endParaRPr lang="nl-NL" sz="3200" dirty="0">
              <a:solidFill>
                <a:srgbClr val="0070C0"/>
              </a:solidFill>
            </a:endParaRPr>
          </a:p>
        </p:txBody>
      </p:sp>
      <p:sp>
        <p:nvSpPr>
          <p:cNvPr id="3" name="Tijdelijke aanduiding voor inhoud 2"/>
          <p:cNvSpPr>
            <a:spLocks noGrp="1"/>
          </p:cNvSpPr>
          <p:nvPr>
            <p:ph idx="1"/>
          </p:nvPr>
        </p:nvSpPr>
        <p:spPr/>
        <p:txBody>
          <a:bodyPr/>
          <a:lstStyle/>
          <a:p>
            <a:pPr marL="0" lvl="0" indent="0">
              <a:buNone/>
            </a:pPr>
            <a:r>
              <a:rPr lang="nl-NL" sz="2000" dirty="0">
                <a:solidFill>
                  <a:prstClr val="black"/>
                </a:solidFill>
              </a:rPr>
              <a:t>Hoe weet je of je met een molen veilig kunt draaien als blijkt dat er nogal wat slijtage  aan je wielen zit en wat kun je zelf verbeteren</a:t>
            </a:r>
            <a:r>
              <a:rPr lang="nl-NL" sz="2000" dirty="0" smtClean="0">
                <a:solidFill>
                  <a:prstClr val="black"/>
                </a:solidFill>
              </a:rPr>
              <a:t>.</a:t>
            </a:r>
          </a:p>
          <a:p>
            <a:pPr marL="0" lvl="0" indent="0">
              <a:buNone/>
            </a:pPr>
            <a:r>
              <a:rPr lang="nl-NL" sz="2000" dirty="0" smtClean="0">
                <a:solidFill>
                  <a:prstClr val="black"/>
                </a:solidFill>
              </a:rPr>
              <a:t>Kammen vervangen of vastzetten.</a:t>
            </a:r>
          </a:p>
          <a:p>
            <a:pPr marL="0" lvl="0" indent="0">
              <a:buNone/>
            </a:pPr>
            <a:r>
              <a:rPr lang="nl-NL" sz="2000" dirty="0" smtClean="0">
                <a:solidFill>
                  <a:prstClr val="black"/>
                </a:solidFill>
              </a:rPr>
              <a:t>Losse wielwiggen.</a:t>
            </a:r>
            <a:endParaRPr lang="nl-NL" sz="2000" dirty="0">
              <a:solidFill>
                <a:prstClr val="black"/>
              </a:solidFill>
            </a:endParaRPr>
          </a:p>
          <a:p>
            <a:pPr marL="0" lvl="0" indent="0">
              <a:buNone/>
            </a:pPr>
            <a:r>
              <a:rPr lang="nl-NL" sz="2000" dirty="0" smtClean="0">
                <a:solidFill>
                  <a:prstClr val="black"/>
                </a:solidFill>
              </a:rPr>
              <a:t>Gebruik van </a:t>
            </a:r>
            <a:r>
              <a:rPr lang="nl-NL" sz="2000" dirty="0">
                <a:solidFill>
                  <a:prstClr val="black"/>
                </a:solidFill>
              </a:rPr>
              <a:t>de juiste smeermiddelen is van groot belang voor de levensduur van het gaande werk.</a:t>
            </a:r>
          </a:p>
          <a:p>
            <a:pPr marL="0" indent="0">
              <a:buNone/>
            </a:pPr>
            <a:endParaRPr lang="nl-NL" dirty="0"/>
          </a:p>
        </p:txBody>
      </p:sp>
    </p:spTree>
    <p:extLst>
      <p:ext uri="{BB962C8B-B14F-4D97-AF65-F5344CB8AC3E}">
        <p14:creationId xmlns:p14="http://schemas.microsoft.com/office/powerpoint/2010/main" val="6453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NL" sz="3200" b="1" dirty="0">
                <a:solidFill>
                  <a:srgbClr val="0070C0"/>
                </a:solidFill>
              </a:rPr>
              <a:t>Controle en onderhoud</a:t>
            </a:r>
            <a:endParaRPr lang="nl-NL"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3667" r="3667"/>
          <a:stretch>
            <a:fillRect/>
          </a:stretch>
        </p:blipFill>
        <p:spPr/>
      </p:pic>
      <p:sp>
        <p:nvSpPr>
          <p:cNvPr id="3" name="Tijdelijke aanduiding voor tekst 2"/>
          <p:cNvSpPr>
            <a:spLocks noGrp="1"/>
          </p:cNvSpPr>
          <p:nvPr>
            <p:ph type="body" sz="half" idx="2"/>
          </p:nvPr>
        </p:nvSpPr>
        <p:spPr/>
        <p:txBody>
          <a:bodyPr>
            <a:normAutofit fontScale="92500" lnSpcReduction="20000"/>
          </a:bodyPr>
          <a:lstStyle/>
          <a:p>
            <a:r>
              <a:rPr lang="nl-NL" sz="2000" dirty="0" smtClean="0"/>
              <a:t>Nalopen van de kamwiggen doe je zelf. Zeker als je in een lange droge periode zit. Een tik met een bankhamer is vaak al voldoende.</a:t>
            </a:r>
            <a:endParaRPr lang="nl-NL" sz="2000" dirty="0"/>
          </a:p>
        </p:txBody>
      </p:sp>
    </p:spTree>
    <p:extLst>
      <p:ext uri="{BB962C8B-B14F-4D97-AF65-F5344CB8AC3E}">
        <p14:creationId xmlns:p14="http://schemas.microsoft.com/office/powerpoint/2010/main" val="13711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a:solidFill>
                  <a:srgbClr val="0070C0"/>
                </a:solidFill>
              </a:rPr>
              <a:t>Controle en onderhoud</a:t>
            </a:r>
            <a:endParaRPr lang="nl-NL"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t="3125" b="3125"/>
          <a:stretch>
            <a:fillRect/>
          </a:stretch>
        </p:blipFill>
        <p:spPr/>
      </p:pic>
      <p:sp>
        <p:nvSpPr>
          <p:cNvPr id="3" name="Tijdelijke aanduiding voor tekst 2"/>
          <p:cNvSpPr>
            <a:spLocks noGrp="1"/>
          </p:cNvSpPr>
          <p:nvPr>
            <p:ph type="body" sz="half" idx="2"/>
          </p:nvPr>
        </p:nvSpPr>
        <p:spPr/>
        <p:txBody>
          <a:bodyPr>
            <a:normAutofit/>
          </a:bodyPr>
          <a:lstStyle/>
          <a:p>
            <a:r>
              <a:rPr lang="nl-NL" sz="2000" dirty="0" smtClean="0"/>
              <a:t>Vergeet dan niet om ook de borgspijker te verzetten.</a:t>
            </a:r>
            <a:endParaRPr lang="nl-NL" sz="2000" dirty="0"/>
          </a:p>
        </p:txBody>
      </p:sp>
    </p:spTree>
    <p:extLst>
      <p:ext uri="{BB962C8B-B14F-4D97-AF65-F5344CB8AC3E}">
        <p14:creationId xmlns:p14="http://schemas.microsoft.com/office/powerpoint/2010/main" val="32928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dirty="0">
                <a:solidFill>
                  <a:srgbClr val="0070C0"/>
                </a:solidFill>
              </a:rPr>
              <a:t>Controle en onderhoud</a:t>
            </a:r>
            <a:endParaRPr lang="nl-NL" dirty="0"/>
          </a:p>
        </p:txBody>
      </p:sp>
      <p:pic>
        <p:nvPicPr>
          <p:cNvPr id="5"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5583" r="5583"/>
          <a:stretch>
            <a:fillRect/>
          </a:stretch>
        </p:blipFill>
        <p:spPr/>
      </p:pic>
      <p:sp>
        <p:nvSpPr>
          <p:cNvPr id="4" name="Tijdelijke aanduiding voor tekst 3"/>
          <p:cNvSpPr>
            <a:spLocks noGrp="1"/>
          </p:cNvSpPr>
          <p:nvPr>
            <p:ph type="body" sz="half" idx="2"/>
          </p:nvPr>
        </p:nvSpPr>
        <p:spPr>
          <a:xfrm>
            <a:off x="179512" y="5373216"/>
            <a:ext cx="8784976" cy="1296144"/>
          </a:xfrm>
        </p:spPr>
        <p:txBody>
          <a:bodyPr>
            <a:noAutofit/>
          </a:bodyPr>
          <a:lstStyle/>
          <a:p>
            <a:r>
              <a:rPr lang="nl-NL" sz="2000" dirty="0" smtClean="0"/>
              <a:t>Rammelende kammen maak je los. Met behulp van een strookjes canvas in het kamgat werk je de speling weg. Doorgaans doe je dit aan de drukzijde van de kam, maar houd je steek in de gaten. Een dunne houten spaan kan ook.</a:t>
            </a:r>
            <a:endParaRPr lang="nl-NL" sz="2000" dirty="0"/>
          </a:p>
        </p:txBody>
      </p:sp>
    </p:spTree>
    <p:extLst>
      <p:ext uri="{BB962C8B-B14F-4D97-AF65-F5344CB8AC3E}">
        <p14:creationId xmlns:p14="http://schemas.microsoft.com/office/powerpoint/2010/main" val="150769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nl-NL" sz="3200" dirty="0">
                <a:solidFill>
                  <a:srgbClr val="0070C0"/>
                </a:solidFill>
              </a:rPr>
              <a:t>Controle en onderhoud</a:t>
            </a:r>
            <a:endParaRPr lang="nl-NL" dirty="0"/>
          </a:p>
        </p:txBody>
      </p:sp>
      <p:pic>
        <p:nvPicPr>
          <p:cNvPr id="2" name="Tijdelijke aanduiding voor afbeelding 1"/>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975" b="-1975"/>
          <a:stretch/>
        </p:blipFill>
        <p:spPr>
          <a:xfrm>
            <a:off x="1115616" y="396524"/>
            <a:ext cx="6840760" cy="4275475"/>
          </a:xfrm>
        </p:spPr>
      </p:pic>
      <p:sp>
        <p:nvSpPr>
          <p:cNvPr id="6" name="Tijdelijke aanduiding voor tekst 5"/>
          <p:cNvSpPr>
            <a:spLocks noGrp="1"/>
          </p:cNvSpPr>
          <p:nvPr>
            <p:ph type="body" sz="half" idx="2"/>
          </p:nvPr>
        </p:nvSpPr>
        <p:spPr>
          <a:xfrm>
            <a:off x="611560" y="5367338"/>
            <a:ext cx="7992888" cy="804862"/>
          </a:xfrm>
        </p:spPr>
        <p:txBody>
          <a:bodyPr>
            <a:normAutofit/>
          </a:bodyPr>
          <a:lstStyle/>
          <a:p>
            <a:r>
              <a:rPr lang="nl-NL" sz="2000" dirty="0" smtClean="0"/>
              <a:t>Hier mag ook best eens een hamer worden gepakt. Misschien moet het spiegat worden aangepast. De plaat kan gekrompen zijn.</a:t>
            </a:r>
            <a:endParaRPr lang="nl-NL" sz="2000" dirty="0"/>
          </a:p>
        </p:txBody>
      </p:sp>
    </p:spTree>
    <p:extLst>
      <p:ext uri="{BB962C8B-B14F-4D97-AF65-F5344CB8AC3E}">
        <p14:creationId xmlns:p14="http://schemas.microsoft.com/office/powerpoint/2010/main" val="159251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a:solidFill>
                  <a:srgbClr val="0070C0"/>
                </a:solidFill>
              </a:rPr>
              <a:t>Controle en onderhoud</a:t>
            </a:r>
            <a:endParaRPr lang="nl-NL" sz="2800" b="1" dirty="0"/>
          </a:p>
        </p:txBody>
      </p:sp>
      <p:sp>
        <p:nvSpPr>
          <p:cNvPr id="4" name="Tijdelijke aanduiding voor tekst 3"/>
          <p:cNvSpPr>
            <a:spLocks noGrp="1"/>
          </p:cNvSpPr>
          <p:nvPr>
            <p:ph idx="1"/>
          </p:nvPr>
        </p:nvSpPr>
        <p:spPr/>
        <p:txBody>
          <a:bodyPr>
            <a:normAutofit/>
          </a:bodyPr>
          <a:lstStyle/>
          <a:p>
            <a:pPr marL="0" indent="0">
              <a:buNone/>
            </a:pPr>
            <a:r>
              <a:rPr lang="nl-NL" sz="2000" b="1" dirty="0" smtClean="0"/>
              <a:t>Losse bovenwielwiggen.  </a:t>
            </a:r>
          </a:p>
          <a:p>
            <a:pPr marL="0" indent="0">
              <a:buNone/>
            </a:pPr>
            <a:r>
              <a:rPr lang="nl-NL" sz="2000" dirty="0" smtClean="0"/>
              <a:t>Eentje? Wouterlatje weghalen, de wig een paar rammen op zijn kop geven en het wouterlatje weer netjes laten aansluiten. Maar pas op dat je </a:t>
            </a:r>
            <a:r>
              <a:rPr lang="nl-NL" sz="2000" dirty="0" smtClean="0"/>
              <a:t>de wig </a:t>
            </a:r>
            <a:r>
              <a:rPr lang="nl-NL" sz="2000" dirty="0" smtClean="0"/>
              <a:t>van de andere kant niet los slaat. En contoleer de andere wiggen ook meteen. Vooral langs de zij- en onderkant van de as. Bovenin hangt je wiel er op.</a:t>
            </a:r>
          </a:p>
          <a:p>
            <a:pPr marL="0" indent="0">
              <a:buNone/>
            </a:pPr>
            <a:r>
              <a:rPr lang="nl-NL" sz="2000" b="1" dirty="0" smtClean="0"/>
              <a:t>Meerdere losse bovenwielwiggen</a:t>
            </a:r>
            <a:r>
              <a:rPr lang="nl-NL" sz="2000" dirty="0" smtClean="0"/>
              <a:t>.</a:t>
            </a:r>
          </a:p>
          <a:p>
            <a:pPr marL="0" indent="0">
              <a:buNone/>
            </a:pPr>
            <a:r>
              <a:rPr lang="nl-NL" sz="2000" dirty="0" smtClean="0"/>
              <a:t>Neem contact op met de moleneigenaar en laat de molenmaker komen.</a:t>
            </a:r>
          </a:p>
          <a:p>
            <a:pPr marL="0" indent="0">
              <a:buNone/>
            </a:pPr>
            <a:r>
              <a:rPr lang="nl-NL" sz="2000" b="1" dirty="0" smtClean="0"/>
              <a:t>Losse spilwielwiggen</a:t>
            </a:r>
            <a:r>
              <a:rPr lang="nl-NL" sz="2000" dirty="0" smtClean="0"/>
              <a:t>.</a:t>
            </a:r>
          </a:p>
          <a:p>
            <a:pPr marL="0" indent="0">
              <a:buNone/>
            </a:pPr>
            <a:r>
              <a:rPr lang="nl-NL" sz="2000" dirty="0" smtClean="0"/>
              <a:t>Spilwielen die op consoles rusten kun je ook nog wel vast krijgen.</a:t>
            </a:r>
          </a:p>
          <a:p>
            <a:pPr marL="0" indent="0">
              <a:buNone/>
            </a:pPr>
            <a:r>
              <a:rPr lang="nl-NL" sz="2000" b="1" dirty="0" smtClean="0"/>
              <a:t>Vertrouw je iets niet?</a:t>
            </a:r>
          </a:p>
          <a:p>
            <a:pPr marL="0" indent="0">
              <a:buNone/>
            </a:pPr>
            <a:r>
              <a:rPr lang="nl-NL" sz="2000" dirty="0" smtClean="0"/>
              <a:t>Stoppen met draaien en de eigenaar inschakelen.</a:t>
            </a:r>
          </a:p>
          <a:p>
            <a:pPr marL="0" indent="0">
              <a:buNone/>
            </a:pPr>
            <a:r>
              <a:rPr lang="nl-NL" sz="2000" dirty="0" smtClean="0"/>
              <a:t> </a:t>
            </a:r>
            <a:endParaRPr lang="nl-NL" sz="2000" dirty="0"/>
          </a:p>
        </p:txBody>
      </p:sp>
    </p:spTree>
    <p:extLst>
      <p:ext uri="{BB962C8B-B14F-4D97-AF65-F5344CB8AC3E}">
        <p14:creationId xmlns:p14="http://schemas.microsoft.com/office/powerpoint/2010/main" val="225373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spcBef>
                <a:spcPct val="20000"/>
              </a:spcBef>
            </a:pPr>
            <a:r>
              <a:rPr lang="nl-NL" sz="3200" b="1" dirty="0">
                <a:solidFill>
                  <a:srgbClr val="C00000"/>
                </a:solidFill>
              </a:rPr>
              <a:t>Smeren</a:t>
            </a:r>
            <a:endParaRPr lang="nl-NL" dirty="0"/>
          </a:p>
        </p:txBody>
      </p:sp>
      <p:sp>
        <p:nvSpPr>
          <p:cNvPr id="3" name="Tijdelijke aanduiding voor inhoud 2"/>
          <p:cNvSpPr>
            <a:spLocks noGrp="1"/>
          </p:cNvSpPr>
          <p:nvPr>
            <p:ph idx="1"/>
          </p:nvPr>
        </p:nvSpPr>
        <p:spPr/>
        <p:txBody>
          <a:bodyPr>
            <a:normAutofit lnSpcReduction="10000"/>
          </a:bodyPr>
          <a:lstStyle/>
          <a:p>
            <a:pPr marL="0" lvl="0" indent="0">
              <a:buNone/>
            </a:pPr>
            <a:r>
              <a:rPr lang="nl-NL" b="1" dirty="0" smtClean="0">
                <a:solidFill>
                  <a:prstClr val="black"/>
                </a:solidFill>
              </a:rPr>
              <a:t>Smeermiddelen </a:t>
            </a:r>
            <a:r>
              <a:rPr lang="nl-NL" b="1" dirty="0">
                <a:solidFill>
                  <a:prstClr val="black"/>
                </a:solidFill>
              </a:rPr>
              <a:t>van assen en spillen.</a:t>
            </a:r>
          </a:p>
          <a:p>
            <a:pPr marL="0" lvl="0" indent="0">
              <a:buNone/>
            </a:pPr>
            <a:r>
              <a:rPr lang="nl-NL" sz="2000" dirty="0">
                <a:solidFill>
                  <a:prstClr val="black"/>
                </a:solidFill>
              </a:rPr>
              <a:t>Afhankelijk van de functie van de as of spil is ook de lagering  vrijwel altijd bepaald door de positie en de kracht die er van verwacht wordt.</a:t>
            </a:r>
          </a:p>
          <a:p>
            <a:pPr marL="0" lvl="0" indent="0">
              <a:buNone/>
            </a:pPr>
            <a:r>
              <a:rPr lang="nl-NL" sz="2000" dirty="0">
                <a:solidFill>
                  <a:prstClr val="black"/>
                </a:solidFill>
              </a:rPr>
              <a:t>Hier is controle  en onderhoud van het grootste belang voor het draaigemak en voor de veiligheid van de molen en zijn gebruikers</a:t>
            </a:r>
            <a:r>
              <a:rPr lang="nl-NL" sz="2000" dirty="0" smtClean="0">
                <a:solidFill>
                  <a:prstClr val="black"/>
                </a:solidFill>
              </a:rPr>
              <a:t>.</a:t>
            </a:r>
          </a:p>
          <a:p>
            <a:pPr marL="0" lvl="0" indent="0">
              <a:buNone/>
            </a:pPr>
            <a:r>
              <a:rPr lang="nl-NL" sz="2000" dirty="0" smtClean="0">
                <a:solidFill>
                  <a:prstClr val="black"/>
                </a:solidFill>
              </a:rPr>
              <a:t>Door te smeren wordt veel wrijvingsweerstand opgeheven. Zeker bij de bovenas. Niet smeren leidt tot onnodige slijtage van alle lagerdelen</a:t>
            </a:r>
            <a:r>
              <a:rPr lang="nl-NL" sz="2000" dirty="0">
                <a:solidFill>
                  <a:prstClr val="black"/>
                </a:solidFill>
              </a:rPr>
              <a:t>. Heet lopen van lagers kan zelfs tot brand leiden. </a:t>
            </a:r>
            <a:endParaRPr lang="nl-NL" sz="2000" dirty="0" smtClean="0">
              <a:solidFill>
                <a:prstClr val="black"/>
              </a:solidFill>
            </a:endParaRPr>
          </a:p>
          <a:p>
            <a:pPr marL="0" lvl="0" indent="0">
              <a:buNone/>
            </a:pPr>
            <a:r>
              <a:rPr lang="nl-NL" sz="2000" dirty="0" smtClean="0">
                <a:solidFill>
                  <a:prstClr val="black"/>
                </a:solidFill>
              </a:rPr>
              <a:t>Heb je veel smeerpunten in je molen? Maak eens een onderhoudslijst met alle smeerpunten en de daaraan gekoppelde smeermiddelen. Maak ook een tijdsschema waarop je aan kunt geven wat en wanneer je smeert.  Ook handig als je de molen eens uit handen geeft. </a:t>
            </a:r>
          </a:p>
          <a:p>
            <a:pPr marL="0" lvl="0" indent="0">
              <a:buNone/>
            </a:pPr>
            <a:r>
              <a:rPr lang="nl-NL" sz="2000" dirty="0" smtClean="0">
                <a:solidFill>
                  <a:prstClr val="black"/>
                </a:solidFill>
              </a:rPr>
              <a:t>Controleer en smeer op tijd voor een lange levensduur.</a:t>
            </a:r>
          </a:p>
          <a:p>
            <a:pPr marL="0" lvl="0" indent="0">
              <a:buNone/>
            </a:pPr>
            <a:endParaRPr lang="nl-NL" dirty="0"/>
          </a:p>
        </p:txBody>
      </p:sp>
    </p:spTree>
    <p:extLst>
      <p:ext uri="{BB962C8B-B14F-4D97-AF65-F5344CB8AC3E}">
        <p14:creationId xmlns:p14="http://schemas.microsoft.com/office/powerpoint/2010/main" val="66779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a:solidFill>
                  <a:srgbClr val="0070C0"/>
                </a:solidFill>
              </a:rPr>
              <a:t>Het gaande werk van de </a:t>
            </a:r>
            <a:r>
              <a:rPr lang="nl-NL" sz="2800" b="1" dirty="0" smtClean="0">
                <a:solidFill>
                  <a:srgbClr val="0070C0"/>
                </a:solidFill>
              </a:rPr>
              <a:t>bovenkruier-oliemolen</a:t>
            </a:r>
            <a:endParaRPr lang="nl-NL" sz="3200" b="1" dirty="0">
              <a:solidFill>
                <a:srgbClr val="0070C0"/>
              </a:solidFill>
            </a:endParaRPr>
          </a:p>
        </p:txBody>
      </p:sp>
      <p:sp>
        <p:nvSpPr>
          <p:cNvPr id="3" name="Tijdelijke aanduiding voor inhoud 2"/>
          <p:cNvSpPr>
            <a:spLocks noGrp="1"/>
          </p:cNvSpPr>
          <p:nvPr>
            <p:ph sz="half" idx="1"/>
          </p:nvPr>
        </p:nvSpPr>
        <p:spPr/>
        <p:txBody>
          <a:bodyPr>
            <a:normAutofit lnSpcReduction="10000"/>
          </a:bodyPr>
          <a:lstStyle/>
          <a:p>
            <a:pPr marL="0" indent="0">
              <a:buNone/>
            </a:pPr>
            <a:r>
              <a:rPr lang="nl-NL" sz="2000" b="1" dirty="0" smtClean="0">
                <a:solidFill>
                  <a:srgbClr val="0070C0"/>
                </a:solidFill>
              </a:rPr>
              <a:t>Wentelas</a:t>
            </a:r>
          </a:p>
          <a:p>
            <a:pPr marL="0" indent="0">
              <a:buNone/>
            </a:pPr>
            <a:r>
              <a:rPr lang="nl-NL" sz="2000" b="1" dirty="0" smtClean="0"/>
              <a:t>Wentelwiel </a:t>
            </a:r>
          </a:p>
          <a:p>
            <a:pPr marL="0" indent="0">
              <a:buNone/>
            </a:pPr>
            <a:r>
              <a:rPr lang="nl-NL" sz="2000" b="1" dirty="0" smtClean="0">
                <a:solidFill>
                  <a:srgbClr val="7030A0"/>
                </a:solidFill>
              </a:rPr>
              <a:t>Optillen van de stampers en heien.</a:t>
            </a:r>
            <a:endParaRPr lang="nl-NL" sz="2000" b="1" dirty="0">
              <a:solidFill>
                <a:srgbClr val="7030A0"/>
              </a:solidFill>
            </a:endParaRPr>
          </a:p>
          <a:p>
            <a:pPr marL="0" indent="0">
              <a:buNone/>
            </a:pPr>
            <a:r>
              <a:rPr lang="nl-NL" sz="2000" b="1" dirty="0" smtClean="0">
                <a:solidFill>
                  <a:srgbClr val="7030A0"/>
                </a:solidFill>
              </a:rPr>
              <a:t>Uitslaan van olie. Breken van meelkoek.</a:t>
            </a:r>
          </a:p>
          <a:p>
            <a:pPr marL="0" indent="0">
              <a:buNone/>
            </a:pPr>
            <a:r>
              <a:rPr lang="nl-NL" sz="2000" b="1" dirty="0" smtClean="0">
                <a:solidFill>
                  <a:srgbClr val="00B050"/>
                </a:solidFill>
              </a:rPr>
              <a:t>Een dubbele oliemolen met voorslag-  en naslagwerk.</a:t>
            </a:r>
          </a:p>
          <a:p>
            <a:pPr marL="0" indent="0">
              <a:buNone/>
            </a:pPr>
            <a:r>
              <a:rPr lang="nl-NL" sz="2000" b="1" dirty="0" smtClean="0">
                <a:solidFill>
                  <a:schemeClr val="bg1">
                    <a:lumMod val="65000"/>
                  </a:schemeClr>
                </a:solidFill>
              </a:rPr>
              <a:t>Twee roerwerken:</a:t>
            </a:r>
          </a:p>
          <a:p>
            <a:pPr marL="0" indent="0">
              <a:buNone/>
            </a:pPr>
            <a:r>
              <a:rPr lang="nl-NL" sz="2000" b="1" dirty="0" smtClean="0"/>
              <a:t>krans- of spoorwiel</a:t>
            </a:r>
          </a:p>
          <a:p>
            <a:pPr marL="0" indent="0">
              <a:buNone/>
            </a:pPr>
            <a:r>
              <a:rPr lang="nl-NL" sz="2000" b="1" dirty="0" smtClean="0"/>
              <a:t>overwerker</a:t>
            </a:r>
          </a:p>
          <a:p>
            <a:pPr marL="0" indent="0">
              <a:buNone/>
            </a:pPr>
            <a:r>
              <a:rPr lang="nl-NL" sz="2000" b="1" dirty="0" smtClean="0"/>
              <a:t>spinbol</a:t>
            </a:r>
          </a:p>
          <a:p>
            <a:pPr marL="0" indent="0">
              <a:buNone/>
            </a:pPr>
            <a:r>
              <a:rPr lang="nl-NL" sz="2000" b="1" dirty="0" smtClean="0">
                <a:solidFill>
                  <a:srgbClr val="FF0000"/>
                </a:solidFill>
              </a:rPr>
              <a:t>roerstokken met roerijzers</a:t>
            </a:r>
          </a:p>
          <a:p>
            <a:pPr marL="0" indent="0">
              <a:buNone/>
            </a:pPr>
            <a:r>
              <a:rPr lang="nl-NL" sz="2000" b="1" dirty="0" smtClean="0">
                <a:solidFill>
                  <a:srgbClr val="7030A0"/>
                </a:solidFill>
              </a:rPr>
              <a:t>Omroeren van opwarmend meel.</a:t>
            </a:r>
            <a:endParaRPr lang="nl-NL" sz="2000" b="1" dirty="0">
              <a:solidFill>
                <a:srgbClr val="7030A0"/>
              </a:solidFill>
            </a:endParaRPr>
          </a:p>
        </p:txBody>
      </p:sp>
      <p:pic>
        <p:nvPicPr>
          <p:cNvPr id="5" name="Tijdelijke aanduiding voor inhou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63075" y="1600200"/>
            <a:ext cx="3208849" cy="4525963"/>
          </a:xfrm>
        </p:spPr>
      </p:pic>
    </p:spTree>
    <p:extLst>
      <p:ext uri="{BB962C8B-B14F-4D97-AF65-F5344CB8AC3E}">
        <p14:creationId xmlns:p14="http://schemas.microsoft.com/office/powerpoint/2010/main" val="177485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sz="3200" dirty="0">
                <a:solidFill>
                  <a:srgbClr val="C00000"/>
                </a:solidFill>
              </a:rPr>
              <a:t>Smeren</a:t>
            </a:r>
            <a:endParaRPr lang="nl-NL" dirty="0"/>
          </a:p>
        </p:txBody>
      </p:sp>
      <p:pic>
        <p:nvPicPr>
          <p:cNvPr id="7" name="Tijdelijke aanduiding voor inhoud 6"/>
          <p:cNvPicPr>
            <a:picLocks noGrp="1" noChangeAspect="1"/>
          </p:cNvPicPr>
          <p:nvPr>
            <p:ph idx="1"/>
          </p:nvPr>
        </p:nvPicPr>
        <p:blipFill rotWithShape="1">
          <a:blip r:embed="rId2">
            <a:extLst>
              <a:ext uri="{28A0092B-C50C-407E-A947-70E740481C1C}">
                <a14:useLocalDpi xmlns:a14="http://schemas.microsoft.com/office/drawing/2010/main" val="0"/>
              </a:ext>
            </a:extLst>
          </a:blip>
          <a:srcRect t="9312" b="4366"/>
          <a:stretch/>
        </p:blipFill>
        <p:spPr>
          <a:xfrm>
            <a:off x="5148064" y="692696"/>
            <a:ext cx="3672408" cy="3417904"/>
          </a:xfrm>
        </p:spPr>
      </p:pic>
      <p:sp>
        <p:nvSpPr>
          <p:cNvPr id="6" name="Tijdelijke aanduiding voor tekst 5"/>
          <p:cNvSpPr>
            <a:spLocks noGrp="1"/>
          </p:cNvSpPr>
          <p:nvPr>
            <p:ph type="body" sz="half" idx="2"/>
          </p:nvPr>
        </p:nvSpPr>
        <p:spPr>
          <a:xfrm>
            <a:off x="457200" y="1435101"/>
            <a:ext cx="4618856" cy="2857995"/>
          </a:xfrm>
        </p:spPr>
        <p:txBody>
          <a:bodyPr>
            <a:normAutofit/>
          </a:bodyPr>
          <a:lstStyle/>
          <a:p>
            <a:pPr>
              <a:spcBef>
                <a:spcPts val="0"/>
              </a:spcBef>
            </a:pPr>
            <a:r>
              <a:rPr lang="nl-NL" sz="2000" b="1" dirty="0"/>
              <a:t>Dierlijk vet.</a:t>
            </a:r>
          </a:p>
          <a:p>
            <a:pPr>
              <a:spcBef>
                <a:spcPts val="0"/>
              </a:spcBef>
            </a:pPr>
            <a:r>
              <a:rPr lang="nl-NL" sz="2000" dirty="0" smtClean="0"/>
              <a:t>Reuzel, varkensreuzel.</a:t>
            </a:r>
          </a:p>
          <a:p>
            <a:pPr>
              <a:spcBef>
                <a:spcPts val="0"/>
              </a:spcBef>
            </a:pPr>
            <a:r>
              <a:rPr lang="nl-NL" sz="2000" dirty="0" smtClean="0"/>
              <a:t>Afkomstig van het buikvet van het varken. Wordt nog steeds als bakvet gebruikt in de Aziatische keuken. Vroeger werden er door je oma kaantjes van gebakken. </a:t>
            </a:r>
          </a:p>
          <a:p>
            <a:pPr>
              <a:spcBef>
                <a:spcPts val="0"/>
              </a:spcBef>
            </a:pPr>
            <a:r>
              <a:rPr lang="nl-NL" sz="2000" dirty="0" smtClean="0"/>
              <a:t>Verkrijgbaar bij de slager om de hoek, die het weer bij het slachthuis haalt. Een goedkoop smeermiddel.</a:t>
            </a:r>
          </a:p>
          <a:p>
            <a:endParaRPr lang="nl-NL" sz="2000" dirty="0" smtClean="0"/>
          </a:p>
        </p:txBody>
      </p:sp>
      <p:sp>
        <p:nvSpPr>
          <p:cNvPr id="9" name="Tekstvak 8"/>
          <p:cNvSpPr txBox="1"/>
          <p:nvPr/>
        </p:nvSpPr>
        <p:spPr>
          <a:xfrm>
            <a:off x="467544" y="4449038"/>
            <a:ext cx="8352928" cy="1938992"/>
          </a:xfrm>
          <a:prstGeom prst="rect">
            <a:avLst/>
          </a:prstGeom>
          <a:noFill/>
        </p:spPr>
        <p:txBody>
          <a:bodyPr wrap="square" rtlCol="0">
            <a:spAutoFit/>
          </a:bodyPr>
          <a:lstStyle/>
          <a:p>
            <a:pPr lvl="0"/>
            <a:r>
              <a:rPr lang="nl-NL" sz="2000" dirty="0">
                <a:solidFill>
                  <a:prstClr val="black"/>
                </a:solidFill>
              </a:rPr>
              <a:t>Overal waar (giet)ijzer gelagerd is in hout of in natuursteen is reuzel </a:t>
            </a:r>
            <a:r>
              <a:rPr lang="nl-NL" sz="2000" dirty="0" smtClean="0">
                <a:solidFill>
                  <a:prstClr val="black"/>
                </a:solidFill>
              </a:rPr>
              <a:t>het meest geschikte smeermiddel. Ook hout op hout. Verse reuzel in het vel moet eerst ca. een half jaar ‘besterven’. Ophangen aan een draad (tegen muizen) in een hoekje van de molen boven een lekbakje. Daarna is het jarenlang bruikbaar. Gewoon een pluk vet uit het vel trekken en op de hals of pen van de bovenas uitsmeren. Reuzel heeft een hoge viscositeit en druipt nauwelijks. </a:t>
            </a:r>
            <a:endParaRPr lang="nl-NL" sz="2000" dirty="0">
              <a:solidFill>
                <a:prstClr val="black"/>
              </a:solidFill>
            </a:endParaRPr>
          </a:p>
        </p:txBody>
      </p:sp>
    </p:spTree>
    <p:extLst>
      <p:ext uri="{BB962C8B-B14F-4D97-AF65-F5344CB8AC3E}">
        <p14:creationId xmlns:p14="http://schemas.microsoft.com/office/powerpoint/2010/main" val="175082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sz="3200" dirty="0">
                <a:solidFill>
                  <a:srgbClr val="C00000"/>
                </a:solidFill>
              </a:rPr>
              <a:t>Smeren</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8024" y="908720"/>
            <a:ext cx="3724386" cy="4576819"/>
          </a:xfrm>
          <a:prstGeom prst="rect">
            <a:avLst/>
          </a:prstGeom>
        </p:spPr>
      </p:pic>
      <p:sp>
        <p:nvSpPr>
          <p:cNvPr id="6" name="Tijdelijke aanduiding voor tekst 5"/>
          <p:cNvSpPr>
            <a:spLocks noGrp="1"/>
          </p:cNvSpPr>
          <p:nvPr>
            <p:ph type="body" sz="half" idx="2"/>
          </p:nvPr>
        </p:nvSpPr>
        <p:spPr>
          <a:xfrm>
            <a:off x="457200" y="1435100"/>
            <a:ext cx="4114800" cy="4691063"/>
          </a:xfrm>
        </p:spPr>
        <p:txBody>
          <a:bodyPr/>
          <a:lstStyle/>
          <a:p>
            <a:pPr>
              <a:spcBef>
                <a:spcPts val="0"/>
              </a:spcBef>
            </a:pPr>
            <a:r>
              <a:rPr lang="nl-NL" sz="2000" b="1" dirty="0"/>
              <a:t>Dierlijk vet.</a:t>
            </a:r>
          </a:p>
          <a:p>
            <a:pPr>
              <a:spcBef>
                <a:spcPts val="0"/>
              </a:spcBef>
            </a:pPr>
            <a:r>
              <a:rPr lang="nl-NL" sz="2000" dirty="0"/>
              <a:t>Reuzel, varkensreuzel</a:t>
            </a:r>
            <a:r>
              <a:rPr lang="nl-NL" sz="2000" dirty="0" smtClean="0"/>
              <a:t>.</a:t>
            </a:r>
          </a:p>
          <a:p>
            <a:pPr>
              <a:spcBef>
                <a:spcPts val="0"/>
              </a:spcBef>
            </a:pPr>
            <a:r>
              <a:rPr lang="nl-NL" sz="2000" dirty="0" smtClean="0"/>
              <a:t>Als reuzel wordt gekookt blijft er een zuivere grauwwitte pasta over die je met een smeerspaan kunt verdelen. Handig voor het smeerwerk van de kuiprand. </a:t>
            </a:r>
          </a:p>
          <a:p>
            <a:pPr>
              <a:spcBef>
                <a:spcPts val="0"/>
              </a:spcBef>
            </a:pPr>
            <a:r>
              <a:rPr lang="nl-NL" sz="2000" dirty="0" smtClean="0"/>
              <a:t>De pot hiernaast met ‘Adeps suillus’ kom je tegen bij de apotheek. Die maakt er zalfjes van. Maar gezien de prijs van ca € 50,-- per kilo…..</a:t>
            </a:r>
          </a:p>
          <a:p>
            <a:pPr>
              <a:spcBef>
                <a:spcPts val="0"/>
              </a:spcBef>
            </a:pPr>
            <a:r>
              <a:rPr lang="nl-NL" sz="2000" dirty="0" smtClean="0"/>
              <a:t>Oja… heb je last van kloofjes in je handen? Ga maar eens lekker smeren.</a:t>
            </a:r>
            <a:endParaRPr lang="nl-NL" sz="2000" dirty="0"/>
          </a:p>
          <a:p>
            <a:endParaRPr lang="nl-NL" dirty="0"/>
          </a:p>
        </p:txBody>
      </p:sp>
    </p:spTree>
    <p:extLst>
      <p:ext uri="{BB962C8B-B14F-4D97-AF65-F5344CB8AC3E}">
        <p14:creationId xmlns:p14="http://schemas.microsoft.com/office/powerpoint/2010/main" val="398488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3200" dirty="0" smtClean="0">
                <a:solidFill>
                  <a:srgbClr val="C00000"/>
                </a:solidFill>
              </a:rPr>
              <a:t>Smeren</a:t>
            </a:r>
            <a:endParaRPr lang="nl-NL" sz="3200" dirty="0">
              <a:solidFill>
                <a:srgbClr val="C00000"/>
              </a:solidFill>
            </a:endParaRP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4008" y="404664"/>
            <a:ext cx="3960440" cy="5960562"/>
          </a:xfrm>
        </p:spPr>
      </p:pic>
      <p:sp>
        <p:nvSpPr>
          <p:cNvPr id="5" name="Tijdelijke aanduiding voor tekst 4"/>
          <p:cNvSpPr>
            <a:spLocks noGrp="1"/>
          </p:cNvSpPr>
          <p:nvPr>
            <p:ph type="body" sz="half" idx="2"/>
          </p:nvPr>
        </p:nvSpPr>
        <p:spPr/>
        <p:txBody>
          <a:bodyPr>
            <a:normAutofit lnSpcReduction="10000"/>
          </a:bodyPr>
          <a:lstStyle/>
          <a:p>
            <a:r>
              <a:rPr lang="nl-NL" sz="2000" b="1" dirty="0" smtClean="0"/>
              <a:t>Raapolie</a:t>
            </a:r>
          </a:p>
          <a:p>
            <a:r>
              <a:rPr lang="nl-NL" sz="2000" dirty="0" smtClean="0"/>
              <a:t>Plantaardig, wordt geslagen uit koolzaad of raapzaad.</a:t>
            </a:r>
          </a:p>
          <a:p>
            <a:r>
              <a:rPr lang="nl-NL" sz="2000" dirty="0" smtClean="0"/>
              <a:t>Prima geschikt voor de smering in de taatspot.</a:t>
            </a:r>
          </a:p>
          <a:p>
            <a:endParaRPr lang="nl-NL" sz="2000" dirty="0"/>
          </a:p>
          <a:p>
            <a:r>
              <a:rPr lang="nl-NL" sz="2000" dirty="0" smtClean="0"/>
              <a:t>Regelmatig verversen. Bij stof producerende molen de bovenkant van de taatspot afdekken met een plaatje. </a:t>
            </a:r>
          </a:p>
          <a:p>
            <a:endParaRPr lang="nl-NL" sz="2000" dirty="0"/>
          </a:p>
          <a:p>
            <a:r>
              <a:rPr lang="nl-NL" sz="2000" dirty="0" smtClean="0"/>
              <a:t>Voor hetzelfde doel:</a:t>
            </a:r>
          </a:p>
          <a:p>
            <a:r>
              <a:rPr lang="nl-NL" sz="2000" dirty="0" smtClean="0"/>
              <a:t>Wonderolie            klik→</a:t>
            </a:r>
          </a:p>
          <a:p>
            <a:endParaRPr lang="nl-NL" sz="2000" dirty="0" smtClean="0"/>
          </a:p>
          <a:p>
            <a:endParaRPr lang="nl-NL" sz="2000" dirty="0"/>
          </a:p>
        </p:txBody>
      </p:sp>
    </p:spTree>
    <p:extLst>
      <p:ext uri="{BB962C8B-B14F-4D97-AF65-F5344CB8AC3E}">
        <p14:creationId xmlns:p14="http://schemas.microsoft.com/office/powerpoint/2010/main" val="362401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sz="3200" dirty="0">
                <a:solidFill>
                  <a:srgbClr val="C00000"/>
                </a:solidFill>
              </a:rPr>
              <a:t>Smeren</a:t>
            </a:r>
            <a:endParaRPr lang="nl-NL" dirty="0">
              <a:solidFill>
                <a:srgbClr val="C00000"/>
              </a:solidFill>
            </a:endParaRP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188640"/>
            <a:ext cx="4559300" cy="2070100"/>
          </a:xfrm>
          <a:prstGeom prst="rect">
            <a:avLst/>
          </a:prstGeom>
        </p:spPr>
      </p:pic>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6176" y="2132856"/>
            <a:ext cx="2425302" cy="3629868"/>
          </a:xfrm>
        </p:spPr>
      </p:pic>
      <p:sp>
        <p:nvSpPr>
          <p:cNvPr id="7" name="Tijdelijke aanduiding voor tekst 6"/>
          <p:cNvSpPr>
            <a:spLocks noGrp="1"/>
          </p:cNvSpPr>
          <p:nvPr>
            <p:ph type="body" sz="half" idx="2"/>
          </p:nvPr>
        </p:nvSpPr>
        <p:spPr>
          <a:xfrm>
            <a:off x="457200" y="1435100"/>
            <a:ext cx="5626968" cy="4691063"/>
          </a:xfrm>
        </p:spPr>
        <p:txBody>
          <a:bodyPr>
            <a:normAutofit lnSpcReduction="10000"/>
          </a:bodyPr>
          <a:lstStyle/>
          <a:p>
            <a:r>
              <a:rPr lang="nl-NL" sz="2000" b="1" dirty="0" smtClean="0"/>
              <a:t>Castoroil, Wonderolie</a:t>
            </a:r>
          </a:p>
          <a:p>
            <a:r>
              <a:rPr lang="nl-NL" sz="2000" dirty="0" smtClean="0"/>
              <a:t>Plantaardig.</a:t>
            </a:r>
            <a:r>
              <a:rPr lang="nl-NL" sz="2000" b="1" dirty="0"/>
              <a:t> </a:t>
            </a:r>
            <a:endParaRPr lang="nl-NL" sz="2000" b="1" dirty="0" smtClean="0"/>
          </a:p>
          <a:p>
            <a:r>
              <a:rPr lang="nl-NL" sz="2000" b="1" dirty="0" smtClean="0"/>
              <a:t>Waar </a:t>
            </a:r>
            <a:r>
              <a:rPr lang="nl-NL" sz="2000" b="1" dirty="0"/>
              <a:t>komt castorolie vandaan?</a:t>
            </a:r>
          </a:p>
          <a:p>
            <a:r>
              <a:rPr lang="nl-NL" sz="2000" dirty="0"/>
              <a:t>Castorolie wordt gewonnen uit de vrucht van de wonderboom (ook wel Ricinus Communis genoemd), die de bijnaam wonderboon draagt. Toch is de boon van de wonderboom eigenlijk geen peulvrucht (Leguminosae) en is de wonderboon derhalve geen “officiële boon”. De wonderboom dankt zijn naam aan de ongelooflijke snelheid waarmee deze plant groeit. Oorspronkelijk komt de castorplant uit Oost-Afrika, India en het Zuidoostelijke gebied van de Middellandse Zee. In de tijd van de slavenhandel is deze plant in het Caribisch gebied terechtgekomen. Hier groeit de wonderboom nu overal in de tropen.</a:t>
            </a:r>
          </a:p>
          <a:p>
            <a:endParaRPr lang="nl-NL" sz="2000" dirty="0"/>
          </a:p>
        </p:txBody>
      </p:sp>
    </p:spTree>
    <p:extLst>
      <p:ext uri="{BB962C8B-B14F-4D97-AF65-F5344CB8AC3E}">
        <p14:creationId xmlns:p14="http://schemas.microsoft.com/office/powerpoint/2010/main" val="387253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sz="3200" dirty="0">
                <a:solidFill>
                  <a:srgbClr val="C00000"/>
                </a:solidFill>
              </a:rPr>
              <a:t>Smeren</a:t>
            </a:r>
            <a:endParaRPr lang="nl-NL" dirty="0">
              <a:solidFill>
                <a:srgbClr val="C0000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6056" y="692696"/>
            <a:ext cx="3651885" cy="4536504"/>
          </a:xfrm>
        </p:spPr>
      </p:pic>
      <p:sp>
        <p:nvSpPr>
          <p:cNvPr id="5" name="Tijdelijke aanduiding voor tekst 4"/>
          <p:cNvSpPr>
            <a:spLocks noGrp="1"/>
          </p:cNvSpPr>
          <p:nvPr>
            <p:ph type="body" sz="half" idx="2"/>
          </p:nvPr>
        </p:nvSpPr>
        <p:spPr>
          <a:xfrm>
            <a:off x="457200" y="1435100"/>
            <a:ext cx="4618856" cy="5162252"/>
          </a:xfrm>
        </p:spPr>
        <p:txBody>
          <a:bodyPr>
            <a:noAutofit/>
          </a:bodyPr>
          <a:lstStyle/>
          <a:p>
            <a:pPr>
              <a:spcBef>
                <a:spcPts val="0"/>
              </a:spcBef>
            </a:pPr>
            <a:r>
              <a:rPr lang="nl-NL" sz="2000" b="1" dirty="0" smtClean="0"/>
              <a:t>Aardolieproducten.</a:t>
            </a:r>
          </a:p>
          <a:p>
            <a:pPr>
              <a:spcBef>
                <a:spcPts val="0"/>
              </a:spcBef>
            </a:pPr>
            <a:r>
              <a:rPr lang="nl-NL" sz="2000" dirty="0" smtClean="0"/>
              <a:t>Kogellagervet, consistentvet, fietsenvet, geel vet. </a:t>
            </a:r>
            <a:endParaRPr lang="nl-NL" sz="2000" b="1" dirty="0" smtClean="0"/>
          </a:p>
          <a:p>
            <a:pPr>
              <a:spcBef>
                <a:spcPts val="0"/>
              </a:spcBef>
            </a:pPr>
            <a:endParaRPr lang="nl-NL" sz="1100" dirty="0"/>
          </a:p>
          <a:p>
            <a:pPr>
              <a:spcBef>
                <a:spcPts val="0"/>
              </a:spcBef>
            </a:pPr>
            <a:r>
              <a:rPr lang="nl-NL" sz="2000" dirty="0" smtClean="0"/>
              <a:t>Geschikt voor traag draaiende delen die niet zo warm worden.</a:t>
            </a:r>
          </a:p>
          <a:p>
            <a:pPr>
              <a:spcBef>
                <a:spcPts val="0"/>
              </a:spcBef>
            </a:pPr>
            <a:r>
              <a:rPr lang="nl-NL" sz="2000" dirty="0" smtClean="0"/>
              <a:t>Voor metalen strijklagers.</a:t>
            </a:r>
          </a:p>
          <a:p>
            <a:pPr>
              <a:spcBef>
                <a:spcPts val="0"/>
              </a:spcBef>
            </a:pPr>
            <a:r>
              <a:rPr lang="nl-NL" sz="2000" dirty="0" smtClean="0"/>
              <a:t>Voor de vulling van Staufferpotten.</a:t>
            </a:r>
          </a:p>
          <a:p>
            <a:pPr>
              <a:spcBef>
                <a:spcPts val="0"/>
              </a:spcBef>
            </a:pPr>
            <a:r>
              <a:rPr lang="nl-NL" sz="2000" dirty="0" smtClean="0"/>
              <a:t>Weinig viscositeit. Druipt als het warm wordt en geeft een ‘smeer’boel.</a:t>
            </a:r>
          </a:p>
          <a:p>
            <a:pPr>
              <a:spcBef>
                <a:spcPts val="0"/>
              </a:spcBef>
            </a:pPr>
            <a:r>
              <a:rPr lang="nl-NL" sz="2000" dirty="0" smtClean="0"/>
              <a:t>Indien toepasbaar, hogedrukvet.</a:t>
            </a:r>
          </a:p>
          <a:p>
            <a:pPr>
              <a:spcBef>
                <a:spcPts val="0"/>
              </a:spcBef>
            </a:pPr>
            <a:r>
              <a:rPr lang="nl-NL" sz="2000" dirty="0" smtClean="0"/>
              <a:t>Chemische smering. Pas op in molens  die een rol spelen in de voedselketen. </a:t>
            </a:r>
          </a:p>
          <a:p>
            <a:pPr>
              <a:spcBef>
                <a:spcPts val="0"/>
              </a:spcBef>
            </a:pPr>
            <a:r>
              <a:rPr lang="nl-NL" sz="2000" dirty="0" smtClean="0"/>
              <a:t>Tast hout en natuursteen aan. Gebruik beschermende hulpmiddelen.</a:t>
            </a:r>
            <a:endParaRPr lang="nl-NL" sz="2000" dirty="0"/>
          </a:p>
        </p:txBody>
      </p:sp>
    </p:spTree>
    <p:extLst>
      <p:ext uri="{BB962C8B-B14F-4D97-AF65-F5344CB8AC3E}">
        <p14:creationId xmlns:p14="http://schemas.microsoft.com/office/powerpoint/2010/main" val="274794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sz="3200" dirty="0">
                <a:solidFill>
                  <a:srgbClr val="C00000"/>
                </a:solidFill>
              </a:rPr>
              <a:t>Smeren</a:t>
            </a:r>
            <a:endParaRPr lang="nl-NL" dirty="0">
              <a:solidFill>
                <a:srgbClr val="C0000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3553" y="260648"/>
            <a:ext cx="4762500" cy="3762375"/>
          </a:xfrm>
        </p:spPr>
      </p:pic>
      <p:sp>
        <p:nvSpPr>
          <p:cNvPr id="5" name="Tijdelijke aanduiding voor tekst 4"/>
          <p:cNvSpPr>
            <a:spLocks noGrp="1"/>
          </p:cNvSpPr>
          <p:nvPr>
            <p:ph type="body" sz="half" idx="2"/>
          </p:nvPr>
        </p:nvSpPr>
        <p:spPr>
          <a:xfrm>
            <a:off x="457200" y="1435101"/>
            <a:ext cx="3008313" cy="2930004"/>
          </a:xfrm>
        </p:spPr>
        <p:txBody>
          <a:bodyPr>
            <a:normAutofit/>
          </a:bodyPr>
          <a:lstStyle/>
          <a:p>
            <a:pPr>
              <a:spcBef>
                <a:spcPts val="0"/>
              </a:spcBef>
            </a:pPr>
            <a:r>
              <a:rPr lang="nl-NL" sz="2000" b="1" dirty="0" smtClean="0"/>
              <a:t>Bijenwas   E-901</a:t>
            </a:r>
          </a:p>
          <a:p>
            <a:pPr>
              <a:spcBef>
                <a:spcPts val="0"/>
              </a:spcBef>
            </a:pPr>
            <a:r>
              <a:rPr lang="nl-NL" sz="2000" dirty="0" smtClean="0"/>
              <a:t>Natuurlijk product.</a:t>
            </a:r>
          </a:p>
          <a:p>
            <a:pPr>
              <a:spcBef>
                <a:spcPts val="0"/>
              </a:spcBef>
            </a:pPr>
            <a:r>
              <a:rPr lang="nl-NL" sz="2000" dirty="0" smtClean="0"/>
              <a:t>Omgesmolten honingraat uit de bijenkast.</a:t>
            </a:r>
          </a:p>
          <a:p>
            <a:pPr>
              <a:spcBef>
                <a:spcPts val="0"/>
              </a:spcBef>
            </a:pPr>
            <a:r>
              <a:rPr lang="nl-NL" sz="2000" dirty="0" smtClean="0"/>
              <a:t>zuiver of gebleekt verkrijgbaar in de natuurwinkel en zeker bij een imker.</a:t>
            </a:r>
          </a:p>
        </p:txBody>
      </p:sp>
      <p:sp>
        <p:nvSpPr>
          <p:cNvPr id="6" name="Tekstvak 5"/>
          <p:cNvSpPr txBox="1"/>
          <p:nvPr/>
        </p:nvSpPr>
        <p:spPr>
          <a:xfrm>
            <a:off x="467544" y="4149080"/>
            <a:ext cx="8208912" cy="2308324"/>
          </a:xfrm>
          <a:prstGeom prst="rect">
            <a:avLst/>
          </a:prstGeom>
          <a:noFill/>
        </p:spPr>
        <p:txBody>
          <a:bodyPr wrap="square" rtlCol="0">
            <a:spAutoFit/>
          </a:bodyPr>
          <a:lstStyle/>
          <a:p>
            <a:r>
              <a:rPr lang="nl-NL" dirty="0"/>
              <a:t>In verwarmde toestand aanbrengen op de </a:t>
            </a:r>
            <a:r>
              <a:rPr lang="nl-NL" dirty="0" smtClean="0"/>
              <a:t>werkzijde van </a:t>
            </a:r>
            <a:r>
              <a:rPr lang="nl-NL" dirty="0"/>
              <a:t>de kammen of staven. </a:t>
            </a:r>
            <a:r>
              <a:rPr lang="nl-NL" dirty="0" smtClean="0"/>
              <a:t>Was smelten in een pannetje ‘au-bain-marie’  of met een lauwe föhn. Gebruik een kwast of doek en draag handschoenen tegen verbranding. Nooit direct op een kookplaatje opwarmen. Bijenwas heeft een vrij laag ontbrandingspunt. </a:t>
            </a:r>
          </a:p>
          <a:p>
            <a:r>
              <a:rPr lang="nl-NL" dirty="0" smtClean="0"/>
              <a:t>Dringt in de houtvezels en verhardt tot een glanzend langdurige smeer- of eigenlijk wrijvingsvlak. De juiste afstelling van het drijfwerk wordt zichtbaar als alle kammen of staven dezelfde gebruikssporen vertonen in het wasvlak. Was druipt vrijwel niet tijdens het draaien.</a:t>
            </a:r>
            <a:endParaRPr lang="nl-NL" dirty="0"/>
          </a:p>
        </p:txBody>
      </p:sp>
    </p:spTree>
    <p:extLst>
      <p:ext uri="{BB962C8B-B14F-4D97-AF65-F5344CB8AC3E}">
        <p14:creationId xmlns:p14="http://schemas.microsoft.com/office/powerpoint/2010/main" val="288086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500"/>
            <a:ext cx="8229600" cy="1143000"/>
          </a:xfrm>
        </p:spPr>
        <p:txBody>
          <a:bodyPr/>
          <a:lstStyle/>
          <a:p>
            <a:r>
              <a:rPr lang="nl-NL" b="1" dirty="0" smtClean="0">
                <a:solidFill>
                  <a:srgbClr val="FF0000"/>
                </a:solidFill>
              </a:rPr>
              <a:t>Extraatje</a:t>
            </a:r>
            <a:endParaRPr lang="nl-NL" b="1" dirty="0">
              <a:solidFill>
                <a:srgbClr val="FF0000"/>
              </a:solidFill>
            </a:endParaRPr>
          </a:p>
        </p:txBody>
      </p:sp>
    </p:spTree>
    <p:extLst>
      <p:ext uri="{BB962C8B-B14F-4D97-AF65-F5344CB8AC3E}">
        <p14:creationId xmlns:p14="http://schemas.microsoft.com/office/powerpoint/2010/main" val="148333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Een krukwiel voor Paltrok wagenschotzager </a:t>
            </a:r>
            <a:br>
              <a:rPr lang="nl-NL" sz="3200" b="1" dirty="0" smtClean="0"/>
            </a:br>
            <a:r>
              <a:rPr lang="nl-NL" sz="3200" b="1" dirty="0" smtClean="0"/>
              <a:t>Het </a:t>
            </a:r>
            <a:r>
              <a:rPr lang="nl-NL" sz="3200" b="1" dirty="0"/>
              <a:t>Amsterdamsche Wapen</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1843" y="1600200"/>
            <a:ext cx="5420314" cy="4525963"/>
          </a:xfrm>
        </p:spPr>
      </p:pic>
    </p:spTree>
    <p:extLst>
      <p:ext uri="{BB962C8B-B14F-4D97-AF65-F5344CB8AC3E}">
        <p14:creationId xmlns:p14="http://schemas.microsoft.com/office/powerpoint/2010/main" val="206242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Anton Sipman</a:t>
            </a:r>
            <a:endParaRPr lang="nl-NL" sz="3200" b="1"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473" r="9118"/>
          <a:stretch/>
        </p:blipFill>
        <p:spPr>
          <a:xfrm>
            <a:off x="4788024" y="1294845"/>
            <a:ext cx="4110362" cy="4268311"/>
          </a:xfrm>
        </p:spPr>
      </p:pic>
      <p:sp>
        <p:nvSpPr>
          <p:cNvPr id="2" name="Tijdelijke aanduiding voor tekst 1"/>
          <p:cNvSpPr>
            <a:spLocks noGrp="1"/>
          </p:cNvSpPr>
          <p:nvPr>
            <p:ph type="body" sz="half" idx="2"/>
          </p:nvPr>
        </p:nvSpPr>
        <p:spPr>
          <a:xfrm>
            <a:off x="457200" y="1435100"/>
            <a:ext cx="4186808" cy="4691063"/>
          </a:xfrm>
        </p:spPr>
        <p:txBody>
          <a:bodyPr>
            <a:normAutofit/>
          </a:bodyPr>
          <a:lstStyle/>
          <a:p>
            <a:pPr>
              <a:spcBef>
                <a:spcPts val="0"/>
              </a:spcBef>
            </a:pPr>
            <a:r>
              <a:rPr lang="nl-NL" sz="2000" dirty="0" smtClean="0"/>
              <a:t>Op bladzijde 84 van Anton Sipman’s </a:t>
            </a:r>
            <a:r>
              <a:rPr lang="nl-NL" sz="2400" b="1" dirty="0" smtClean="0"/>
              <a:t>MOLENWIELEN</a:t>
            </a:r>
            <a:r>
              <a:rPr lang="nl-NL" sz="2000" b="1" dirty="0" smtClean="0"/>
              <a:t> </a:t>
            </a:r>
          </a:p>
          <a:p>
            <a:pPr>
              <a:spcBef>
                <a:spcPts val="0"/>
              </a:spcBef>
            </a:pPr>
            <a:r>
              <a:rPr lang="nl-NL" sz="2000" dirty="0" smtClean="0"/>
              <a:t>staan 6 verschillende schijflopen getekend. Het hier getoonde wiel is het krukwiel van ‘De Heesterboom’ in Leiden.</a:t>
            </a:r>
          </a:p>
          <a:p>
            <a:pPr>
              <a:spcBef>
                <a:spcPts val="0"/>
              </a:spcBef>
            </a:pPr>
            <a:r>
              <a:rPr lang="nl-NL" sz="2000" dirty="0" smtClean="0"/>
              <a:t>De tekening diende als voorbeeld voor mijn schaalmodel van paltrokmolen Het Amsterdamsche Wapen.</a:t>
            </a:r>
          </a:p>
          <a:p>
            <a:pPr>
              <a:spcBef>
                <a:spcPts val="0"/>
              </a:spcBef>
            </a:pPr>
            <a:r>
              <a:rPr lang="nl-NL" sz="2000" dirty="0" smtClean="0"/>
              <a:t>Tekeninglezen 2.0…</a:t>
            </a:r>
          </a:p>
          <a:p>
            <a:pPr>
              <a:spcBef>
                <a:spcPts val="0"/>
              </a:spcBef>
            </a:pPr>
            <a:r>
              <a:rPr lang="nl-NL" sz="2000" dirty="0" smtClean="0"/>
              <a:t>Anton tekende diverse aanzichten in één afbeelding. De linkeronderhelft is gespiegeld aan de bovenste helft. Het oogt verwarrend.</a:t>
            </a:r>
            <a:endParaRPr lang="nl-NL" sz="2000" dirty="0"/>
          </a:p>
        </p:txBody>
      </p:sp>
    </p:spTree>
    <p:extLst>
      <p:ext uri="{BB962C8B-B14F-4D97-AF65-F5344CB8AC3E}">
        <p14:creationId xmlns:p14="http://schemas.microsoft.com/office/powerpoint/2010/main" val="67618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439652" y="4800600"/>
            <a:ext cx="6264696" cy="566738"/>
          </a:xfrm>
        </p:spPr>
        <p:txBody>
          <a:bodyPr>
            <a:noAutofit/>
          </a:bodyPr>
          <a:lstStyle/>
          <a:p>
            <a:r>
              <a:rPr lang="nl-NL" sz="2400" dirty="0">
                <a:solidFill>
                  <a:prstClr val="black"/>
                </a:solidFill>
              </a:rPr>
              <a:t>Een krukwiel voor </a:t>
            </a:r>
            <a:r>
              <a:rPr lang="nl-NL" sz="2400" dirty="0" smtClean="0">
                <a:solidFill>
                  <a:prstClr val="black"/>
                </a:solidFill>
              </a:rPr>
              <a:t>Het </a:t>
            </a:r>
            <a:r>
              <a:rPr lang="nl-NL" sz="2400" dirty="0">
                <a:solidFill>
                  <a:prstClr val="black"/>
                </a:solidFill>
              </a:rPr>
              <a:t>Amsterdamsche Wapen</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077287" y="260648"/>
            <a:ext cx="6989427" cy="4464496"/>
          </a:xfrm>
        </p:spPr>
      </p:pic>
      <p:sp>
        <p:nvSpPr>
          <p:cNvPr id="6" name="Tijdelijke aanduiding voor tekst 5"/>
          <p:cNvSpPr>
            <a:spLocks noGrp="1"/>
          </p:cNvSpPr>
          <p:nvPr>
            <p:ph type="body" sz="half" idx="2"/>
          </p:nvPr>
        </p:nvSpPr>
        <p:spPr>
          <a:xfrm>
            <a:off x="683568" y="5367338"/>
            <a:ext cx="7848872" cy="1013990"/>
          </a:xfrm>
        </p:spPr>
        <p:txBody>
          <a:bodyPr>
            <a:noAutofit/>
          </a:bodyPr>
          <a:lstStyle/>
          <a:p>
            <a:r>
              <a:rPr lang="nl-NL" sz="2000" dirty="0" smtClean="0"/>
              <a:t>Een schijfloop waarvan de beide platen zijn opgebouwd met 4 gelijke rondgaande van iepenhout gemaakte stukken voorzien van een spatpen en een pen en gat verbinding.</a:t>
            </a:r>
            <a:endParaRPr lang="nl-NL" sz="2000" dirty="0"/>
          </a:p>
        </p:txBody>
      </p:sp>
    </p:spTree>
    <p:extLst>
      <p:ext uri="{BB962C8B-B14F-4D97-AF65-F5344CB8AC3E}">
        <p14:creationId xmlns:p14="http://schemas.microsoft.com/office/powerpoint/2010/main" val="47433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a:solidFill>
                  <a:prstClr val="black"/>
                </a:solidFill>
              </a:rPr>
              <a:t>Het gaande werk van de </a:t>
            </a:r>
            <a:r>
              <a:rPr lang="nl-NL" sz="2800" b="1" dirty="0" smtClean="0">
                <a:solidFill>
                  <a:prstClr val="black"/>
                </a:solidFill>
              </a:rPr>
              <a:t>bovenkruier-oliemolen</a:t>
            </a:r>
            <a:r>
              <a:rPr lang="nl-NL" sz="3200" b="1" dirty="0" smtClean="0">
                <a:solidFill>
                  <a:prstClr val="black"/>
                </a:solidFill>
              </a:rPr>
              <a:t/>
            </a:r>
            <a:br>
              <a:rPr lang="nl-NL" sz="3200" b="1" dirty="0" smtClean="0">
                <a:solidFill>
                  <a:prstClr val="black"/>
                </a:solidFill>
              </a:rPr>
            </a:br>
            <a:r>
              <a:rPr lang="nl-NL" sz="2000" dirty="0" smtClean="0">
                <a:solidFill>
                  <a:prstClr val="black"/>
                </a:solidFill>
              </a:rPr>
              <a:t>Koningsspil met schijflopen en steenwiel </a:t>
            </a:r>
            <a:r>
              <a:rPr lang="nl-NL" sz="2000" dirty="0">
                <a:solidFill>
                  <a:prstClr val="black"/>
                </a:solidFill>
              </a:rPr>
              <a:t>v</a:t>
            </a:r>
            <a:r>
              <a:rPr lang="nl-NL" sz="2000" dirty="0" smtClean="0">
                <a:solidFill>
                  <a:prstClr val="black"/>
                </a:solidFill>
              </a:rPr>
              <a:t>an oliemolen Het Pink.</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76395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331640" y="4800600"/>
            <a:ext cx="6408712" cy="566738"/>
          </a:xfrm>
        </p:spPr>
        <p:txBody>
          <a:bodyPr>
            <a:normAutofit/>
          </a:bodyPr>
          <a:lstStyle/>
          <a:p>
            <a:r>
              <a:rPr lang="nl-NL" sz="2400" dirty="0">
                <a:solidFill>
                  <a:prstClr val="black"/>
                </a:solidFill>
              </a:rPr>
              <a:t>Een krukwiel voor Het Amsterdamsche Wapen</a:t>
            </a:r>
            <a:endParaRPr lang="nl-NL"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178168" y="260649"/>
            <a:ext cx="4787664" cy="4464496"/>
          </a:xfrm>
        </p:spPr>
      </p:pic>
      <p:sp>
        <p:nvSpPr>
          <p:cNvPr id="6" name="Tijdelijke aanduiding voor tekst 5"/>
          <p:cNvSpPr>
            <a:spLocks noGrp="1"/>
          </p:cNvSpPr>
          <p:nvPr>
            <p:ph type="body" sz="half" idx="2"/>
          </p:nvPr>
        </p:nvSpPr>
        <p:spPr>
          <a:xfrm>
            <a:off x="1331640" y="5367338"/>
            <a:ext cx="6480720" cy="804862"/>
          </a:xfrm>
        </p:spPr>
        <p:txBody>
          <a:bodyPr>
            <a:noAutofit/>
          </a:bodyPr>
          <a:lstStyle/>
          <a:p>
            <a:r>
              <a:rPr lang="nl-NL" sz="2000" dirty="0" smtClean="0"/>
              <a:t>Beide schijven worden exact hetzelfde maar voor de sterkte van het schijfloop  liggen de schijven gespiegeld boven elkaar.</a:t>
            </a:r>
            <a:endParaRPr lang="nl-NL" sz="2000" dirty="0"/>
          </a:p>
        </p:txBody>
      </p:sp>
    </p:spTree>
    <p:extLst>
      <p:ext uri="{BB962C8B-B14F-4D97-AF65-F5344CB8AC3E}">
        <p14:creationId xmlns:p14="http://schemas.microsoft.com/office/powerpoint/2010/main" val="103867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331640" y="4800600"/>
            <a:ext cx="6408712" cy="566738"/>
          </a:xfrm>
        </p:spPr>
        <p:txBody>
          <a:bodyPr>
            <a:normAutofit/>
          </a:bodyPr>
          <a:lstStyle/>
          <a:p>
            <a:r>
              <a:rPr lang="nl-NL" sz="2400" dirty="0">
                <a:solidFill>
                  <a:prstClr val="black"/>
                </a:solidFill>
              </a:rPr>
              <a:t>Een krukwiel voor Het Amsterdamsche Wapen</a:t>
            </a:r>
            <a:endParaRPr lang="nl-NL"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570658" y="260648"/>
            <a:ext cx="6002684" cy="4464496"/>
          </a:xfrm>
        </p:spPr>
      </p:pic>
      <p:sp>
        <p:nvSpPr>
          <p:cNvPr id="6" name="Tijdelijke aanduiding voor tekst 5"/>
          <p:cNvSpPr>
            <a:spLocks noGrp="1"/>
          </p:cNvSpPr>
          <p:nvPr>
            <p:ph type="body" sz="half" idx="2"/>
          </p:nvPr>
        </p:nvSpPr>
        <p:spPr/>
        <p:txBody>
          <a:bodyPr>
            <a:normAutofit/>
          </a:bodyPr>
          <a:lstStyle/>
          <a:p>
            <a:r>
              <a:rPr lang="nl-NL" sz="2000" dirty="0" smtClean="0"/>
              <a:t>De pennen ogen wat klein, maar dat komt omdat de platen nog veel te groot zijn.</a:t>
            </a:r>
            <a:endParaRPr lang="nl-NL" sz="2000" dirty="0"/>
          </a:p>
        </p:txBody>
      </p:sp>
    </p:spTree>
    <p:extLst>
      <p:ext uri="{BB962C8B-B14F-4D97-AF65-F5344CB8AC3E}">
        <p14:creationId xmlns:p14="http://schemas.microsoft.com/office/powerpoint/2010/main" val="210830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331640" y="4800600"/>
            <a:ext cx="6408712" cy="566738"/>
          </a:xfrm>
        </p:spPr>
        <p:txBody>
          <a:bodyPr>
            <a:normAutofit/>
          </a:bodyPr>
          <a:lstStyle/>
          <a:p>
            <a:r>
              <a:rPr lang="nl-NL" sz="2400" dirty="0">
                <a:solidFill>
                  <a:prstClr val="black"/>
                </a:solidFill>
              </a:rPr>
              <a:t>Een krukwiel voor Het Amsterdamsche Wapen</a:t>
            </a:r>
            <a:endParaRPr lang="nl-NL"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331640" y="260648"/>
            <a:ext cx="6480720" cy="4455495"/>
          </a:xfrm>
        </p:spPr>
      </p:pic>
      <p:sp>
        <p:nvSpPr>
          <p:cNvPr id="6" name="Tijdelijke aanduiding voor tekst 5"/>
          <p:cNvSpPr>
            <a:spLocks noGrp="1"/>
          </p:cNvSpPr>
          <p:nvPr>
            <p:ph type="body" sz="half" idx="2"/>
          </p:nvPr>
        </p:nvSpPr>
        <p:spPr/>
        <p:txBody>
          <a:bodyPr>
            <a:normAutofit fontScale="92500"/>
          </a:bodyPr>
          <a:lstStyle/>
          <a:p>
            <a:r>
              <a:rPr lang="nl-NL" sz="2000" dirty="0" smtClean="0"/>
              <a:t>Beide schijven liggen zuiver gecentreerd op de spiegel en worden gelijktijdig vanaf de tekening doorboord.</a:t>
            </a:r>
            <a:endParaRPr lang="nl-NL" sz="2000" dirty="0"/>
          </a:p>
        </p:txBody>
      </p:sp>
    </p:spTree>
    <p:extLst>
      <p:ext uri="{BB962C8B-B14F-4D97-AF65-F5344CB8AC3E}">
        <p14:creationId xmlns:p14="http://schemas.microsoft.com/office/powerpoint/2010/main" val="143337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331640" y="4800600"/>
            <a:ext cx="5947048" cy="566738"/>
          </a:xfrm>
        </p:spPr>
        <p:txBody>
          <a:bodyPr>
            <a:normAutofit fontScale="90000"/>
          </a:bodyPr>
          <a:lstStyle/>
          <a:p>
            <a:r>
              <a:rPr lang="nl-NL" sz="2400" dirty="0" smtClean="0">
                <a:solidFill>
                  <a:prstClr val="black"/>
                </a:solidFill>
              </a:rPr>
              <a:t>Een krukwiel voor Het Amsterdamsche Wapen</a:t>
            </a:r>
            <a:endParaRPr lang="nl-NL" dirty="0"/>
          </a:p>
        </p:txBody>
      </p:sp>
      <p:pic>
        <p:nvPicPr>
          <p:cNvPr id="3"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27584" y="260648"/>
            <a:ext cx="3384376" cy="4416611"/>
          </a:xfrm>
        </p:spPr>
      </p:pic>
      <p:sp>
        <p:nvSpPr>
          <p:cNvPr id="6" name="Tijdelijke aanduiding voor tekst 5"/>
          <p:cNvSpPr>
            <a:spLocks noGrp="1"/>
          </p:cNvSpPr>
          <p:nvPr>
            <p:ph type="body" sz="half" idx="2"/>
          </p:nvPr>
        </p:nvSpPr>
        <p:spPr>
          <a:xfrm>
            <a:off x="971600" y="5367338"/>
            <a:ext cx="7200800" cy="1085998"/>
          </a:xfrm>
        </p:spPr>
        <p:txBody>
          <a:bodyPr>
            <a:normAutofit/>
          </a:bodyPr>
          <a:lstStyle/>
          <a:p>
            <a:r>
              <a:rPr lang="nl-NL" sz="2000" dirty="0" smtClean="0"/>
              <a:t>Links het resultaat aan de onderkant. Daarna worden de kamers geboord voor de koppen van de staven. Tenslotte worden de pengaten vierkant gestoken.</a:t>
            </a:r>
            <a:endParaRPr lang="nl-NL" sz="2000" dirty="0"/>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963" y="260648"/>
            <a:ext cx="3476104" cy="4379891"/>
          </a:xfrm>
          <a:prstGeom prst="rect">
            <a:avLst/>
          </a:prstGeom>
        </p:spPr>
      </p:pic>
    </p:spTree>
    <p:extLst>
      <p:ext uri="{BB962C8B-B14F-4D97-AF65-F5344CB8AC3E}">
        <p14:creationId xmlns:p14="http://schemas.microsoft.com/office/powerpoint/2010/main" val="345238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1331640" y="4800600"/>
            <a:ext cx="6912768" cy="566738"/>
          </a:xfrm>
        </p:spPr>
        <p:txBody>
          <a:bodyPr>
            <a:noAutofit/>
          </a:bodyPr>
          <a:lstStyle/>
          <a:p>
            <a:r>
              <a:rPr lang="nl-NL" sz="2400" dirty="0">
                <a:solidFill>
                  <a:prstClr val="black"/>
                </a:solidFill>
              </a:rPr>
              <a:t>Een krukwiel voor Het Amsterdamsche Wapen</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799692" y="247957"/>
            <a:ext cx="5436604" cy="4478402"/>
          </a:xfrm>
        </p:spPr>
      </p:pic>
      <p:sp>
        <p:nvSpPr>
          <p:cNvPr id="10" name="Tijdelijke aanduiding voor tekst 9"/>
          <p:cNvSpPr>
            <a:spLocks noGrp="1"/>
          </p:cNvSpPr>
          <p:nvPr>
            <p:ph type="body" sz="half" idx="2"/>
          </p:nvPr>
        </p:nvSpPr>
        <p:spPr>
          <a:xfrm>
            <a:off x="611560" y="5367338"/>
            <a:ext cx="7920880" cy="1013990"/>
          </a:xfrm>
        </p:spPr>
        <p:txBody>
          <a:bodyPr>
            <a:noAutofit/>
          </a:bodyPr>
          <a:lstStyle/>
          <a:p>
            <a:r>
              <a:rPr lang="nl-NL" sz="2000" dirty="0" smtClean="0"/>
              <a:t>31 staven waarvan 25 van pokhout en 6 van palmhout. Deze 6 staven worden in nieuw werk uitgevoerd als schietstaven. Dit is de enige manier om de krukas af te kunnen koppelen van het bovenwiel.</a:t>
            </a:r>
            <a:endParaRPr lang="nl-NL" sz="2000" dirty="0"/>
          </a:p>
        </p:txBody>
      </p:sp>
    </p:spTree>
    <p:extLst>
      <p:ext uri="{BB962C8B-B14F-4D97-AF65-F5344CB8AC3E}">
        <p14:creationId xmlns:p14="http://schemas.microsoft.com/office/powerpoint/2010/main" val="147845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1331640" y="4800600"/>
            <a:ext cx="6768752" cy="566738"/>
          </a:xfrm>
        </p:spPr>
        <p:txBody>
          <a:bodyPr>
            <a:normAutofit/>
          </a:bodyPr>
          <a:lstStyle/>
          <a:p>
            <a:r>
              <a:rPr lang="nl-NL" sz="2400" dirty="0">
                <a:solidFill>
                  <a:prstClr val="black"/>
                </a:solidFill>
              </a:rPr>
              <a:t>Een krukwiel voor Het Amsterdamsche Wapen</a:t>
            </a:r>
            <a:endParaRPr lang="nl-NL" dirty="0"/>
          </a:p>
        </p:txBody>
      </p:sp>
      <p:pic>
        <p:nvPicPr>
          <p:cNvPr id="4" name="Tijdelijke aanduiding voor inhoud 3"/>
          <p:cNvPicPr>
            <a:picLocks noGrp="1" noChangeAspect="1"/>
          </p:cNvPicPr>
          <p:nvPr>
            <p:ph type="pic" idx="1"/>
          </p:nvPr>
        </p:nvPicPr>
        <p:blipFill rotWithShape="1">
          <a:blip r:embed="rId2">
            <a:extLst>
              <a:ext uri="{28A0092B-C50C-407E-A947-70E740481C1C}">
                <a14:useLocalDpi xmlns:a14="http://schemas.microsoft.com/office/drawing/2010/main" val="0"/>
              </a:ext>
            </a:extLst>
          </a:blip>
          <a:stretch/>
        </p:blipFill>
        <p:spPr>
          <a:xfrm>
            <a:off x="2483768" y="260648"/>
            <a:ext cx="6300700" cy="4481372"/>
          </a:xfrm>
        </p:spPr>
      </p:pic>
      <p:sp>
        <p:nvSpPr>
          <p:cNvPr id="10" name="Tijdelijke aanduiding voor tekst 9"/>
          <p:cNvSpPr>
            <a:spLocks noGrp="1"/>
          </p:cNvSpPr>
          <p:nvPr>
            <p:ph type="body" sz="half" idx="2"/>
          </p:nvPr>
        </p:nvSpPr>
        <p:spPr>
          <a:xfrm>
            <a:off x="539552" y="5367338"/>
            <a:ext cx="8136904" cy="1158006"/>
          </a:xfrm>
        </p:spPr>
        <p:txBody>
          <a:bodyPr>
            <a:noAutofit/>
          </a:bodyPr>
          <a:lstStyle/>
          <a:p>
            <a:r>
              <a:rPr lang="nl-NL" sz="2000" dirty="0" smtClean="0"/>
              <a:t>Ook op de tekening van Sipman staan de staven getekend. Opgesloten door een metalen strip. De keuze voor twee houtsoorten is alleen gemaakt om dit detail in het schaalmodel weer te geven.</a:t>
            </a:r>
            <a:endParaRPr lang="nl-NL" sz="2000" dirty="0"/>
          </a:p>
        </p:txBody>
      </p:sp>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97013"/>
            <a:ext cx="2588336" cy="3240360"/>
          </a:xfrm>
          <a:prstGeom prst="rect">
            <a:avLst/>
          </a:prstGeom>
        </p:spPr>
      </p:pic>
    </p:spTree>
    <p:extLst>
      <p:ext uri="{BB962C8B-B14F-4D97-AF65-F5344CB8AC3E}">
        <p14:creationId xmlns:p14="http://schemas.microsoft.com/office/powerpoint/2010/main" val="5624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331640" y="4797152"/>
            <a:ext cx="6452120" cy="566738"/>
          </a:xfrm>
        </p:spPr>
        <p:txBody>
          <a:bodyPr>
            <a:normAutofit/>
          </a:bodyPr>
          <a:lstStyle/>
          <a:p>
            <a:r>
              <a:rPr lang="nl-NL" sz="2400" dirty="0">
                <a:solidFill>
                  <a:prstClr val="black"/>
                </a:solidFill>
              </a:rPr>
              <a:t>Een krukwiel voor Het Amsterdamsche Wapen</a:t>
            </a:r>
            <a:endParaRPr lang="nl-NL"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619672" y="260648"/>
            <a:ext cx="5904656" cy="4477698"/>
          </a:xfrm>
        </p:spPr>
      </p:pic>
      <p:sp>
        <p:nvSpPr>
          <p:cNvPr id="6" name="Tijdelijke aanduiding voor tekst 5"/>
          <p:cNvSpPr>
            <a:spLocks noGrp="1"/>
          </p:cNvSpPr>
          <p:nvPr>
            <p:ph type="body" sz="half" idx="2"/>
          </p:nvPr>
        </p:nvSpPr>
        <p:spPr>
          <a:xfrm>
            <a:off x="611560" y="5367338"/>
            <a:ext cx="7920880" cy="804862"/>
          </a:xfrm>
        </p:spPr>
        <p:txBody>
          <a:bodyPr>
            <a:normAutofit fontScale="92500"/>
          </a:bodyPr>
          <a:lstStyle/>
          <a:p>
            <a:r>
              <a:rPr lang="nl-NL" sz="2000" dirty="0" smtClean="0"/>
              <a:t>Het plat gesmede deel van deze drieslags krukas wordt voorzien van een boshout. Daaroverheen gaat het schijfloop, vastgezet met 16 stevige wiggen.</a:t>
            </a:r>
            <a:endParaRPr lang="nl-NL" sz="2000" dirty="0"/>
          </a:p>
        </p:txBody>
      </p:sp>
    </p:spTree>
    <p:extLst>
      <p:ext uri="{BB962C8B-B14F-4D97-AF65-F5344CB8AC3E}">
        <p14:creationId xmlns:p14="http://schemas.microsoft.com/office/powerpoint/2010/main" val="130685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smtClean="0">
                <a:solidFill>
                  <a:srgbClr val="FF0000"/>
                </a:solidFill>
              </a:rPr>
              <a:t>Vragen?</a:t>
            </a:r>
            <a:endParaRPr lang="nl-NL" b="1" dirty="0">
              <a:solidFill>
                <a:srgbClr val="FF0000"/>
              </a:solidFill>
            </a:endParaRPr>
          </a:p>
        </p:txBody>
      </p:sp>
      <p:sp>
        <p:nvSpPr>
          <p:cNvPr id="3" name="Tijdelijke aanduiding voor inhoud 2"/>
          <p:cNvSpPr>
            <a:spLocks noGrp="1"/>
          </p:cNvSpPr>
          <p:nvPr>
            <p:ph idx="1"/>
          </p:nvPr>
        </p:nvSpPr>
        <p:spPr/>
        <p:txBody>
          <a:bodyPr>
            <a:normAutofit/>
          </a:bodyPr>
          <a:lstStyle/>
          <a:p>
            <a:pPr marL="0" indent="0" algn="ctr">
              <a:buNone/>
            </a:pPr>
            <a:r>
              <a:rPr lang="nl-NL" b="1" dirty="0" smtClean="0"/>
              <a:t>josvanschooten@hotmail.com</a:t>
            </a:r>
          </a:p>
          <a:p>
            <a:pPr marL="0" indent="0" algn="ctr">
              <a:buNone/>
            </a:pPr>
            <a:endParaRPr lang="nl-NL" dirty="0"/>
          </a:p>
          <a:p>
            <a:pPr marL="0" indent="0" algn="ctr">
              <a:buNone/>
            </a:pPr>
            <a:r>
              <a:rPr lang="nl-NL" dirty="0" smtClean="0"/>
              <a:t>nog veel meer modelbouw:</a:t>
            </a:r>
          </a:p>
          <a:p>
            <a:pPr marL="0" indent="0" algn="ctr">
              <a:buNone/>
            </a:pPr>
            <a:r>
              <a:rPr lang="nl-NL" b="1" dirty="0" smtClean="0"/>
              <a:t>www.penterbak.nl</a:t>
            </a:r>
          </a:p>
          <a:p>
            <a:pPr marL="0" indent="0" algn="ctr">
              <a:buNone/>
            </a:pPr>
            <a:endParaRPr lang="nl-NL" dirty="0" smtClean="0"/>
          </a:p>
          <a:p>
            <a:pPr marL="0" indent="0" algn="ctr">
              <a:buNone/>
            </a:pPr>
            <a:endParaRPr lang="nl-NL" dirty="0"/>
          </a:p>
          <a:p>
            <a:pPr marL="0" indent="0" algn="ctr">
              <a:buNone/>
            </a:pPr>
            <a:endParaRPr lang="nl-NL" dirty="0" smtClean="0"/>
          </a:p>
        </p:txBody>
      </p:sp>
    </p:spTree>
    <p:extLst>
      <p:ext uri="{BB962C8B-B14F-4D97-AF65-F5344CB8AC3E}">
        <p14:creationId xmlns:p14="http://schemas.microsoft.com/office/powerpoint/2010/main" val="331226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548680"/>
            <a:ext cx="8229600" cy="5544616"/>
          </a:xfrm>
        </p:spPr>
        <p:txBody>
          <a:bodyPr>
            <a:normAutofit lnSpcReduction="10000"/>
          </a:bodyPr>
          <a:lstStyle/>
          <a:p>
            <a:pPr marL="0" indent="0" algn="ctr">
              <a:buNone/>
            </a:pPr>
            <a:r>
              <a:rPr lang="nl-NL" sz="2400" b="1" dirty="0" smtClean="0"/>
              <a:t>Deze PowerPoint presentatie is samengesteld door: </a:t>
            </a:r>
          </a:p>
          <a:p>
            <a:pPr marL="0" indent="0" algn="ctr">
              <a:buNone/>
            </a:pPr>
            <a:r>
              <a:rPr lang="nl-NL" sz="2400" b="1" dirty="0" smtClean="0"/>
              <a:t>Jos van Schooten</a:t>
            </a:r>
          </a:p>
          <a:p>
            <a:pPr marL="0" indent="0" algn="ctr">
              <a:buNone/>
            </a:pPr>
            <a:r>
              <a:rPr lang="nl-NL" sz="2400" b="1" dirty="0" smtClean="0"/>
              <a:t>vrijwillig molenaar van paltrokmolen De Eenhoorn in Haarlem. Instructeur bij het Gilde voor Vrijwillige Molenaars.</a:t>
            </a:r>
          </a:p>
          <a:p>
            <a:pPr marL="0" indent="0" algn="ctr">
              <a:buNone/>
            </a:pPr>
            <a:r>
              <a:rPr lang="nl-NL" sz="2400" b="1" dirty="0" smtClean="0"/>
              <a:t>en</a:t>
            </a:r>
          </a:p>
          <a:p>
            <a:pPr marL="0" indent="0" algn="ctr">
              <a:buNone/>
            </a:pPr>
            <a:r>
              <a:rPr lang="nl-NL" sz="2400" b="1" dirty="0" smtClean="0">
                <a:solidFill>
                  <a:srgbClr val="0070C0"/>
                </a:solidFill>
                <a:latin typeface="Engravers MT" panose="02090707080505020304" pitchFamily="18" charset="0"/>
              </a:rPr>
              <a:t>penterbak</a:t>
            </a:r>
            <a:r>
              <a:rPr lang="nl-NL" sz="2400" b="1" dirty="0" smtClean="0">
                <a:solidFill>
                  <a:srgbClr val="0070C0"/>
                </a:solidFill>
              </a:rPr>
              <a:t> </a:t>
            </a:r>
          </a:p>
          <a:p>
            <a:pPr marL="0" indent="0" algn="ctr">
              <a:buNone/>
            </a:pPr>
            <a:r>
              <a:rPr lang="nl-NL" sz="2400" b="1" dirty="0" smtClean="0">
                <a:solidFill>
                  <a:srgbClr val="0070C0"/>
                </a:solidFill>
                <a:latin typeface="Arial" panose="020B0604020202020204" pitchFamily="34" charset="0"/>
                <a:cs typeface="Arial" panose="020B0604020202020204" pitchFamily="34" charset="0"/>
              </a:rPr>
              <a:t>modelbouw</a:t>
            </a:r>
          </a:p>
          <a:p>
            <a:pPr marL="0" indent="0" algn="ctr">
              <a:buNone/>
            </a:pPr>
            <a:r>
              <a:rPr lang="nl-NL" sz="2400" b="1" dirty="0" smtClean="0">
                <a:cs typeface="Arial" panose="020B0604020202020204" pitchFamily="34" charset="0"/>
              </a:rPr>
              <a:t>voor: </a:t>
            </a:r>
            <a:endParaRPr lang="nl-NL" sz="2400" b="1" dirty="0" smtClean="0">
              <a:cs typeface="Arial" panose="020B0604020202020204" pitchFamily="34" charset="0"/>
            </a:endParaRPr>
          </a:p>
          <a:p>
            <a:pPr marL="0" indent="0" algn="ctr">
              <a:buNone/>
            </a:pPr>
            <a:r>
              <a:rPr lang="nl-NL" sz="2400" b="1" dirty="0" smtClean="0">
                <a:cs typeface="Arial" panose="020B0604020202020204" pitchFamily="34" charset="0"/>
              </a:rPr>
              <a:t>Het Gilde van Vrijwillige Molenaars</a:t>
            </a:r>
            <a:endParaRPr lang="nl-NL" sz="2400" b="1" dirty="0">
              <a:cs typeface="Arial" panose="020B0604020202020204" pitchFamily="34" charset="0"/>
            </a:endParaRPr>
          </a:p>
          <a:p>
            <a:pPr marL="0" indent="0" algn="ctr">
              <a:buNone/>
            </a:pPr>
            <a:r>
              <a:rPr lang="nl-NL" sz="2400" b="1" dirty="0" smtClean="0">
                <a:cs typeface="Arial" panose="020B0604020202020204" pitchFamily="34" charset="0"/>
              </a:rPr>
              <a:t>afdeling Noord-Holland.</a:t>
            </a:r>
          </a:p>
          <a:p>
            <a:pPr marL="0" indent="0" algn="ctr">
              <a:buNone/>
            </a:pPr>
            <a:endParaRPr lang="nl-NL" sz="2400" b="1" dirty="0">
              <a:cs typeface="Arial" panose="020B0604020202020204" pitchFamily="34" charset="0"/>
            </a:endParaRPr>
          </a:p>
          <a:p>
            <a:pPr marL="0" indent="0" algn="ctr">
              <a:buNone/>
            </a:pPr>
            <a:r>
              <a:rPr lang="nl-NL" sz="2400" b="1" dirty="0" smtClean="0">
                <a:cs typeface="Arial" panose="020B0604020202020204" pitchFamily="34" charset="0"/>
              </a:rPr>
              <a:t>Juni 2020</a:t>
            </a:r>
          </a:p>
          <a:p>
            <a:pPr marL="0" indent="0" algn="ctr">
              <a:buNone/>
            </a:pPr>
            <a:r>
              <a:rPr lang="nl-NL" sz="2400" b="1" dirty="0" smtClean="0">
                <a:cs typeface="Arial" panose="020B0604020202020204" pitchFamily="34" charset="0"/>
              </a:rPr>
              <a:t>Corona proof.</a:t>
            </a: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280" y="3501008"/>
            <a:ext cx="1610303" cy="2426190"/>
          </a:xfrm>
          <a:prstGeom prst="rect">
            <a:avLst/>
          </a:prstGeom>
        </p:spPr>
      </p:pic>
    </p:spTree>
    <p:extLst>
      <p:ext uri="{BB962C8B-B14F-4D97-AF65-F5344CB8AC3E}">
        <p14:creationId xmlns:p14="http://schemas.microsoft.com/office/powerpoint/2010/main" val="2344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815824"/>
            <a:ext cx="8229600" cy="925544"/>
          </a:xfrm>
        </p:spPr>
        <p:txBody>
          <a:bodyPr>
            <a:normAutofit/>
          </a:bodyPr>
          <a:lstStyle/>
          <a:p>
            <a:r>
              <a:rPr lang="nl-NL" b="1" dirty="0" smtClean="0">
                <a:solidFill>
                  <a:srgbClr val="0070C0"/>
                </a:solidFill>
              </a:rPr>
              <a:t>Succes met je opleiding</a:t>
            </a:r>
            <a:endParaRPr lang="nl-NL" b="1" dirty="0">
              <a:solidFill>
                <a:srgbClr val="0070C0"/>
              </a:solidFill>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5796" y="282729"/>
            <a:ext cx="3672408" cy="5533095"/>
          </a:xfrm>
          <a:prstGeom prst="rect">
            <a:avLst/>
          </a:prstGeom>
        </p:spPr>
      </p:pic>
    </p:spTree>
    <p:extLst>
      <p:ext uri="{BB962C8B-B14F-4D97-AF65-F5344CB8AC3E}">
        <p14:creationId xmlns:p14="http://schemas.microsoft.com/office/powerpoint/2010/main" val="378095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a:solidFill>
                  <a:prstClr val="black"/>
                </a:solidFill>
              </a:rPr>
              <a:t>Het gaande werk van de </a:t>
            </a:r>
            <a:r>
              <a:rPr lang="nl-NL" sz="2800" b="1" dirty="0" smtClean="0">
                <a:solidFill>
                  <a:prstClr val="black"/>
                </a:solidFill>
              </a:rPr>
              <a:t>bovenkruier-oliemolen</a:t>
            </a:r>
            <a:r>
              <a:rPr lang="nl-NL" sz="3200" b="1" dirty="0" smtClean="0">
                <a:solidFill>
                  <a:prstClr val="black"/>
                </a:solidFill>
              </a:rPr>
              <a:t/>
            </a:r>
            <a:br>
              <a:rPr lang="nl-NL" sz="3200" b="1" dirty="0" smtClean="0">
                <a:solidFill>
                  <a:prstClr val="black"/>
                </a:solidFill>
              </a:rPr>
            </a:br>
            <a:r>
              <a:rPr lang="nl-NL" sz="2000" dirty="0" smtClean="0">
                <a:solidFill>
                  <a:prstClr val="black"/>
                </a:solidFill>
              </a:rPr>
              <a:t>Wentelas en </a:t>
            </a:r>
            <a:r>
              <a:rPr lang="nl-NL" sz="2000" dirty="0" smtClean="0"/>
              <a:t>roerwerk in oliemolen Het Pink.</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343489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smtClean="0">
                <a:solidFill>
                  <a:srgbClr val="0070C0"/>
                </a:solidFill>
              </a:rPr>
              <a:t>Het gaande werk van de verfmolen</a:t>
            </a:r>
            <a:endParaRPr lang="nl-NL" sz="2800" dirty="0">
              <a:solidFill>
                <a:srgbClr val="0070C0"/>
              </a:solidFill>
            </a:endParaRPr>
          </a:p>
        </p:txBody>
      </p:sp>
      <p:sp>
        <p:nvSpPr>
          <p:cNvPr id="3" name="Tijdelijke aanduiding voor inhoud 2"/>
          <p:cNvSpPr>
            <a:spLocks noGrp="1"/>
          </p:cNvSpPr>
          <p:nvPr>
            <p:ph sz="half" idx="1"/>
          </p:nvPr>
        </p:nvSpPr>
        <p:spPr/>
        <p:txBody>
          <a:bodyPr>
            <a:normAutofit/>
          </a:bodyPr>
          <a:lstStyle/>
          <a:p>
            <a:pPr marL="0" indent="0">
              <a:buNone/>
            </a:pPr>
            <a:r>
              <a:rPr lang="nl-NL" sz="2000" b="1" dirty="0" smtClean="0">
                <a:solidFill>
                  <a:srgbClr val="0070C0"/>
                </a:solidFill>
              </a:rPr>
              <a:t>Bovenas</a:t>
            </a:r>
          </a:p>
          <a:p>
            <a:pPr marL="0" indent="0">
              <a:buNone/>
            </a:pPr>
            <a:r>
              <a:rPr lang="nl-NL" sz="2000" b="1" dirty="0" smtClean="0"/>
              <a:t>Bovenwiel</a:t>
            </a:r>
          </a:p>
          <a:p>
            <a:pPr marL="0" indent="0">
              <a:buNone/>
            </a:pPr>
            <a:r>
              <a:rPr lang="nl-NL" sz="2000" b="1" dirty="0" smtClean="0">
                <a:solidFill>
                  <a:srgbClr val="0070C0"/>
                </a:solidFill>
              </a:rPr>
              <a:t>Koningsspil</a:t>
            </a:r>
          </a:p>
          <a:p>
            <a:pPr marL="0" indent="0">
              <a:buNone/>
            </a:pPr>
            <a:r>
              <a:rPr lang="nl-NL" sz="2000" b="1" dirty="0" smtClean="0"/>
              <a:t>Bovenbonkelaar- schijfloop</a:t>
            </a:r>
          </a:p>
          <a:p>
            <a:pPr marL="0" indent="0">
              <a:buNone/>
            </a:pPr>
            <a:r>
              <a:rPr lang="nl-NL" sz="2000" b="1" dirty="0" smtClean="0"/>
              <a:t>Wentelaswiel - bonkelaar</a:t>
            </a:r>
          </a:p>
          <a:p>
            <a:pPr marL="0" indent="0">
              <a:buNone/>
            </a:pPr>
            <a:endParaRPr lang="nl-NL" sz="2000" b="1" dirty="0" smtClean="0"/>
          </a:p>
          <a:p>
            <a:pPr marL="0" indent="0">
              <a:buNone/>
            </a:pPr>
            <a:r>
              <a:rPr lang="nl-NL" sz="2000" b="1" dirty="0" smtClean="0">
                <a:solidFill>
                  <a:srgbClr val="FF0000"/>
                </a:solidFill>
              </a:rPr>
              <a:t>Wentelas</a:t>
            </a:r>
          </a:p>
          <a:p>
            <a:pPr marL="0" indent="0">
              <a:buNone/>
            </a:pPr>
            <a:endParaRPr lang="nl-NL" sz="2000" b="1" dirty="0" smtClean="0"/>
          </a:p>
          <a:p>
            <a:pPr marL="0" indent="0">
              <a:buNone/>
            </a:pPr>
            <a:r>
              <a:rPr lang="nl-NL" sz="2000" b="1" dirty="0" smtClean="0">
                <a:solidFill>
                  <a:srgbClr val="7030A0"/>
                </a:solidFill>
              </a:rPr>
              <a:t>Optillen van stampers of hakmessen.</a:t>
            </a:r>
          </a:p>
        </p:txBody>
      </p:sp>
      <p:pic>
        <p:nvPicPr>
          <p:cNvPr id="5" name="Tijdelijke aanduiding voor inhou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47158" y="1600200"/>
            <a:ext cx="2640683" cy="4525963"/>
          </a:xfrm>
        </p:spPr>
      </p:pic>
    </p:spTree>
    <p:extLst>
      <p:ext uri="{BB962C8B-B14F-4D97-AF65-F5344CB8AC3E}">
        <p14:creationId xmlns:p14="http://schemas.microsoft.com/office/powerpoint/2010/main" val="9900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smtClean="0">
                <a:solidFill>
                  <a:srgbClr val="0070C0"/>
                </a:solidFill>
              </a:rPr>
              <a:t>Het gaande werk van de verfmolen</a:t>
            </a:r>
            <a:endParaRPr lang="nl-NL" sz="2800" dirty="0">
              <a:solidFill>
                <a:srgbClr val="0070C0"/>
              </a:solidFill>
            </a:endParaRPr>
          </a:p>
        </p:txBody>
      </p:sp>
      <p:sp>
        <p:nvSpPr>
          <p:cNvPr id="3" name="Tijdelijke aanduiding voor inhoud 2"/>
          <p:cNvSpPr>
            <a:spLocks noGrp="1"/>
          </p:cNvSpPr>
          <p:nvPr>
            <p:ph sz="half" idx="1"/>
          </p:nvPr>
        </p:nvSpPr>
        <p:spPr/>
        <p:txBody>
          <a:bodyPr>
            <a:normAutofit/>
          </a:bodyPr>
          <a:lstStyle/>
          <a:p>
            <a:pPr marL="0" indent="0">
              <a:buNone/>
            </a:pPr>
            <a:r>
              <a:rPr lang="nl-NL" sz="2000" b="1" dirty="0" smtClean="0"/>
              <a:t>Wentelaswiel -bonkelaar</a:t>
            </a:r>
          </a:p>
          <a:p>
            <a:pPr marL="0" lvl="0" indent="0">
              <a:buNone/>
            </a:pPr>
            <a:r>
              <a:rPr lang="nl-NL" sz="2000" b="1" dirty="0">
                <a:solidFill>
                  <a:prstClr val="black"/>
                </a:solidFill>
              </a:rPr>
              <a:t>Steenschijfloop</a:t>
            </a:r>
          </a:p>
          <a:p>
            <a:pPr marL="0" lvl="0" indent="0">
              <a:buNone/>
            </a:pPr>
            <a:r>
              <a:rPr lang="nl-NL" sz="2000" b="1" dirty="0">
                <a:solidFill>
                  <a:prstClr val="black"/>
                </a:solidFill>
              </a:rPr>
              <a:t>2 Steenwielen</a:t>
            </a:r>
          </a:p>
          <a:p>
            <a:pPr marL="0" lvl="0" indent="0">
              <a:buNone/>
            </a:pPr>
            <a:r>
              <a:rPr lang="nl-NL" sz="2000" b="1" dirty="0">
                <a:solidFill>
                  <a:srgbClr val="0070C0"/>
                </a:solidFill>
              </a:rPr>
              <a:t>2 Steenspillen</a:t>
            </a:r>
          </a:p>
          <a:p>
            <a:pPr marL="0" lvl="0" indent="0">
              <a:buNone/>
            </a:pPr>
            <a:r>
              <a:rPr lang="nl-NL" sz="2000" b="1" dirty="0" smtClean="0">
                <a:solidFill>
                  <a:srgbClr val="FF0000"/>
                </a:solidFill>
              </a:rPr>
              <a:t>Kantstenen.</a:t>
            </a:r>
            <a:endParaRPr lang="nl-NL" sz="2000" b="1" dirty="0">
              <a:solidFill>
                <a:srgbClr val="FF0000"/>
              </a:solidFill>
            </a:endParaRPr>
          </a:p>
          <a:p>
            <a:pPr marL="0" lvl="0" indent="0">
              <a:buNone/>
            </a:pPr>
            <a:r>
              <a:rPr lang="nl-NL" sz="2000" b="1" dirty="0" smtClean="0">
                <a:solidFill>
                  <a:srgbClr val="7030A0"/>
                </a:solidFill>
              </a:rPr>
              <a:t>Pletten of fijnwrijven van verfstoffen.</a:t>
            </a:r>
            <a:endParaRPr lang="nl-NL" sz="2000" b="1" dirty="0">
              <a:solidFill>
                <a:srgbClr val="7030A0"/>
              </a:solidFill>
            </a:endParaRPr>
          </a:p>
          <a:p>
            <a:pPr marL="0" lvl="0" indent="0">
              <a:buNone/>
            </a:pPr>
            <a:r>
              <a:rPr lang="nl-NL" sz="2000" b="1" dirty="0" smtClean="0">
                <a:solidFill>
                  <a:srgbClr val="00B050"/>
                </a:solidFill>
              </a:rPr>
              <a:t>OOK:</a:t>
            </a:r>
          </a:p>
          <a:p>
            <a:pPr marL="0" lvl="0" indent="0">
              <a:buNone/>
            </a:pPr>
            <a:r>
              <a:rPr lang="nl-NL" sz="2000" b="1" dirty="0" smtClean="0">
                <a:solidFill>
                  <a:srgbClr val="00B050"/>
                </a:solidFill>
              </a:rPr>
              <a:t>Specerijmolen, krijtmolen, tras- of cementmolen, tabaksmolen, loodwitmolen.</a:t>
            </a:r>
            <a:r>
              <a:rPr lang="nl-NL" sz="2000" b="1" dirty="0" smtClean="0"/>
              <a:t>	</a:t>
            </a:r>
            <a:endParaRPr lang="nl-NL" sz="2000" b="1" dirty="0" smtClean="0">
              <a:solidFill>
                <a:srgbClr val="00B050"/>
              </a:solidFill>
            </a:endParaRPr>
          </a:p>
        </p:txBody>
      </p:sp>
      <p:pic>
        <p:nvPicPr>
          <p:cNvPr id="5" name="Tijdelijke aanduiding voor inhou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47158" y="1600200"/>
            <a:ext cx="2640683" cy="4525963"/>
          </a:xfrm>
        </p:spPr>
      </p:pic>
    </p:spTree>
    <p:extLst>
      <p:ext uri="{BB962C8B-B14F-4D97-AF65-F5344CB8AC3E}">
        <p14:creationId xmlns:p14="http://schemas.microsoft.com/office/powerpoint/2010/main" val="135343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619672" y="1670244"/>
            <a:ext cx="6336704" cy="3517513"/>
          </a:xfrm>
        </p:spPr>
      </p:pic>
    </p:spTree>
    <p:extLst>
      <p:ext uri="{BB962C8B-B14F-4D97-AF65-F5344CB8AC3E}">
        <p14:creationId xmlns:p14="http://schemas.microsoft.com/office/powerpoint/2010/main" val="165291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solidFill>
                  <a:prstClr val="black"/>
                </a:solidFill>
              </a:rPr>
              <a:t>Het gaande werk van de verfmolen</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7944" y="332656"/>
            <a:ext cx="4787092" cy="6298805"/>
          </a:xfrm>
        </p:spPr>
      </p:pic>
      <p:sp>
        <p:nvSpPr>
          <p:cNvPr id="3" name="Tijdelijke aanduiding voor tekst 2"/>
          <p:cNvSpPr>
            <a:spLocks noGrp="1"/>
          </p:cNvSpPr>
          <p:nvPr>
            <p:ph type="body" sz="half" idx="2"/>
          </p:nvPr>
        </p:nvSpPr>
        <p:spPr/>
        <p:txBody>
          <a:bodyPr>
            <a:normAutofit/>
          </a:bodyPr>
          <a:lstStyle/>
          <a:p>
            <a:r>
              <a:rPr lang="nl-NL" sz="2000" dirty="0" smtClean="0"/>
              <a:t>Koningsspil met steenschijfloop met metalen staven. </a:t>
            </a:r>
          </a:p>
          <a:p>
            <a:r>
              <a:rPr lang="nl-NL" sz="2000" dirty="0" smtClean="0"/>
              <a:t>Twee steenwielen.</a:t>
            </a:r>
          </a:p>
          <a:p>
            <a:endParaRPr lang="nl-NL" sz="2000" dirty="0"/>
          </a:p>
          <a:p>
            <a:r>
              <a:rPr lang="nl-NL" sz="2000" dirty="0" smtClean="0"/>
              <a:t>Bonkelaarswiel voor de wentelas van de kapperij en het wentelwiel.</a:t>
            </a:r>
          </a:p>
          <a:p>
            <a:endParaRPr lang="nl-NL" sz="2000" dirty="0"/>
          </a:p>
          <a:p>
            <a:r>
              <a:rPr lang="nl-NL" sz="2000" dirty="0" smtClean="0"/>
              <a:t>Verfmolen De Kat, Zaanse schans.</a:t>
            </a:r>
            <a:endParaRPr lang="nl-NL" sz="2000" dirty="0"/>
          </a:p>
        </p:txBody>
      </p:sp>
    </p:spTree>
    <p:extLst>
      <p:ext uri="{BB962C8B-B14F-4D97-AF65-F5344CB8AC3E}">
        <p14:creationId xmlns:p14="http://schemas.microsoft.com/office/powerpoint/2010/main" val="379051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smtClean="0">
                <a:solidFill>
                  <a:srgbClr val="0070C0"/>
                </a:solidFill>
              </a:rPr>
              <a:t>Het gaande werk van de paltrokmolen</a:t>
            </a:r>
            <a:endParaRPr lang="nl-NL" sz="2800" b="1" dirty="0">
              <a:solidFill>
                <a:srgbClr val="0070C0"/>
              </a:solidFill>
            </a:endParaRPr>
          </a:p>
        </p:txBody>
      </p:sp>
      <p:sp>
        <p:nvSpPr>
          <p:cNvPr id="3" name="Tijdelijke aanduiding voor inhoud 2"/>
          <p:cNvSpPr>
            <a:spLocks noGrp="1"/>
          </p:cNvSpPr>
          <p:nvPr>
            <p:ph sz="half" idx="1"/>
          </p:nvPr>
        </p:nvSpPr>
        <p:spPr/>
        <p:txBody>
          <a:bodyPr>
            <a:normAutofit/>
          </a:bodyPr>
          <a:lstStyle/>
          <a:p>
            <a:pPr marL="0" indent="0">
              <a:buNone/>
            </a:pPr>
            <a:r>
              <a:rPr lang="nl-NL" sz="2000" b="1" dirty="0" smtClean="0">
                <a:solidFill>
                  <a:srgbClr val="0070C0"/>
                </a:solidFill>
              </a:rPr>
              <a:t>Bovenas</a:t>
            </a:r>
          </a:p>
          <a:p>
            <a:pPr marL="0" indent="0">
              <a:buNone/>
            </a:pPr>
            <a:r>
              <a:rPr lang="nl-NL" sz="2000" b="1" dirty="0" smtClean="0"/>
              <a:t>Bovenwiel:</a:t>
            </a:r>
          </a:p>
          <a:p>
            <a:pPr marL="0" indent="0">
              <a:buNone/>
            </a:pPr>
            <a:r>
              <a:rPr lang="nl-NL" sz="2000" b="1" dirty="0" smtClean="0"/>
              <a:t>Kroonwiel of kranswiel</a:t>
            </a:r>
          </a:p>
          <a:p>
            <a:pPr marL="0" indent="0">
              <a:buNone/>
            </a:pPr>
            <a:r>
              <a:rPr lang="nl-NL" sz="2000" b="1" dirty="0" smtClean="0">
                <a:solidFill>
                  <a:srgbClr val="FF0000"/>
                </a:solidFill>
              </a:rPr>
              <a:t>Krukas</a:t>
            </a:r>
          </a:p>
          <a:p>
            <a:pPr marL="0" indent="0">
              <a:buNone/>
            </a:pPr>
            <a:r>
              <a:rPr lang="nl-NL" sz="2000" b="1" dirty="0" smtClean="0"/>
              <a:t>Krukwiel :</a:t>
            </a:r>
          </a:p>
          <a:p>
            <a:pPr marL="0" indent="0">
              <a:buNone/>
            </a:pPr>
            <a:r>
              <a:rPr lang="nl-NL" sz="2000" b="1" dirty="0" smtClean="0"/>
              <a:t>Schijfloop </a:t>
            </a:r>
            <a:r>
              <a:rPr lang="nl-NL" sz="2000" b="1" dirty="0" smtClean="0"/>
              <a:t>of varkenswiel</a:t>
            </a:r>
          </a:p>
          <a:p>
            <a:pPr marL="0" indent="0">
              <a:buNone/>
            </a:pPr>
            <a:r>
              <a:rPr lang="nl-NL" sz="2000" b="1" dirty="0" smtClean="0">
                <a:solidFill>
                  <a:schemeClr val="accent2">
                    <a:lumMod val="75000"/>
                  </a:schemeClr>
                </a:solidFill>
              </a:rPr>
              <a:t>Dus twee mogelijkheden t.w. :</a:t>
            </a:r>
            <a:endParaRPr lang="nl-NL" sz="2000" b="1" dirty="0">
              <a:solidFill>
                <a:schemeClr val="accent2">
                  <a:lumMod val="75000"/>
                </a:schemeClr>
              </a:solidFill>
            </a:endParaRPr>
          </a:p>
          <a:p>
            <a:pPr marL="0" indent="0">
              <a:buNone/>
            </a:pPr>
            <a:r>
              <a:rPr lang="nl-NL" sz="2000" b="1" dirty="0" smtClean="0">
                <a:solidFill>
                  <a:schemeClr val="accent2">
                    <a:lumMod val="75000"/>
                  </a:schemeClr>
                </a:solidFill>
              </a:rPr>
              <a:t>Kroonwiel drijft varkenswiel</a:t>
            </a:r>
          </a:p>
          <a:p>
            <a:pPr marL="0" indent="0">
              <a:buNone/>
            </a:pPr>
            <a:r>
              <a:rPr lang="nl-NL" sz="2000" b="1" dirty="0" smtClean="0">
                <a:solidFill>
                  <a:schemeClr val="accent2">
                    <a:lumMod val="75000"/>
                  </a:schemeClr>
                </a:solidFill>
              </a:rPr>
              <a:t>Kranswiel drijft schijfloop</a:t>
            </a:r>
            <a:endParaRPr lang="nl-NL" sz="2000" b="1" dirty="0">
              <a:solidFill>
                <a:schemeClr val="accent2">
                  <a:lumMod val="75000"/>
                </a:schemeClr>
              </a:solidFill>
            </a:endParaRPr>
          </a:p>
          <a:p>
            <a:pPr marL="0" indent="0">
              <a:buNone/>
            </a:pPr>
            <a:r>
              <a:rPr lang="nl-NL" sz="2000" b="1" dirty="0" smtClean="0">
                <a:solidFill>
                  <a:srgbClr val="7030A0"/>
                </a:solidFill>
              </a:rPr>
              <a:t>Optillen van zaagramen.</a:t>
            </a:r>
            <a:endParaRPr lang="nl-NL" sz="2000" b="1" dirty="0">
              <a:solidFill>
                <a:srgbClr val="7030A0"/>
              </a:solidFill>
            </a:endParaRPr>
          </a:p>
        </p:txBody>
      </p:sp>
      <p:pic>
        <p:nvPicPr>
          <p:cNvPr id="5" name="Tijdelijke aanduiding voor inhou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54535" y="1600200"/>
            <a:ext cx="3025929" cy="4525963"/>
          </a:xfrm>
        </p:spPr>
      </p:pic>
    </p:spTree>
    <p:extLst>
      <p:ext uri="{BB962C8B-B14F-4D97-AF65-F5344CB8AC3E}">
        <p14:creationId xmlns:p14="http://schemas.microsoft.com/office/powerpoint/2010/main" val="338488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2800" dirty="0">
                <a:solidFill>
                  <a:prstClr val="black"/>
                </a:solidFill>
              </a:rPr>
              <a:t>Het gaande werk van de paltrokmolen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3928" y="332656"/>
            <a:ext cx="4868042" cy="6191468"/>
          </a:xfrm>
        </p:spPr>
      </p:pic>
      <p:sp>
        <p:nvSpPr>
          <p:cNvPr id="3" name="Tijdelijke aanduiding voor tekst 2"/>
          <p:cNvSpPr>
            <a:spLocks noGrp="1"/>
          </p:cNvSpPr>
          <p:nvPr>
            <p:ph type="body" sz="half" idx="2"/>
          </p:nvPr>
        </p:nvSpPr>
        <p:spPr/>
        <p:txBody>
          <a:bodyPr>
            <a:normAutofit/>
          </a:bodyPr>
          <a:lstStyle/>
          <a:p>
            <a:r>
              <a:rPr lang="nl-NL" sz="2000" dirty="0" smtClean="0">
                <a:solidFill>
                  <a:prstClr val="black"/>
                </a:solidFill>
                <a:ea typeface="+mj-ea"/>
                <a:cs typeface="+mj-cs"/>
              </a:rPr>
              <a:t>Kroonwiel en varkenswiel.</a:t>
            </a:r>
            <a:r>
              <a:rPr lang="nl-NL" sz="2000" dirty="0"/>
              <a:t> </a:t>
            </a:r>
            <a:r>
              <a:rPr lang="nl-NL" sz="2000" dirty="0" smtClean="0"/>
              <a:t>van paltrokmolen De </a:t>
            </a:r>
            <a:r>
              <a:rPr lang="nl-NL" sz="2000" dirty="0"/>
              <a:t>Eenhoorn, Haarlem.</a:t>
            </a:r>
          </a:p>
          <a:p>
            <a:endParaRPr lang="nl-NL" sz="2000" dirty="0"/>
          </a:p>
        </p:txBody>
      </p:sp>
    </p:spTree>
    <p:extLst>
      <p:ext uri="{BB962C8B-B14F-4D97-AF65-F5344CB8AC3E}">
        <p14:creationId xmlns:p14="http://schemas.microsoft.com/office/powerpoint/2010/main" val="243888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570186"/>
          </a:xfrm>
        </p:spPr>
        <p:txBody>
          <a:bodyPr>
            <a:normAutofit/>
          </a:bodyPr>
          <a:lstStyle/>
          <a:p>
            <a:r>
              <a:rPr lang="nl-NL" sz="2800" b="1" dirty="0">
                <a:solidFill>
                  <a:prstClr val="black"/>
                </a:solidFill>
              </a:rPr>
              <a:t>Het gaande werk van de </a:t>
            </a:r>
            <a:r>
              <a:rPr lang="nl-NL" sz="2800" b="1" dirty="0" smtClean="0">
                <a:solidFill>
                  <a:prstClr val="black"/>
                </a:solidFill>
              </a:rPr>
              <a:t>paltrokmolen</a:t>
            </a:r>
            <a:br>
              <a:rPr lang="nl-NL" sz="2800" b="1" dirty="0" smtClean="0">
                <a:solidFill>
                  <a:prstClr val="black"/>
                </a:solidFill>
              </a:rPr>
            </a:br>
            <a:r>
              <a:rPr lang="nl-NL" sz="2000" dirty="0"/>
              <a:t>Kroonwiel en </a:t>
            </a:r>
            <a:r>
              <a:rPr lang="nl-NL" sz="2000" dirty="0" smtClean="0"/>
              <a:t>varkenswiel van</a:t>
            </a:r>
            <a:r>
              <a:rPr lang="nl-NL" sz="2000" dirty="0"/>
              <a:t/>
            </a:r>
            <a:br>
              <a:rPr lang="nl-NL" sz="2000" dirty="0"/>
            </a:br>
            <a:r>
              <a:rPr lang="nl-NL" sz="2000" dirty="0"/>
              <a:t>De </a:t>
            </a:r>
            <a:r>
              <a:rPr lang="nl-NL" sz="2000" dirty="0" smtClean="0"/>
              <a:t>Gekroonde Poelenburg, Zaanse schans. </a:t>
            </a:r>
            <a:endParaRPr lang="nl-NL" sz="2000"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916832"/>
            <a:ext cx="6788944" cy="4525963"/>
          </a:xfrm>
        </p:spPr>
      </p:pic>
    </p:spTree>
    <p:extLst>
      <p:ext uri="{BB962C8B-B14F-4D97-AF65-F5344CB8AC3E}">
        <p14:creationId xmlns:p14="http://schemas.microsoft.com/office/powerpoint/2010/main" val="61188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498178"/>
          </a:xfrm>
        </p:spPr>
        <p:txBody>
          <a:bodyPr>
            <a:normAutofit/>
          </a:bodyPr>
          <a:lstStyle/>
          <a:p>
            <a:r>
              <a:rPr lang="nl-NL" sz="2800" b="1" dirty="0">
                <a:solidFill>
                  <a:prstClr val="black"/>
                </a:solidFill>
              </a:rPr>
              <a:t>Het gaande werk van de </a:t>
            </a:r>
            <a:r>
              <a:rPr lang="nl-NL" sz="2800" b="1" dirty="0" smtClean="0">
                <a:solidFill>
                  <a:prstClr val="black"/>
                </a:solidFill>
              </a:rPr>
              <a:t>paltrokmolen</a:t>
            </a:r>
            <a:br>
              <a:rPr lang="nl-NL" sz="2800" b="1" dirty="0" smtClean="0">
                <a:solidFill>
                  <a:prstClr val="black"/>
                </a:solidFill>
              </a:rPr>
            </a:br>
            <a:r>
              <a:rPr lang="nl-NL" sz="2000" dirty="0"/>
              <a:t>Vangwiel, kranswiel en </a:t>
            </a:r>
            <a:r>
              <a:rPr lang="nl-NL" sz="2000" dirty="0" smtClean="0"/>
              <a:t>schijfloop van</a:t>
            </a:r>
            <a:r>
              <a:rPr lang="nl-NL" sz="2000" dirty="0"/>
              <a:t/>
            </a:r>
            <a:br>
              <a:rPr lang="nl-NL" sz="2000" dirty="0"/>
            </a:br>
            <a:r>
              <a:rPr lang="nl-NL" sz="2000" dirty="0"/>
              <a:t>De </a:t>
            </a:r>
            <a:r>
              <a:rPr lang="nl-NL" sz="2000" dirty="0" smtClean="0"/>
              <a:t>Otter, Amsterdam. </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988840"/>
            <a:ext cx="6788944" cy="4525963"/>
          </a:xfrm>
        </p:spPr>
      </p:pic>
    </p:spTree>
    <p:extLst>
      <p:ext uri="{BB962C8B-B14F-4D97-AF65-F5344CB8AC3E}">
        <p14:creationId xmlns:p14="http://schemas.microsoft.com/office/powerpoint/2010/main" val="342725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smtClean="0">
                <a:solidFill>
                  <a:srgbClr val="0070C0"/>
                </a:solidFill>
              </a:rPr>
              <a:t>Het gaande werk van de bovenkruier zaagmolen</a:t>
            </a:r>
            <a:endParaRPr lang="nl-NL" sz="2800" b="1" dirty="0">
              <a:solidFill>
                <a:srgbClr val="0070C0"/>
              </a:solidFill>
            </a:endParaRPr>
          </a:p>
        </p:txBody>
      </p:sp>
      <p:sp>
        <p:nvSpPr>
          <p:cNvPr id="3" name="Tijdelijke aanduiding voor inhoud 2"/>
          <p:cNvSpPr>
            <a:spLocks noGrp="1"/>
          </p:cNvSpPr>
          <p:nvPr>
            <p:ph sz="half" idx="1"/>
          </p:nvPr>
        </p:nvSpPr>
        <p:spPr/>
        <p:txBody>
          <a:bodyPr>
            <a:normAutofit/>
          </a:bodyPr>
          <a:lstStyle/>
          <a:p>
            <a:pPr marL="0" indent="0">
              <a:buNone/>
            </a:pPr>
            <a:r>
              <a:rPr lang="nl-NL" sz="2000" b="1" dirty="0" smtClean="0">
                <a:solidFill>
                  <a:srgbClr val="0070C0"/>
                </a:solidFill>
              </a:rPr>
              <a:t>Bovenas</a:t>
            </a:r>
          </a:p>
          <a:p>
            <a:pPr marL="0" indent="0">
              <a:buNone/>
            </a:pPr>
            <a:r>
              <a:rPr lang="nl-NL" sz="2000" b="1" dirty="0" smtClean="0"/>
              <a:t>Bovenwiel</a:t>
            </a:r>
          </a:p>
          <a:p>
            <a:pPr marL="0" indent="0">
              <a:buNone/>
            </a:pPr>
            <a:r>
              <a:rPr lang="nl-NL" sz="2000" b="1" dirty="0" smtClean="0">
                <a:solidFill>
                  <a:srgbClr val="0070C0"/>
                </a:solidFill>
              </a:rPr>
              <a:t>Koningsspil</a:t>
            </a:r>
          </a:p>
          <a:p>
            <a:pPr marL="0" indent="0">
              <a:buNone/>
            </a:pPr>
            <a:r>
              <a:rPr lang="nl-NL" sz="2000" b="1" dirty="0" smtClean="0"/>
              <a:t>Bovenbonkelaar</a:t>
            </a:r>
          </a:p>
          <a:p>
            <a:pPr marL="0" indent="0">
              <a:buNone/>
            </a:pPr>
            <a:r>
              <a:rPr lang="nl-NL" sz="2000" b="1" dirty="0" smtClean="0"/>
              <a:t>Onderbonkelaar</a:t>
            </a:r>
          </a:p>
          <a:p>
            <a:pPr marL="0" indent="0">
              <a:buNone/>
            </a:pPr>
            <a:r>
              <a:rPr lang="nl-NL" sz="2000" b="1" dirty="0" smtClean="0">
                <a:solidFill>
                  <a:srgbClr val="FF0000"/>
                </a:solidFill>
              </a:rPr>
              <a:t>Krukas</a:t>
            </a:r>
          </a:p>
          <a:p>
            <a:pPr marL="0" indent="0">
              <a:buNone/>
            </a:pPr>
            <a:r>
              <a:rPr lang="nl-NL" sz="2000" b="1" dirty="0" smtClean="0"/>
              <a:t>Krukwiel schijfloop</a:t>
            </a:r>
          </a:p>
          <a:p>
            <a:pPr marL="0" indent="0">
              <a:buNone/>
            </a:pPr>
            <a:r>
              <a:rPr lang="nl-NL" sz="2000" b="1" dirty="0" smtClean="0"/>
              <a:t>of bonkelaar</a:t>
            </a:r>
          </a:p>
          <a:p>
            <a:pPr marL="0" indent="0">
              <a:buNone/>
            </a:pPr>
            <a:endParaRPr lang="nl-NL" sz="2000" b="1" dirty="0"/>
          </a:p>
          <a:p>
            <a:pPr marL="0" indent="0">
              <a:buNone/>
            </a:pPr>
            <a:r>
              <a:rPr lang="nl-NL" sz="2000" b="1" dirty="0" smtClean="0">
                <a:solidFill>
                  <a:srgbClr val="7030A0"/>
                </a:solidFill>
              </a:rPr>
              <a:t>Optillen van zaagramen.</a:t>
            </a:r>
            <a:endParaRPr lang="nl-NL" sz="2000" b="1" dirty="0">
              <a:solidFill>
                <a:srgbClr val="7030A0"/>
              </a:solidFill>
            </a:endParaRPr>
          </a:p>
        </p:txBody>
      </p:sp>
      <p:pic>
        <p:nvPicPr>
          <p:cNvPr id="5" name="Tijdelijke aanduiding voor inhou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06261" y="1600200"/>
            <a:ext cx="2922478" cy="4525963"/>
          </a:xfrm>
        </p:spPr>
      </p:pic>
    </p:spTree>
    <p:extLst>
      <p:ext uri="{BB962C8B-B14F-4D97-AF65-F5344CB8AC3E}">
        <p14:creationId xmlns:p14="http://schemas.microsoft.com/office/powerpoint/2010/main" val="310130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a:solidFill>
                  <a:prstClr val="black"/>
                </a:solidFill>
              </a:rPr>
              <a:t>Het gaande werk van de </a:t>
            </a:r>
            <a:r>
              <a:rPr lang="nl-NL" sz="2800" b="1" dirty="0" smtClean="0">
                <a:solidFill>
                  <a:prstClr val="black"/>
                </a:solidFill>
              </a:rPr>
              <a:t>bovenkruier zaagmolen</a:t>
            </a:r>
            <a:br>
              <a:rPr lang="nl-NL" sz="2800" b="1" dirty="0" smtClean="0">
                <a:solidFill>
                  <a:prstClr val="black"/>
                </a:solidFill>
              </a:rPr>
            </a:br>
            <a:r>
              <a:rPr lang="nl-NL" sz="2000" dirty="0" smtClean="0"/>
              <a:t>Onderbonkelaar en schijfloop op de krukas van Het </a:t>
            </a:r>
            <a:r>
              <a:rPr lang="nl-NL" sz="2000" dirty="0"/>
              <a:t>Jonge Schaap. </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338687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273050"/>
            <a:ext cx="4474840" cy="1162050"/>
          </a:xfrm>
        </p:spPr>
        <p:txBody>
          <a:bodyPr>
            <a:normAutofit/>
          </a:bodyPr>
          <a:lstStyle/>
          <a:p>
            <a:r>
              <a:rPr lang="nl-NL" sz="2800" dirty="0">
                <a:solidFill>
                  <a:prstClr val="black"/>
                </a:solidFill>
              </a:rPr>
              <a:t>Het gaande werk van de </a:t>
            </a:r>
            <a:r>
              <a:rPr lang="nl-NL" sz="2800" dirty="0" smtClean="0">
                <a:solidFill>
                  <a:prstClr val="black"/>
                </a:solidFill>
              </a:rPr>
              <a:t>bovenkruier zaagmolen</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0032" y="332656"/>
            <a:ext cx="3888432" cy="6172115"/>
          </a:xfrm>
        </p:spPr>
      </p:pic>
      <p:sp>
        <p:nvSpPr>
          <p:cNvPr id="6" name="Tijdelijke aanduiding voor tekst 5"/>
          <p:cNvSpPr>
            <a:spLocks noGrp="1"/>
          </p:cNvSpPr>
          <p:nvPr>
            <p:ph type="body" sz="half" idx="2"/>
          </p:nvPr>
        </p:nvSpPr>
        <p:spPr>
          <a:xfrm>
            <a:off x="457200" y="1435100"/>
            <a:ext cx="3250704" cy="4691063"/>
          </a:xfrm>
        </p:spPr>
        <p:txBody>
          <a:bodyPr>
            <a:normAutofit/>
          </a:bodyPr>
          <a:lstStyle/>
          <a:p>
            <a:r>
              <a:rPr lang="nl-NL" sz="2000" dirty="0" smtClean="0"/>
              <a:t>Onderbonkelaar op de koningsspil en een</a:t>
            </a:r>
          </a:p>
          <a:p>
            <a:r>
              <a:rPr lang="nl-NL" sz="2000" dirty="0" smtClean="0"/>
              <a:t>bonkelaar op de krukas. </a:t>
            </a:r>
          </a:p>
          <a:p>
            <a:r>
              <a:rPr lang="nl-NL" sz="2000" dirty="0" smtClean="0"/>
              <a:t>Zaag-koren-pelmolen </a:t>
            </a:r>
            <a:endParaRPr lang="nl-NL" sz="2000" dirty="0"/>
          </a:p>
          <a:p>
            <a:r>
              <a:rPr lang="nl-NL" sz="2000" dirty="0"/>
              <a:t>Fram, </a:t>
            </a:r>
            <a:r>
              <a:rPr lang="nl-NL" sz="2000" dirty="0" smtClean="0"/>
              <a:t>Woltersum.</a:t>
            </a:r>
          </a:p>
          <a:p>
            <a:endParaRPr lang="nl-NL" sz="2000" dirty="0"/>
          </a:p>
          <a:p>
            <a:r>
              <a:rPr lang="nl-NL" sz="2000" dirty="0" smtClean="0"/>
              <a:t>Haaks </a:t>
            </a:r>
            <a:r>
              <a:rPr lang="nl-NL" sz="2000" dirty="0"/>
              <a:t>werk. </a:t>
            </a:r>
          </a:p>
          <a:p>
            <a:endParaRPr lang="nl-NL" sz="2000" dirty="0" smtClean="0"/>
          </a:p>
          <a:p>
            <a:endParaRPr lang="nl-NL" sz="2000" dirty="0"/>
          </a:p>
          <a:p>
            <a:endParaRPr lang="nl-NL" sz="2000" b="1" dirty="0"/>
          </a:p>
        </p:txBody>
      </p:sp>
    </p:spTree>
    <p:extLst>
      <p:ext uri="{BB962C8B-B14F-4D97-AF65-F5344CB8AC3E}">
        <p14:creationId xmlns:p14="http://schemas.microsoft.com/office/powerpoint/2010/main" val="397979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85800" y="2816932"/>
            <a:ext cx="7772400" cy="1224136"/>
          </a:xfrm>
        </p:spPr>
        <p:txBody>
          <a:bodyPr>
            <a:noAutofit/>
          </a:bodyPr>
          <a:lstStyle/>
          <a:p>
            <a:pPr algn="ctr"/>
            <a:r>
              <a:rPr lang="nl-NL" sz="8000" dirty="0" smtClean="0">
                <a:solidFill>
                  <a:srgbClr val="C00000"/>
                </a:solidFill>
              </a:rPr>
              <a:t>ASSEN</a:t>
            </a:r>
            <a:endParaRPr lang="nl-NL" sz="8000" dirty="0">
              <a:solidFill>
                <a:srgbClr val="C00000"/>
              </a:solidFill>
            </a:endParaRPr>
          </a:p>
        </p:txBody>
      </p:sp>
    </p:spTree>
    <p:extLst>
      <p:ext uri="{BB962C8B-B14F-4D97-AF65-F5344CB8AC3E}">
        <p14:creationId xmlns:p14="http://schemas.microsoft.com/office/powerpoint/2010/main" val="277804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smtClean="0">
                <a:solidFill>
                  <a:srgbClr val="C00000"/>
                </a:solidFill>
              </a:rPr>
              <a:t>Assen en Spillen</a:t>
            </a:r>
            <a:endParaRPr lang="nl-NL" b="1" dirty="0">
              <a:solidFill>
                <a:srgbClr val="C00000"/>
              </a:solidFill>
            </a:endParaRPr>
          </a:p>
        </p:txBody>
      </p:sp>
      <p:sp>
        <p:nvSpPr>
          <p:cNvPr id="3" name="Tijdelijke aanduiding voor inhoud 2"/>
          <p:cNvSpPr>
            <a:spLocks noGrp="1"/>
          </p:cNvSpPr>
          <p:nvPr>
            <p:ph idx="1"/>
          </p:nvPr>
        </p:nvSpPr>
        <p:spPr>
          <a:xfrm>
            <a:off x="395536" y="1556792"/>
            <a:ext cx="5688632" cy="3168351"/>
          </a:xfrm>
        </p:spPr>
        <p:txBody>
          <a:bodyPr>
            <a:normAutofit fontScale="92500" lnSpcReduction="10000"/>
          </a:bodyPr>
          <a:lstStyle/>
          <a:p>
            <a:pPr marL="0" indent="0">
              <a:buNone/>
            </a:pPr>
            <a:r>
              <a:rPr lang="nl-NL" sz="2200" b="1" dirty="0" smtClean="0"/>
              <a:t>Samenwerken.</a:t>
            </a:r>
          </a:p>
          <a:p>
            <a:pPr marL="0" indent="0">
              <a:buNone/>
            </a:pPr>
            <a:r>
              <a:rPr lang="nl-NL" sz="2200" dirty="0" smtClean="0"/>
              <a:t>Assen en spillen zorgen dat de wielen op hun juiste plek met elkaar samenwerken en de krachten van de bovenas doorgeven naar het gedreven gereedschap. Dat geldt ook voor de assen die een andere vorm van overbrenging hebben.</a:t>
            </a:r>
          </a:p>
          <a:p>
            <a:pPr marL="0" indent="0">
              <a:buNone/>
            </a:pPr>
            <a:r>
              <a:rPr lang="nl-NL" sz="2200" dirty="0" smtClean="0"/>
              <a:t>Het verschil in assen en spillen laat zich eenvoudig vertalen.</a:t>
            </a:r>
          </a:p>
          <a:p>
            <a:pPr marL="0" indent="0">
              <a:buNone/>
            </a:pPr>
            <a:r>
              <a:rPr lang="nl-NL" sz="4800" b="1" dirty="0" smtClean="0">
                <a:solidFill>
                  <a:srgbClr val="0070C0"/>
                </a:solidFill>
              </a:rPr>
              <a:t>             </a:t>
            </a:r>
          </a:p>
          <a:p>
            <a:pPr marL="0" indent="0">
              <a:buNone/>
            </a:pPr>
            <a:endParaRPr lang="nl-NL" sz="2000" b="1" dirty="0" smtClean="0"/>
          </a:p>
        </p:txBody>
      </p:sp>
      <p:sp>
        <p:nvSpPr>
          <p:cNvPr id="4" name="Tekstvak 3"/>
          <p:cNvSpPr txBox="1"/>
          <p:nvPr/>
        </p:nvSpPr>
        <p:spPr>
          <a:xfrm>
            <a:off x="7164288" y="707738"/>
            <a:ext cx="923330" cy="4215373"/>
          </a:xfrm>
          <a:prstGeom prst="rect">
            <a:avLst/>
          </a:prstGeom>
          <a:noFill/>
        </p:spPr>
        <p:txBody>
          <a:bodyPr vert="vert270" wrap="square" rtlCol="0">
            <a:spAutoFit/>
          </a:bodyPr>
          <a:lstStyle/>
          <a:p>
            <a:r>
              <a:rPr lang="nl-NL" sz="4800" b="1" dirty="0" smtClean="0">
                <a:solidFill>
                  <a:srgbClr val="0070C0"/>
                </a:solidFill>
              </a:rPr>
              <a:t>Spillen </a:t>
            </a:r>
            <a:r>
              <a:rPr lang="nl-NL" sz="4800" b="1" dirty="0">
                <a:solidFill>
                  <a:srgbClr val="0070C0"/>
                </a:solidFill>
              </a:rPr>
              <a:t>staan</a:t>
            </a:r>
            <a:endParaRPr lang="nl-NL" sz="4800" dirty="0"/>
          </a:p>
        </p:txBody>
      </p:sp>
      <p:sp>
        <p:nvSpPr>
          <p:cNvPr id="5" name="Tekstvak 4"/>
          <p:cNvSpPr txBox="1"/>
          <p:nvPr/>
        </p:nvSpPr>
        <p:spPr>
          <a:xfrm>
            <a:off x="3203848" y="4221088"/>
            <a:ext cx="4104456" cy="830997"/>
          </a:xfrm>
          <a:prstGeom prst="rect">
            <a:avLst/>
          </a:prstGeom>
          <a:noFill/>
        </p:spPr>
        <p:txBody>
          <a:bodyPr wrap="square" rtlCol="0">
            <a:spAutoFit/>
          </a:bodyPr>
          <a:lstStyle/>
          <a:p>
            <a:r>
              <a:rPr lang="nl-NL" sz="4800" b="1" dirty="0">
                <a:solidFill>
                  <a:srgbClr val="0070C0"/>
                </a:solidFill>
              </a:rPr>
              <a:t>Assen liggen en</a:t>
            </a:r>
            <a:endParaRPr lang="nl-NL" dirty="0"/>
          </a:p>
        </p:txBody>
      </p:sp>
    </p:spTree>
    <p:extLst>
      <p:ext uri="{BB962C8B-B14F-4D97-AF65-F5344CB8AC3E}">
        <p14:creationId xmlns:p14="http://schemas.microsoft.com/office/powerpoint/2010/main" val="6399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latin typeface="Engravers MT" panose="02090707080505020304" pitchFamily="18" charset="0"/>
              </a:rPr>
              <a:t>Penterbak</a:t>
            </a:r>
            <a:br>
              <a:rPr lang="nl-NL" sz="3200" b="1" dirty="0" smtClean="0">
                <a:latin typeface="Engravers MT" panose="02090707080505020304" pitchFamily="18" charset="0"/>
              </a:rPr>
            </a:br>
            <a:r>
              <a:rPr lang="nl-NL" sz="3200" b="1" dirty="0" smtClean="0"/>
              <a:t>modelbouw</a:t>
            </a:r>
            <a:endParaRPr lang="nl-NL" sz="3200" b="1" dirty="0"/>
          </a:p>
        </p:txBody>
      </p:sp>
      <p:sp>
        <p:nvSpPr>
          <p:cNvPr id="3" name="Tijdelijke aanduiding voor inhoud 2"/>
          <p:cNvSpPr>
            <a:spLocks noGrp="1"/>
          </p:cNvSpPr>
          <p:nvPr>
            <p:ph idx="1"/>
          </p:nvPr>
        </p:nvSpPr>
        <p:spPr/>
        <p:txBody>
          <a:bodyPr>
            <a:normAutofit lnSpcReduction="10000"/>
          </a:bodyPr>
          <a:lstStyle/>
          <a:p>
            <a:pPr marL="0" indent="0">
              <a:buNone/>
            </a:pPr>
            <a:r>
              <a:rPr lang="nl-NL" sz="2000" dirty="0" smtClean="0"/>
              <a:t>Mijn website heb je, hoop ik, al eens bezocht op aanraden van de cases van de paltrokmolen en houtzaagmolen.</a:t>
            </a:r>
          </a:p>
          <a:p>
            <a:pPr marL="0" indent="0">
              <a:buNone/>
            </a:pPr>
            <a:r>
              <a:rPr lang="nl-NL" sz="2000" dirty="0" smtClean="0"/>
              <a:t>Sinds 1983 is windmolenmodelbouw een </a:t>
            </a:r>
            <a:r>
              <a:rPr lang="nl-NL" sz="2000" dirty="0"/>
              <a:t>van mijn grote </a:t>
            </a:r>
            <a:r>
              <a:rPr lang="nl-NL" sz="2000" dirty="0" smtClean="0"/>
              <a:t>hobby’s. Ik bouw schaalmodellen van windmolens op museumniveau. </a:t>
            </a:r>
            <a:r>
              <a:rPr lang="nl-NL" sz="2000" dirty="0"/>
              <a:t>Schaalmodellen die tot in detail zijn nagebouwd van originele oude tekeningen of van eigen </a:t>
            </a:r>
            <a:r>
              <a:rPr lang="nl-NL" sz="2000" dirty="0" smtClean="0"/>
              <a:t>opmetingen. De meeste modellen staan ook daadwerkelijk </a:t>
            </a:r>
            <a:r>
              <a:rPr lang="nl-NL" sz="2000" dirty="0" smtClean="0"/>
              <a:t>tentoongesteld </a:t>
            </a:r>
            <a:r>
              <a:rPr lang="nl-NL" sz="2000" dirty="0" smtClean="0"/>
              <a:t>in Molen De Adriaan in Haarlem. Maar ook daarbuiten worden de modellen soms uitgeleend  aan musea of exposities. Voor deze molens heb ik al zeker, tot in detail, 60 kamwielen of schijflopen gebouwd om ook </a:t>
            </a:r>
            <a:r>
              <a:rPr lang="nl-NL" sz="2000" dirty="0" smtClean="0"/>
              <a:t>bij deze </a:t>
            </a:r>
            <a:r>
              <a:rPr lang="nl-NL" sz="2000" dirty="0" smtClean="0"/>
              <a:t>modelmolens hun werkende functie te </a:t>
            </a:r>
            <a:r>
              <a:rPr lang="nl-NL" sz="2000" dirty="0" smtClean="0"/>
              <a:t>kunnen tonen</a:t>
            </a:r>
            <a:r>
              <a:rPr lang="nl-NL" sz="2000" dirty="0" smtClean="0"/>
              <a:t>.</a:t>
            </a:r>
          </a:p>
          <a:p>
            <a:pPr marL="0" indent="0">
              <a:buNone/>
            </a:pPr>
            <a:r>
              <a:rPr lang="nl-NL" sz="2000" dirty="0" smtClean="0"/>
              <a:t>Mijn passie voor molenwielen is bij deze verklaard.</a:t>
            </a:r>
          </a:p>
          <a:p>
            <a:pPr marL="0" indent="0">
              <a:buNone/>
            </a:pPr>
            <a:r>
              <a:rPr lang="nl-NL" sz="2000" dirty="0" smtClean="0"/>
              <a:t>Ook in deze casus komen de modelbouwfoto’s goed van pas. Doe er je voordeel mee.</a:t>
            </a:r>
          </a:p>
          <a:p>
            <a:pPr marL="0" indent="0">
              <a:buNone/>
            </a:pPr>
            <a:r>
              <a:rPr lang="nl-NL" sz="2000" dirty="0" smtClean="0"/>
              <a:t>Jos van Schooten, paltrokmolenaar, modelbouwer en meubelmaker.</a:t>
            </a:r>
            <a:endParaRPr lang="nl-NL" sz="2000" dirty="0"/>
          </a:p>
        </p:txBody>
      </p:sp>
    </p:spTree>
    <p:extLst>
      <p:ext uri="{BB962C8B-B14F-4D97-AF65-F5344CB8AC3E}">
        <p14:creationId xmlns:p14="http://schemas.microsoft.com/office/powerpoint/2010/main" val="209421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Soorten assen</a:t>
            </a:r>
            <a:endParaRPr lang="nl-NL" sz="3200" b="1" dirty="0"/>
          </a:p>
        </p:txBody>
      </p:sp>
      <p:sp>
        <p:nvSpPr>
          <p:cNvPr id="3" name="Tijdelijke aanduiding voor inhoud 2"/>
          <p:cNvSpPr>
            <a:spLocks noGrp="1"/>
          </p:cNvSpPr>
          <p:nvPr>
            <p:ph idx="1"/>
          </p:nvPr>
        </p:nvSpPr>
        <p:spPr>
          <a:xfrm>
            <a:off x="323528" y="1124744"/>
            <a:ext cx="8640960" cy="5256584"/>
          </a:xfrm>
        </p:spPr>
        <p:txBody>
          <a:bodyPr>
            <a:noAutofit/>
          </a:bodyPr>
          <a:lstStyle/>
          <a:p>
            <a:pPr>
              <a:lnSpc>
                <a:spcPct val="110000"/>
              </a:lnSpc>
            </a:pPr>
            <a:r>
              <a:rPr lang="nl-NL" sz="1800" b="1" dirty="0" smtClean="0">
                <a:solidFill>
                  <a:srgbClr val="0070C0"/>
                </a:solidFill>
              </a:rPr>
              <a:t>De bovenas</a:t>
            </a:r>
            <a:r>
              <a:rPr lang="nl-NL" sz="1800" dirty="0" smtClean="0"/>
              <a:t>	Heeft je molen wieken? Dan heb je ook een bovenas. Deze vormt samen met het bovenwiel het hart van de ‘motor’.</a:t>
            </a:r>
          </a:p>
          <a:p>
            <a:pPr>
              <a:lnSpc>
                <a:spcPct val="110000"/>
              </a:lnSpc>
            </a:pPr>
            <a:r>
              <a:rPr lang="nl-NL" sz="1800" b="1" dirty="0" smtClean="0">
                <a:solidFill>
                  <a:srgbClr val="0070C0"/>
                </a:solidFill>
              </a:rPr>
              <a:t>De wentelas</a:t>
            </a:r>
            <a:r>
              <a:rPr lang="nl-NL" sz="1800" dirty="0" smtClean="0"/>
              <a:t>	Zorgt met zijn spaken dat de heien en stampers van een oliemolen worden opgetild, maar ook de stampers van de hennepklopper en de volmolen of de hakmessen in de kuip van een papiermolen of verfmolen.</a:t>
            </a:r>
          </a:p>
          <a:p>
            <a:pPr>
              <a:lnSpc>
                <a:spcPct val="110000"/>
              </a:lnSpc>
            </a:pPr>
            <a:r>
              <a:rPr lang="nl-NL" sz="1800" b="1" dirty="0" smtClean="0">
                <a:solidFill>
                  <a:srgbClr val="0070C0"/>
                </a:solidFill>
              </a:rPr>
              <a:t>De krukas</a:t>
            </a:r>
            <a:r>
              <a:rPr lang="nl-NL" sz="1800" dirty="0" smtClean="0"/>
              <a:t>	Dan denk je gelijk aan de houtzaagmolen voor het optillen van de zaagramen. Maar heel vroeger konden ook de steenzagerij, en nu nog steeds de zeverij van een pelmolen of de waterpomp van een papiermolen de krukas goed gebruiken.</a:t>
            </a:r>
          </a:p>
          <a:p>
            <a:pPr>
              <a:lnSpc>
                <a:spcPct val="110000"/>
              </a:lnSpc>
            </a:pPr>
            <a:r>
              <a:rPr lang="nl-NL" sz="1800" b="1" dirty="0" smtClean="0">
                <a:solidFill>
                  <a:srgbClr val="0070C0"/>
                </a:solidFill>
              </a:rPr>
              <a:t>De wateras</a:t>
            </a:r>
            <a:r>
              <a:rPr lang="nl-NL" sz="1800" dirty="0" smtClean="0"/>
              <a:t>	Die vind je in de molens met een scheprad (of in een watermolen).</a:t>
            </a:r>
          </a:p>
          <a:p>
            <a:pPr>
              <a:lnSpc>
                <a:spcPct val="110000"/>
              </a:lnSpc>
            </a:pPr>
            <a:r>
              <a:rPr lang="nl-NL" sz="1800" b="1" dirty="0" smtClean="0">
                <a:solidFill>
                  <a:srgbClr val="0070C0"/>
                </a:solidFill>
              </a:rPr>
              <a:t>De luias</a:t>
            </a:r>
            <a:r>
              <a:rPr lang="nl-NL" sz="1800" b="1" dirty="0" smtClean="0"/>
              <a:t>	</a:t>
            </a:r>
            <a:r>
              <a:rPr lang="nl-NL" sz="1800" dirty="0" smtClean="0"/>
              <a:t>Heb je zakken vol grondstoffen die naar boven moeten worden gehesen? Of zakken meel die naar beneden moeten worden afgeschoten,  dan biedt een luias uitkomst. Meestal te vinden op de korenmolens.</a:t>
            </a:r>
          </a:p>
          <a:p>
            <a:pPr>
              <a:lnSpc>
                <a:spcPct val="110000"/>
              </a:lnSpc>
            </a:pPr>
            <a:r>
              <a:rPr lang="nl-NL" sz="1800" b="1" dirty="0" smtClean="0">
                <a:solidFill>
                  <a:srgbClr val="0070C0"/>
                </a:solidFill>
              </a:rPr>
              <a:t>Een drijfas</a:t>
            </a:r>
            <a:r>
              <a:rPr lang="nl-NL" sz="1800" b="1" dirty="0" smtClean="0"/>
              <a:t>	</a:t>
            </a:r>
            <a:r>
              <a:rPr lang="nl-NL" sz="1800" dirty="0" smtClean="0"/>
              <a:t>Die</a:t>
            </a:r>
            <a:r>
              <a:rPr lang="nl-NL" sz="1800" b="1" dirty="0" smtClean="0"/>
              <a:t> </a:t>
            </a:r>
            <a:r>
              <a:rPr lang="nl-NL" sz="1800" dirty="0" smtClean="0"/>
              <a:t>kun je toepassen als er een werktuig buiten het bereik van de koningsspil staat opgesteld, maar die je ook door de molen aan wilt laten drijven. Bijv. de kantstenen en de kalander in de schuren van papiermolen De Schoolmeester.</a:t>
            </a:r>
          </a:p>
          <a:p>
            <a:pPr>
              <a:lnSpc>
                <a:spcPct val="110000"/>
              </a:lnSpc>
            </a:pPr>
            <a:r>
              <a:rPr lang="nl-NL" sz="1800" b="1" dirty="0" smtClean="0">
                <a:solidFill>
                  <a:srgbClr val="0070C0"/>
                </a:solidFill>
              </a:rPr>
              <a:t>Assen</a:t>
            </a:r>
            <a:r>
              <a:rPr lang="nl-NL" sz="1800" dirty="0" smtClean="0">
                <a:solidFill>
                  <a:srgbClr val="0070C0"/>
                </a:solidFill>
              </a:rPr>
              <a:t>	</a:t>
            </a:r>
            <a:r>
              <a:rPr lang="nl-NL" sz="1800" dirty="0" smtClean="0"/>
              <a:t>	De hoofdstad van Drenthe.</a:t>
            </a:r>
            <a:endParaRPr lang="nl-NL" sz="1800" dirty="0"/>
          </a:p>
        </p:txBody>
      </p:sp>
    </p:spTree>
    <p:extLst>
      <p:ext uri="{BB962C8B-B14F-4D97-AF65-F5344CB8AC3E}">
        <p14:creationId xmlns:p14="http://schemas.microsoft.com/office/powerpoint/2010/main" val="412794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smtClean="0">
                <a:solidFill>
                  <a:srgbClr val="0070C0"/>
                </a:solidFill>
              </a:rPr>
              <a:t>De bovenas</a:t>
            </a:r>
            <a:endParaRPr lang="nl-NL" b="1" dirty="0">
              <a:solidFill>
                <a:srgbClr val="0070C0"/>
              </a:solidFill>
            </a:endParaRPr>
          </a:p>
        </p:txBody>
      </p:sp>
    </p:spTree>
    <p:extLst>
      <p:ext uri="{BB962C8B-B14F-4D97-AF65-F5344CB8AC3E}">
        <p14:creationId xmlns:p14="http://schemas.microsoft.com/office/powerpoint/2010/main" val="254229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Soorten bovenassen</a:t>
            </a:r>
            <a:endParaRPr lang="nl-NL" sz="3200" b="1" dirty="0"/>
          </a:p>
        </p:txBody>
      </p:sp>
      <p:sp>
        <p:nvSpPr>
          <p:cNvPr id="3" name="Tijdelijke aanduiding voor inhoud 2"/>
          <p:cNvSpPr>
            <a:spLocks noGrp="1"/>
          </p:cNvSpPr>
          <p:nvPr>
            <p:ph idx="1"/>
          </p:nvPr>
        </p:nvSpPr>
        <p:spPr>
          <a:xfrm>
            <a:off x="467544" y="1124744"/>
            <a:ext cx="8229600" cy="5544616"/>
          </a:xfrm>
        </p:spPr>
        <p:txBody>
          <a:bodyPr>
            <a:normAutofit/>
          </a:bodyPr>
          <a:lstStyle/>
          <a:p>
            <a:pPr>
              <a:spcBef>
                <a:spcPts val="0"/>
              </a:spcBef>
            </a:pPr>
            <a:r>
              <a:rPr lang="nl-NL" sz="2000" b="1" dirty="0" smtClean="0"/>
              <a:t>Houten bovenassen.</a:t>
            </a:r>
          </a:p>
          <a:p>
            <a:pPr>
              <a:spcBef>
                <a:spcPts val="0"/>
              </a:spcBef>
            </a:pPr>
            <a:r>
              <a:rPr lang="nl-NL" sz="2000" b="1" dirty="0" smtClean="0"/>
              <a:t>Gietijzeren bovenassen.</a:t>
            </a:r>
          </a:p>
          <a:p>
            <a:pPr>
              <a:spcBef>
                <a:spcPts val="0"/>
              </a:spcBef>
            </a:pPr>
            <a:r>
              <a:rPr lang="nl-NL" sz="2000" dirty="0" smtClean="0"/>
              <a:t>Houten bovenassen met een gietijzeren insteek askop. (standerdmolen).</a:t>
            </a:r>
          </a:p>
          <a:p>
            <a:pPr>
              <a:spcBef>
                <a:spcPts val="0"/>
              </a:spcBef>
            </a:pPr>
            <a:endParaRPr lang="nl-NL" sz="2000" dirty="0" smtClean="0">
              <a:solidFill>
                <a:srgbClr val="0070C0"/>
              </a:solidFill>
            </a:endParaRPr>
          </a:p>
          <a:p>
            <a:pPr>
              <a:spcBef>
                <a:spcPts val="0"/>
              </a:spcBef>
            </a:pPr>
            <a:r>
              <a:rPr lang="nl-NL" sz="2000" b="1" dirty="0" smtClean="0">
                <a:solidFill>
                  <a:srgbClr val="0070C0"/>
                </a:solidFill>
              </a:rPr>
              <a:t>Houten bovenassen.</a:t>
            </a:r>
          </a:p>
          <a:p>
            <a:pPr>
              <a:spcBef>
                <a:spcPts val="0"/>
              </a:spcBef>
            </a:pPr>
            <a:r>
              <a:rPr lang="nl-NL" sz="2000" dirty="0" smtClean="0"/>
              <a:t>metalen schenen in het halslager.</a:t>
            </a:r>
          </a:p>
          <a:p>
            <a:pPr>
              <a:spcBef>
                <a:spcPts val="0"/>
              </a:spcBef>
            </a:pPr>
            <a:r>
              <a:rPr lang="nl-NL" sz="2000" dirty="0" smtClean="0"/>
              <a:t>metalen schenen of een metalen bus voor het penlager.</a:t>
            </a:r>
          </a:p>
          <a:p>
            <a:pPr>
              <a:spcBef>
                <a:spcPts val="0"/>
              </a:spcBef>
            </a:pPr>
            <a:r>
              <a:rPr lang="nl-NL" sz="2000" dirty="0" smtClean="0"/>
              <a:t>Metalen knuppelstroppen tegen het scheuren of losbreken.</a:t>
            </a:r>
          </a:p>
          <a:p>
            <a:pPr>
              <a:spcBef>
                <a:spcPts val="0"/>
              </a:spcBef>
            </a:pPr>
            <a:r>
              <a:rPr lang="nl-NL" sz="2000" dirty="0" smtClean="0"/>
              <a:t>Eikenhout of Azobé.  </a:t>
            </a:r>
          </a:p>
          <a:p>
            <a:pPr>
              <a:spcBef>
                <a:spcPts val="0"/>
              </a:spcBef>
            </a:pPr>
            <a:endParaRPr lang="nl-NL" sz="2000" dirty="0" smtClean="0">
              <a:solidFill>
                <a:srgbClr val="0070C0"/>
              </a:solidFill>
            </a:endParaRPr>
          </a:p>
          <a:p>
            <a:pPr>
              <a:spcBef>
                <a:spcPts val="0"/>
              </a:spcBef>
            </a:pPr>
            <a:r>
              <a:rPr lang="nl-NL" sz="2000" b="1" dirty="0" smtClean="0">
                <a:solidFill>
                  <a:srgbClr val="0070C0"/>
                </a:solidFill>
              </a:rPr>
              <a:t>Gietijzeren bovenassen.</a:t>
            </a:r>
          </a:p>
          <a:p>
            <a:pPr>
              <a:spcBef>
                <a:spcPts val="0"/>
              </a:spcBef>
            </a:pPr>
            <a:r>
              <a:rPr lang="nl-NL" sz="2000" dirty="0" smtClean="0"/>
              <a:t>Diverse halslagers: op nummer 1: arduin ook wel Belgisch hardsteen, verder: bronzen voering op lagerblok, PTFE of teflon, Dekker’s rollenwerk.</a:t>
            </a:r>
          </a:p>
          <a:p>
            <a:pPr>
              <a:spcBef>
                <a:spcPts val="0"/>
              </a:spcBef>
            </a:pPr>
            <a:r>
              <a:rPr lang="nl-NL" sz="2000" dirty="0" smtClean="0"/>
              <a:t>Boshout, vaak in de maat van de oude houten as door de onveranderde spiegelmaat van het bovenwiel. Voorzien van knuppelstroppen.</a:t>
            </a:r>
          </a:p>
          <a:p>
            <a:endParaRPr lang="nl-NL" sz="2000" dirty="0"/>
          </a:p>
          <a:p>
            <a:endParaRPr lang="nl-NL" sz="2000" dirty="0"/>
          </a:p>
          <a:p>
            <a:endParaRPr lang="nl-NL" sz="2000" dirty="0"/>
          </a:p>
        </p:txBody>
      </p:sp>
    </p:spTree>
    <p:extLst>
      <p:ext uri="{BB962C8B-B14F-4D97-AF65-F5344CB8AC3E}">
        <p14:creationId xmlns:p14="http://schemas.microsoft.com/office/powerpoint/2010/main" val="61549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3" y="1340768"/>
            <a:ext cx="6682923" cy="5012192"/>
          </a:xfrm>
          <a:prstGeom prst="rect">
            <a:avLst/>
          </a:prstGeom>
        </p:spPr>
      </p:pic>
      <p:sp>
        <p:nvSpPr>
          <p:cNvPr id="5" name="Titel 4"/>
          <p:cNvSpPr>
            <a:spLocks noGrp="1"/>
          </p:cNvSpPr>
          <p:nvPr>
            <p:ph type="title"/>
          </p:nvPr>
        </p:nvSpPr>
        <p:spPr/>
        <p:txBody>
          <a:bodyPr>
            <a:normAutofit/>
          </a:bodyPr>
          <a:lstStyle/>
          <a:p>
            <a:r>
              <a:rPr lang="nl-NL" sz="3200" b="1" dirty="0">
                <a:solidFill>
                  <a:prstClr val="black"/>
                </a:solidFill>
              </a:rPr>
              <a:t>Houten </a:t>
            </a:r>
            <a:r>
              <a:rPr lang="nl-NL" sz="3200" b="1" dirty="0" smtClean="0">
                <a:solidFill>
                  <a:prstClr val="black"/>
                </a:solidFill>
              </a:rPr>
              <a:t>bovenas</a:t>
            </a:r>
            <a:br>
              <a:rPr lang="nl-NL" sz="3200" b="1" dirty="0" smtClean="0">
                <a:solidFill>
                  <a:prstClr val="black"/>
                </a:solidFill>
              </a:rPr>
            </a:br>
            <a:r>
              <a:rPr lang="nl-NL" sz="2000" dirty="0" smtClean="0">
                <a:solidFill>
                  <a:prstClr val="black"/>
                </a:solidFill>
              </a:rPr>
              <a:t>Wipmolen, Marendijkmolen, Leiden.</a:t>
            </a:r>
            <a:endParaRPr lang="nl-NL" sz="2000" dirty="0"/>
          </a:p>
        </p:txBody>
      </p:sp>
    </p:spTree>
    <p:extLst>
      <p:ext uri="{BB962C8B-B14F-4D97-AF65-F5344CB8AC3E}">
        <p14:creationId xmlns:p14="http://schemas.microsoft.com/office/powerpoint/2010/main" val="389078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Houten </a:t>
            </a:r>
            <a:r>
              <a:rPr lang="nl-NL" sz="3200" b="1" dirty="0" smtClean="0">
                <a:solidFill>
                  <a:prstClr val="black"/>
                </a:solidFill>
              </a:rPr>
              <a:t>bovenas </a:t>
            </a:r>
            <a:br>
              <a:rPr lang="nl-NL" sz="3200" b="1" dirty="0" smtClean="0">
                <a:solidFill>
                  <a:prstClr val="black"/>
                </a:solidFill>
              </a:rPr>
            </a:br>
            <a:r>
              <a:rPr lang="nl-NL" sz="2000" dirty="0" smtClean="0">
                <a:solidFill>
                  <a:prstClr val="black"/>
                </a:solidFill>
              </a:rPr>
              <a:t>De standerdmolen van Huizen, N.O.M. Arnhem…</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106" y="1600200"/>
            <a:ext cx="8191788" cy="4525963"/>
          </a:xfrm>
        </p:spPr>
      </p:pic>
    </p:spTree>
    <p:extLst>
      <p:ext uri="{BB962C8B-B14F-4D97-AF65-F5344CB8AC3E}">
        <p14:creationId xmlns:p14="http://schemas.microsoft.com/office/powerpoint/2010/main" val="108255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Houten </a:t>
            </a:r>
            <a:r>
              <a:rPr lang="nl-NL" sz="3200" b="1" dirty="0" smtClean="0">
                <a:solidFill>
                  <a:prstClr val="black"/>
                </a:solidFill>
              </a:rPr>
              <a:t>bovenas </a:t>
            </a:r>
            <a:br>
              <a:rPr lang="nl-NL" sz="3200" b="1" dirty="0" smtClean="0">
                <a:solidFill>
                  <a:prstClr val="black"/>
                </a:solidFill>
              </a:rPr>
            </a:br>
            <a:r>
              <a:rPr lang="nl-NL" sz="2000" dirty="0" smtClean="0">
                <a:solidFill>
                  <a:prstClr val="black"/>
                </a:solidFill>
              </a:rPr>
              <a:t>…had ooit metalen schenen</a:t>
            </a:r>
            <a:endParaRPr lang="nl-NL" sz="20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00" y="1627981"/>
            <a:ext cx="5080000" cy="4470400"/>
          </a:xfrm>
        </p:spPr>
      </p:pic>
    </p:spTree>
    <p:extLst>
      <p:ext uri="{BB962C8B-B14F-4D97-AF65-F5344CB8AC3E}">
        <p14:creationId xmlns:p14="http://schemas.microsoft.com/office/powerpoint/2010/main" val="132382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714202"/>
          </a:xfrm>
        </p:spPr>
        <p:txBody>
          <a:bodyPr>
            <a:normAutofit/>
          </a:bodyPr>
          <a:lstStyle/>
          <a:p>
            <a:r>
              <a:rPr lang="nl-NL" sz="3200" b="1" dirty="0" smtClean="0"/>
              <a:t>Houten bovenas</a:t>
            </a:r>
            <a:r>
              <a:rPr lang="nl-NL" sz="3200" dirty="0" smtClean="0"/>
              <a:t/>
            </a:r>
            <a:br>
              <a:rPr lang="nl-NL" sz="3200" dirty="0" smtClean="0"/>
            </a:br>
            <a:r>
              <a:rPr lang="nl-NL" sz="2000" dirty="0" smtClean="0"/>
              <a:t>Het Amsterdamsche Wapen. Hals met metalen schenen. Gelagerd op een arduinen steen. Strijkplaten tegen de keer- en weerstijl.</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1988840"/>
            <a:ext cx="5463939" cy="4525963"/>
          </a:xfrm>
        </p:spPr>
      </p:pic>
    </p:spTree>
    <p:extLst>
      <p:ext uri="{BB962C8B-B14F-4D97-AF65-F5344CB8AC3E}">
        <p14:creationId xmlns:p14="http://schemas.microsoft.com/office/powerpoint/2010/main" val="90821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Houten bovenas</a:t>
            </a:r>
            <a:br>
              <a:rPr lang="nl-NL" sz="3200" b="1" dirty="0" smtClean="0"/>
            </a:br>
            <a:r>
              <a:rPr lang="nl-NL" sz="2000" dirty="0" smtClean="0"/>
              <a:t>Dezelfde uitvoering </a:t>
            </a:r>
            <a:r>
              <a:rPr lang="nl-NL" sz="2000" dirty="0" smtClean="0"/>
              <a:t>in </a:t>
            </a:r>
            <a:r>
              <a:rPr lang="nl-NL" sz="2000" dirty="0" smtClean="0"/>
              <a:t>Paltrokmolen De Otter, Amsterdam.</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289510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Houten bovenas</a:t>
            </a:r>
            <a:r>
              <a:rPr lang="nl-NL" sz="3600" b="1" dirty="0" smtClean="0"/>
              <a:t/>
            </a:r>
            <a:br>
              <a:rPr lang="nl-NL" sz="3600" b="1" dirty="0" smtClean="0"/>
            </a:br>
            <a:r>
              <a:rPr lang="nl-NL" sz="2000" dirty="0" smtClean="0"/>
              <a:t>Penlager met stalen bus, gelagerd op een broeksteen van </a:t>
            </a:r>
            <a:r>
              <a:rPr lang="nl-NL" sz="2000" dirty="0"/>
              <a:t>De Otter. </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4697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714202"/>
          </a:xfrm>
        </p:spPr>
        <p:txBody>
          <a:bodyPr>
            <a:normAutofit/>
          </a:bodyPr>
          <a:lstStyle/>
          <a:p>
            <a:r>
              <a:rPr lang="nl-NL" sz="3200" b="1" dirty="0">
                <a:solidFill>
                  <a:prstClr val="black"/>
                </a:solidFill>
              </a:rPr>
              <a:t>Gietijzeren </a:t>
            </a:r>
            <a:r>
              <a:rPr lang="nl-NL" sz="3200" b="1" dirty="0" smtClean="0">
                <a:solidFill>
                  <a:prstClr val="black"/>
                </a:solidFill>
              </a:rPr>
              <a:t>bovenas</a:t>
            </a:r>
            <a:br>
              <a:rPr lang="nl-NL" sz="3200" b="1" dirty="0" smtClean="0">
                <a:solidFill>
                  <a:prstClr val="black"/>
                </a:solidFill>
              </a:rPr>
            </a:br>
            <a:r>
              <a:rPr lang="nl-NL" sz="2000" dirty="0" smtClean="0">
                <a:solidFill>
                  <a:prstClr val="black"/>
                </a:solidFill>
              </a:rPr>
              <a:t>De bovenas met boshout en stroppen van poldermolen De Veer in Haarlem.</a:t>
            </a:r>
            <a:br>
              <a:rPr lang="nl-NL" sz="2000" dirty="0" smtClean="0">
                <a:solidFill>
                  <a:prstClr val="black"/>
                </a:solidFill>
              </a:rPr>
            </a:br>
            <a:r>
              <a:rPr lang="nl-NL" sz="2000" dirty="0" smtClean="0">
                <a:solidFill>
                  <a:prstClr val="black"/>
                </a:solidFill>
              </a:rPr>
              <a:t> Na de brand van 1998. Ligt nu bij de Molen van de vm. polder Waarland.</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07571"/>
            <a:ext cx="8229600" cy="2911221"/>
          </a:xfrm>
        </p:spPr>
      </p:pic>
    </p:spTree>
    <p:extLst>
      <p:ext uri="{BB962C8B-B14F-4D97-AF65-F5344CB8AC3E}">
        <p14:creationId xmlns:p14="http://schemas.microsoft.com/office/powerpoint/2010/main" val="25146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rgbClr val="FF0000"/>
                </a:solidFill>
              </a:rPr>
              <a:t>Het gaande werk van…</a:t>
            </a:r>
            <a:endParaRPr lang="nl-NL" sz="3200" b="1" dirty="0"/>
          </a:p>
        </p:txBody>
      </p:sp>
      <p:sp>
        <p:nvSpPr>
          <p:cNvPr id="3" name="Tijdelijke aanduiding voor inhoud 2"/>
          <p:cNvSpPr>
            <a:spLocks noGrp="1"/>
          </p:cNvSpPr>
          <p:nvPr>
            <p:ph idx="1"/>
          </p:nvPr>
        </p:nvSpPr>
        <p:spPr>
          <a:xfrm>
            <a:off x="457200" y="1268760"/>
            <a:ext cx="8229600" cy="5040560"/>
          </a:xfrm>
        </p:spPr>
        <p:txBody>
          <a:bodyPr>
            <a:normAutofit/>
          </a:bodyPr>
          <a:lstStyle/>
          <a:p>
            <a:pPr marL="0" indent="0">
              <a:spcBef>
                <a:spcPts val="0"/>
              </a:spcBef>
              <a:buNone/>
            </a:pPr>
            <a:r>
              <a:rPr lang="nl-NL" sz="2000" b="1" dirty="0" smtClean="0">
                <a:solidFill>
                  <a:srgbClr val="0070C0"/>
                </a:solidFill>
              </a:rPr>
              <a:t>Molenfuncties</a:t>
            </a:r>
          </a:p>
          <a:p>
            <a:pPr marL="0" indent="0">
              <a:spcBef>
                <a:spcPts val="0"/>
              </a:spcBef>
              <a:buNone/>
            </a:pPr>
            <a:r>
              <a:rPr lang="nl-NL" sz="2000" dirty="0" smtClean="0">
                <a:solidFill>
                  <a:prstClr val="black"/>
                </a:solidFill>
              </a:rPr>
              <a:t>Om </a:t>
            </a:r>
            <a:r>
              <a:rPr lang="nl-NL" sz="2000" dirty="0">
                <a:solidFill>
                  <a:prstClr val="black"/>
                </a:solidFill>
              </a:rPr>
              <a:t>een goed overzicht te krijgen wat er </a:t>
            </a:r>
            <a:r>
              <a:rPr lang="nl-NL" sz="2000" dirty="0" smtClean="0">
                <a:solidFill>
                  <a:prstClr val="black"/>
                </a:solidFill>
              </a:rPr>
              <a:t>allemaal door het bovenwiel kan worden </a:t>
            </a:r>
            <a:r>
              <a:rPr lang="nl-NL" sz="2000" dirty="0">
                <a:solidFill>
                  <a:prstClr val="black"/>
                </a:solidFill>
              </a:rPr>
              <a:t>aangedreven </a:t>
            </a:r>
            <a:r>
              <a:rPr lang="nl-NL" sz="2000" dirty="0" smtClean="0">
                <a:solidFill>
                  <a:prstClr val="black"/>
                </a:solidFill>
              </a:rPr>
              <a:t>en om niet verward te raken in de vele benamingen van het gaande werk, starten we bij de basis. </a:t>
            </a:r>
          </a:p>
          <a:p>
            <a:pPr marL="0" lvl="0" indent="0">
              <a:spcBef>
                <a:spcPts val="0"/>
              </a:spcBef>
              <a:buNone/>
            </a:pPr>
            <a:r>
              <a:rPr lang="nl-NL" sz="2000" dirty="0" smtClean="0">
                <a:solidFill>
                  <a:prstClr val="black"/>
                </a:solidFill>
              </a:rPr>
              <a:t>Molens zijn er in allerlei types en het aantal molenfuncties is enorm. Elke molen vereist afhankelijk van het type en van zijn functie een voorgeschreven aantal </a:t>
            </a:r>
            <a:r>
              <a:rPr lang="nl-NL" sz="2000" dirty="0" smtClean="0">
                <a:solidFill>
                  <a:prstClr val="black"/>
                </a:solidFill>
              </a:rPr>
              <a:t>assen, spillen en </a:t>
            </a:r>
            <a:r>
              <a:rPr lang="nl-NL" sz="2000" dirty="0" smtClean="0">
                <a:solidFill>
                  <a:prstClr val="black"/>
                </a:solidFill>
              </a:rPr>
              <a:t>wielen. Daarnaast bepaalt de grootte van een molen of er ruimte is voor uitbreiding van gereedschappen en de daaraan verbonden aandrijving. </a:t>
            </a:r>
          </a:p>
          <a:p>
            <a:pPr marL="0" lvl="0" indent="0">
              <a:spcBef>
                <a:spcPts val="0"/>
              </a:spcBef>
              <a:buNone/>
            </a:pPr>
            <a:endParaRPr lang="nl-NL" sz="2000" dirty="0" smtClean="0">
              <a:solidFill>
                <a:prstClr val="black"/>
              </a:solidFill>
            </a:endParaRPr>
          </a:p>
          <a:p>
            <a:pPr marL="0" lvl="0" indent="0">
              <a:spcBef>
                <a:spcPts val="0"/>
              </a:spcBef>
              <a:buNone/>
            </a:pPr>
            <a:r>
              <a:rPr lang="nl-NL" sz="2000" b="1" dirty="0" smtClean="0">
                <a:solidFill>
                  <a:srgbClr val="0070C0"/>
                </a:solidFill>
              </a:rPr>
              <a:t>Molentypes</a:t>
            </a:r>
          </a:p>
          <a:p>
            <a:pPr marL="0" lvl="0" indent="0">
              <a:spcBef>
                <a:spcPts val="0"/>
              </a:spcBef>
              <a:buNone/>
            </a:pPr>
            <a:r>
              <a:rPr lang="nl-NL" sz="2000" dirty="0" smtClean="0">
                <a:solidFill>
                  <a:prstClr val="black"/>
                </a:solidFill>
              </a:rPr>
              <a:t>Als je alle combinaties wilt maken van de voorkomende molentypes en de functie of functies die daaraan verbonden kunnen zijn, is dit bijna onbegonnen werk. We concentreren ons alleen op de verschillen in kruiwerk.</a:t>
            </a:r>
          </a:p>
          <a:p>
            <a:pPr marL="0" lvl="0" indent="0">
              <a:spcBef>
                <a:spcPts val="0"/>
              </a:spcBef>
              <a:buNone/>
            </a:pPr>
            <a:r>
              <a:rPr lang="nl-NL" sz="2000" dirty="0" smtClean="0">
                <a:solidFill>
                  <a:prstClr val="black"/>
                </a:solidFill>
              </a:rPr>
              <a:t>Onderkruiers, zetelkruiers, zetelkruiers met een holle koker en bovenkruiers.</a:t>
            </a:r>
          </a:p>
          <a:p>
            <a:pPr marL="0" indent="0">
              <a:buNone/>
            </a:pPr>
            <a:endParaRPr lang="nl-NL" dirty="0"/>
          </a:p>
        </p:txBody>
      </p:sp>
    </p:spTree>
    <p:extLst>
      <p:ext uri="{BB962C8B-B14F-4D97-AF65-F5344CB8AC3E}">
        <p14:creationId xmlns:p14="http://schemas.microsoft.com/office/powerpoint/2010/main" val="200175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600" b="1" dirty="0" smtClean="0"/>
              <a:t>Gietijzeren bovenas</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p:spPr>
      </p:pic>
      <p:sp>
        <p:nvSpPr>
          <p:cNvPr id="5" name="Tijdelijke aanduiding voor tekst 4"/>
          <p:cNvSpPr>
            <a:spLocks noGrp="1"/>
          </p:cNvSpPr>
          <p:nvPr>
            <p:ph type="body" sz="half" idx="2"/>
          </p:nvPr>
        </p:nvSpPr>
        <p:spPr>
          <a:xfrm>
            <a:off x="457200" y="1435100"/>
            <a:ext cx="3682752" cy="4691063"/>
          </a:xfrm>
        </p:spPr>
        <p:txBody>
          <a:bodyPr>
            <a:normAutofit lnSpcReduction="10000"/>
          </a:bodyPr>
          <a:lstStyle/>
          <a:p>
            <a:r>
              <a:rPr lang="nl-NL" sz="2000" dirty="0"/>
              <a:t>Gelagerd op een Arduinen steen.</a:t>
            </a:r>
          </a:p>
          <a:p>
            <a:r>
              <a:rPr lang="nl-NL" dirty="0" smtClean="0"/>
              <a:t> </a:t>
            </a:r>
            <a:r>
              <a:rPr lang="nl-NL" sz="2000" dirty="0" smtClean="0"/>
              <a:t>Met de komst van de gietijzeren assen, waren de aanpassingen aan de molen minimaal. De lagerstenen kregen een kleinere diameter, aangepast aan de kleinere hals en pen. Het boshout rond de bovenas kreeg dezelfde omvangsmaat als de houten as.</a:t>
            </a:r>
          </a:p>
          <a:p>
            <a:r>
              <a:rPr lang="nl-NL" sz="2000" dirty="0" smtClean="0"/>
              <a:t>Bij hergebruik van de oude halssteen diende er een aangepast steenbed te worden geplaatst. Op de keerstijl kwam een keerklos.  </a:t>
            </a:r>
          </a:p>
          <a:p>
            <a:r>
              <a:rPr lang="nl-NL" sz="2000" dirty="0" smtClean="0"/>
              <a:t>De Eenhoorn, Haarlem.</a:t>
            </a:r>
            <a:endParaRPr lang="nl-NL" sz="2000" dirty="0"/>
          </a:p>
        </p:txBody>
      </p:sp>
    </p:spTree>
    <p:extLst>
      <p:ext uri="{BB962C8B-B14F-4D97-AF65-F5344CB8AC3E}">
        <p14:creationId xmlns:p14="http://schemas.microsoft.com/office/powerpoint/2010/main" val="39499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786210"/>
          </a:xfrm>
        </p:spPr>
        <p:txBody>
          <a:bodyPr>
            <a:normAutofit/>
          </a:bodyPr>
          <a:lstStyle/>
          <a:p>
            <a:r>
              <a:rPr lang="nl-NL" sz="3200" b="1" dirty="0">
                <a:solidFill>
                  <a:prstClr val="black"/>
                </a:solidFill>
              </a:rPr>
              <a:t>Gietijzeren </a:t>
            </a:r>
            <a:r>
              <a:rPr lang="nl-NL" sz="3200" b="1" dirty="0" smtClean="0">
                <a:solidFill>
                  <a:prstClr val="black"/>
                </a:solidFill>
              </a:rPr>
              <a:t>bovenas</a:t>
            </a:r>
            <a:br>
              <a:rPr lang="nl-NL" sz="3200" b="1" dirty="0" smtClean="0">
                <a:solidFill>
                  <a:prstClr val="black"/>
                </a:solidFill>
              </a:rPr>
            </a:br>
            <a:r>
              <a:rPr lang="nl-NL" sz="2000" dirty="0" smtClean="0">
                <a:solidFill>
                  <a:prstClr val="black"/>
                </a:solidFill>
              </a:rPr>
              <a:t>Deze springbeugel werd nooit aangepast aan de nieuwe bovenas.</a:t>
            </a:r>
            <a:br>
              <a:rPr lang="nl-NL" sz="2000" dirty="0" smtClean="0">
                <a:solidFill>
                  <a:prstClr val="black"/>
                </a:solidFill>
              </a:rPr>
            </a:br>
            <a:r>
              <a:rPr lang="nl-NL" sz="2000" dirty="0" smtClean="0">
                <a:solidFill>
                  <a:prstClr val="black"/>
                </a:solidFill>
              </a:rPr>
              <a:t>De Eenhoorn verruilde  rond 1897  zijn broeksteen voor een pensteen en een losse tegel. </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3542" y="1988840"/>
            <a:ext cx="6276915" cy="4181995"/>
          </a:xfrm>
        </p:spPr>
      </p:pic>
    </p:spTree>
    <p:extLst>
      <p:ext uri="{BB962C8B-B14F-4D97-AF65-F5344CB8AC3E}">
        <p14:creationId xmlns:p14="http://schemas.microsoft.com/office/powerpoint/2010/main" val="300300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smtClean="0"/>
              <a:t>Gietijzeren bovenas</a:t>
            </a:r>
            <a:r>
              <a:rPr lang="nl-NL" dirty="0" smtClean="0"/>
              <a:t/>
            </a:r>
            <a:br>
              <a:rPr lang="nl-NL" dirty="0" smtClean="0"/>
            </a:br>
            <a:r>
              <a:rPr lang="nl-NL" sz="2200" dirty="0" smtClean="0"/>
              <a:t>De pen draait in een steen. De tap steunt tegen een metalen tegelplaat. Daaronder een oliebakje met een </a:t>
            </a:r>
            <a:r>
              <a:rPr lang="nl-NL" sz="2200" dirty="0" err="1" smtClean="0"/>
              <a:t>zelfsmerende</a:t>
            </a:r>
            <a:r>
              <a:rPr lang="nl-NL" sz="2200" dirty="0" smtClean="0"/>
              <a:t> (dopjes)</a:t>
            </a:r>
            <a:r>
              <a:rPr lang="nl-NL" sz="2000" dirty="0" smtClean="0"/>
              <a:t>ketting</a:t>
            </a:r>
            <a:r>
              <a:rPr lang="nl-NL" sz="2000" dirty="0" smtClean="0"/>
              <a:t>.</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800" y="1700808"/>
            <a:ext cx="3658486" cy="4525963"/>
          </a:xfrm>
        </p:spPr>
      </p:pic>
    </p:spTree>
    <p:extLst>
      <p:ext uri="{BB962C8B-B14F-4D97-AF65-F5344CB8AC3E}">
        <p14:creationId xmlns:p14="http://schemas.microsoft.com/office/powerpoint/2010/main" val="80658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Houten bovenas met insteek askop</a:t>
            </a:r>
            <a:endParaRPr lang="nl-NL"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124744"/>
            <a:ext cx="7128791" cy="5346593"/>
          </a:xfrm>
        </p:spPr>
      </p:pic>
    </p:spTree>
    <p:extLst>
      <p:ext uri="{BB962C8B-B14F-4D97-AF65-F5344CB8AC3E}">
        <p14:creationId xmlns:p14="http://schemas.microsoft.com/office/powerpoint/2010/main" val="78922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Houten bovenas met insteek askop</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97220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Houten bovenas met insteek askop</a:t>
            </a:r>
            <a:endParaRPr lang="nl-NL" dirty="0"/>
          </a:p>
        </p:txBody>
      </p:sp>
      <p:sp>
        <p:nvSpPr>
          <p:cNvPr id="3" name="Tijdelijke aanduiding voor inhoud 2"/>
          <p:cNvSpPr>
            <a:spLocks noGrp="1"/>
          </p:cNvSpPr>
          <p:nvPr>
            <p:ph idx="1"/>
          </p:nvPr>
        </p:nvSpPr>
        <p:spPr/>
        <p:txBody>
          <a:bodyPr>
            <a:normAutofit/>
          </a:bodyPr>
          <a:lstStyle/>
          <a:p>
            <a:pPr marL="0" indent="0">
              <a:spcBef>
                <a:spcPts val="0"/>
              </a:spcBef>
              <a:buNone/>
            </a:pPr>
            <a:r>
              <a:rPr lang="nl-NL" sz="2000" dirty="0" smtClean="0"/>
              <a:t>Waarom een insteek askop en niet een hele nieuwe gietijzeren as?</a:t>
            </a:r>
          </a:p>
          <a:p>
            <a:pPr marL="0" indent="0">
              <a:spcBef>
                <a:spcPts val="0"/>
              </a:spcBef>
              <a:buNone/>
            </a:pPr>
            <a:r>
              <a:rPr lang="nl-NL" sz="2000" dirty="0" smtClean="0"/>
              <a:t>Dat de houten askop gaar werd van de weerinvloeden mag duidelijk zijn.</a:t>
            </a:r>
          </a:p>
          <a:p>
            <a:pPr marL="0" indent="0">
              <a:spcBef>
                <a:spcPts val="0"/>
              </a:spcBef>
              <a:buNone/>
            </a:pPr>
            <a:r>
              <a:rPr lang="nl-NL" sz="2000" dirty="0" smtClean="0"/>
              <a:t>Het vervangen van de askop kan meerdere redenen hebben gehad.</a:t>
            </a:r>
          </a:p>
          <a:p>
            <a:pPr marL="0" indent="0">
              <a:spcBef>
                <a:spcPts val="0"/>
              </a:spcBef>
              <a:buNone/>
            </a:pPr>
            <a:endParaRPr lang="nl-NL" sz="2000" dirty="0" smtClean="0"/>
          </a:p>
          <a:p>
            <a:pPr>
              <a:spcBef>
                <a:spcPts val="0"/>
              </a:spcBef>
            </a:pPr>
            <a:r>
              <a:rPr lang="nl-NL" sz="2000" dirty="0" smtClean="0"/>
              <a:t>Een gietijzeren askop was een stuk goedkoper dan een hele bovenas.</a:t>
            </a:r>
          </a:p>
          <a:p>
            <a:pPr>
              <a:spcBef>
                <a:spcPts val="0"/>
              </a:spcBef>
            </a:pPr>
            <a:r>
              <a:rPr lang="nl-NL" sz="2000" dirty="0" smtClean="0"/>
              <a:t>De aanwezigheid van een dubbel bovenwiel vergde een langer boshout.</a:t>
            </a:r>
          </a:p>
          <a:p>
            <a:pPr>
              <a:spcBef>
                <a:spcPts val="0"/>
              </a:spcBef>
            </a:pPr>
            <a:r>
              <a:rPr lang="nl-NL" sz="2000" dirty="0" smtClean="0"/>
              <a:t>Door het ontbreken van een steenkraan werd de dikke bovenas ingezet als hijskraan. Daarom wilde men die dikke houten bovenas niet kwijt.</a:t>
            </a:r>
            <a:endParaRPr lang="nl-NL" sz="2000" dirty="0"/>
          </a:p>
        </p:txBody>
      </p:sp>
    </p:spTree>
    <p:extLst>
      <p:ext uri="{BB962C8B-B14F-4D97-AF65-F5344CB8AC3E}">
        <p14:creationId xmlns:p14="http://schemas.microsoft.com/office/powerpoint/2010/main" val="74692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Houten bovenas met insteek askop</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09746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Houten bovenas met insteek askop</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1187624" y="1216887"/>
            <a:ext cx="6768752" cy="5076564"/>
          </a:xfrm>
        </p:spPr>
      </p:pic>
    </p:spTree>
    <p:extLst>
      <p:ext uri="{BB962C8B-B14F-4D97-AF65-F5344CB8AC3E}">
        <p14:creationId xmlns:p14="http://schemas.microsoft.com/office/powerpoint/2010/main" val="121966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79512" y="166412"/>
            <a:ext cx="8784976" cy="6525176"/>
          </a:xfrm>
          <a:prstGeom prst="rect">
            <a:avLst/>
          </a:prstGeom>
        </p:spPr>
      </p:pic>
      <p:sp>
        <p:nvSpPr>
          <p:cNvPr id="2" name="Titel 1"/>
          <p:cNvSpPr>
            <a:spLocks noGrp="1"/>
          </p:cNvSpPr>
          <p:nvPr>
            <p:ph type="title" idx="4294967295"/>
          </p:nvPr>
        </p:nvSpPr>
        <p:spPr>
          <a:xfrm>
            <a:off x="457200" y="274638"/>
            <a:ext cx="8229600" cy="1143000"/>
          </a:xfrm>
        </p:spPr>
        <p:txBody>
          <a:bodyPr/>
          <a:lstStyle/>
          <a:p>
            <a:r>
              <a:rPr lang="nl-NL" dirty="0" smtClean="0">
                <a:solidFill>
                  <a:schemeClr val="bg1">
                    <a:lumMod val="95000"/>
                  </a:schemeClr>
                </a:solidFill>
              </a:rPr>
              <a:t>ARDUIN?</a:t>
            </a:r>
            <a:endParaRPr lang="nl-NL" dirty="0">
              <a:solidFill>
                <a:schemeClr val="bg1">
                  <a:lumMod val="95000"/>
                </a:schemeClr>
              </a:solidFill>
            </a:endParaRPr>
          </a:p>
        </p:txBody>
      </p:sp>
      <p:sp>
        <p:nvSpPr>
          <p:cNvPr id="3" name="Tijdelijke aanduiding voor inhoud 2"/>
          <p:cNvSpPr>
            <a:spLocks noGrp="1"/>
          </p:cNvSpPr>
          <p:nvPr>
            <p:ph idx="4294967295"/>
          </p:nvPr>
        </p:nvSpPr>
        <p:spPr>
          <a:xfrm>
            <a:off x="457200" y="1600200"/>
            <a:ext cx="8229600" cy="4525963"/>
          </a:xfrm>
        </p:spPr>
        <p:txBody>
          <a:bodyPr>
            <a:normAutofit/>
          </a:bodyPr>
          <a:lstStyle/>
          <a:p>
            <a:pPr marL="0" indent="0">
              <a:buNone/>
            </a:pPr>
            <a:r>
              <a:rPr lang="nl-NL" sz="2000" b="1" dirty="0">
                <a:solidFill>
                  <a:schemeClr val="bg1">
                    <a:lumMod val="95000"/>
                  </a:schemeClr>
                </a:solidFill>
              </a:rPr>
              <a:t>Blauwe hardsteen</a:t>
            </a:r>
            <a:r>
              <a:rPr lang="nl-NL" sz="2000" dirty="0">
                <a:solidFill>
                  <a:schemeClr val="bg1">
                    <a:lumMod val="95000"/>
                  </a:schemeClr>
                </a:solidFill>
              </a:rPr>
              <a:t>, </a:t>
            </a:r>
            <a:r>
              <a:rPr lang="nl-NL" sz="2000" b="1" dirty="0">
                <a:solidFill>
                  <a:schemeClr val="bg1">
                    <a:lumMod val="95000"/>
                  </a:schemeClr>
                </a:solidFill>
              </a:rPr>
              <a:t>hardsteen</a:t>
            </a:r>
            <a:r>
              <a:rPr lang="nl-NL" sz="2000" dirty="0">
                <a:solidFill>
                  <a:schemeClr val="bg1">
                    <a:lumMod val="95000"/>
                  </a:schemeClr>
                </a:solidFill>
              </a:rPr>
              <a:t>, </a:t>
            </a:r>
            <a:r>
              <a:rPr lang="nl-NL" sz="2000" b="1" dirty="0">
                <a:solidFill>
                  <a:schemeClr val="bg1">
                    <a:lumMod val="95000"/>
                  </a:schemeClr>
                </a:solidFill>
              </a:rPr>
              <a:t>blauwsteen</a:t>
            </a:r>
            <a:r>
              <a:rPr lang="nl-NL" sz="2000" dirty="0">
                <a:solidFill>
                  <a:schemeClr val="bg1">
                    <a:lumMod val="95000"/>
                  </a:schemeClr>
                </a:solidFill>
              </a:rPr>
              <a:t>, </a:t>
            </a:r>
            <a:r>
              <a:rPr lang="nl-NL" sz="2000" b="1" dirty="0">
                <a:solidFill>
                  <a:schemeClr val="bg1">
                    <a:lumMod val="95000"/>
                  </a:schemeClr>
                </a:solidFill>
              </a:rPr>
              <a:t>arduin</a:t>
            </a:r>
            <a:r>
              <a:rPr lang="nl-NL" sz="2000" dirty="0">
                <a:solidFill>
                  <a:schemeClr val="bg1">
                    <a:lumMod val="95000"/>
                  </a:schemeClr>
                </a:solidFill>
              </a:rPr>
              <a:t>, </a:t>
            </a:r>
            <a:r>
              <a:rPr lang="nl-NL" sz="2000" b="1" dirty="0">
                <a:solidFill>
                  <a:schemeClr val="bg1">
                    <a:lumMod val="95000"/>
                  </a:schemeClr>
                </a:solidFill>
              </a:rPr>
              <a:t>kolenkalksteen</a:t>
            </a:r>
            <a:r>
              <a:rPr lang="nl-NL" sz="2000" dirty="0">
                <a:solidFill>
                  <a:schemeClr val="bg1">
                    <a:lumMod val="95000"/>
                  </a:schemeClr>
                </a:solidFill>
              </a:rPr>
              <a:t> of </a:t>
            </a:r>
            <a:r>
              <a:rPr lang="nl-NL" sz="2000" b="1" dirty="0">
                <a:solidFill>
                  <a:schemeClr val="bg1">
                    <a:lumMod val="95000"/>
                  </a:schemeClr>
                </a:solidFill>
              </a:rPr>
              <a:t>petit granit</a:t>
            </a:r>
            <a:r>
              <a:rPr lang="nl-NL" sz="2000" dirty="0">
                <a:solidFill>
                  <a:schemeClr val="bg1">
                    <a:lumMod val="95000"/>
                  </a:schemeClr>
                </a:solidFill>
              </a:rPr>
              <a:t> is een kalksteen met een meer of minder uitgesproken blauwgrijze kleur. De steensoort wordt gekenmerkt door de aanwezigheid van zeer veel resten van zeelelies (crinoïden), diertjes met een kalkskelet die veelal op de zeebodem leven. Bij het afsterven bleef hun kalkskelet op de bodem achter en samen met de calcietafzetting die het geheel aan elkaar smeedde, vormde zich in de loop van miljoenen jaren de blauwe hardsteenlaag. De steen is dus een aaneenkitting van crinoïden in een cement van microkristallijn calciet. De kleur wordt bepaald door de hoeveelheid zeer fijn verspreide plantaardige resten (koolstof). </a:t>
            </a:r>
            <a:endParaRPr lang="nl-NL" sz="2000" dirty="0" smtClean="0">
              <a:solidFill>
                <a:schemeClr val="bg1">
                  <a:lumMod val="95000"/>
                </a:schemeClr>
              </a:solidFill>
            </a:endParaRPr>
          </a:p>
          <a:p>
            <a:pPr marL="0" indent="0">
              <a:buNone/>
            </a:pPr>
            <a:endParaRPr lang="nl-NL" sz="2000" dirty="0">
              <a:solidFill>
                <a:schemeClr val="bg1">
                  <a:lumMod val="95000"/>
                </a:schemeClr>
              </a:solidFill>
            </a:endParaRPr>
          </a:p>
          <a:p>
            <a:pPr marL="0" indent="0">
              <a:buNone/>
            </a:pPr>
            <a:endParaRPr lang="nl-NL" sz="2000" dirty="0" smtClean="0">
              <a:solidFill>
                <a:schemeClr val="bg1">
                  <a:lumMod val="95000"/>
                </a:schemeClr>
              </a:solidFill>
            </a:endParaRPr>
          </a:p>
          <a:p>
            <a:pPr marL="0" indent="0">
              <a:buNone/>
            </a:pPr>
            <a:r>
              <a:rPr lang="nl-NL" sz="2000" dirty="0" smtClean="0">
                <a:solidFill>
                  <a:schemeClr val="bg1">
                    <a:lumMod val="95000"/>
                  </a:schemeClr>
                </a:solidFill>
              </a:rPr>
              <a:t>Zie verder Blauwe hardsteen op Wikipedia.</a:t>
            </a:r>
            <a:endParaRPr lang="nl-NL" sz="2000" dirty="0">
              <a:solidFill>
                <a:schemeClr val="bg1">
                  <a:lumMod val="95000"/>
                </a:schemeClr>
              </a:solidFill>
            </a:endParaRPr>
          </a:p>
        </p:txBody>
      </p:sp>
    </p:spTree>
    <p:extLst>
      <p:ext uri="{BB962C8B-B14F-4D97-AF65-F5344CB8AC3E}">
        <p14:creationId xmlns:p14="http://schemas.microsoft.com/office/powerpoint/2010/main" val="61066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0070C0"/>
                </a:solidFill>
              </a:rPr>
              <a:t>De wentelas</a:t>
            </a:r>
            <a:endParaRPr lang="nl-NL" b="1" dirty="0">
              <a:solidFill>
                <a:srgbClr val="0070C0"/>
              </a:solidFill>
            </a:endParaRPr>
          </a:p>
        </p:txBody>
      </p:sp>
    </p:spTree>
    <p:extLst>
      <p:ext uri="{BB962C8B-B14F-4D97-AF65-F5344CB8AC3E}">
        <p14:creationId xmlns:p14="http://schemas.microsoft.com/office/powerpoint/2010/main" val="92032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srgbClr val="0070C0"/>
                </a:solidFill>
              </a:rPr>
              <a:t>Molenfuncties</a:t>
            </a:r>
            <a:endParaRPr lang="nl-NL" sz="3200" b="1" dirty="0">
              <a:solidFill>
                <a:srgbClr val="0070C0"/>
              </a:solidFill>
            </a:endParaRPr>
          </a:p>
        </p:txBody>
      </p:sp>
      <p:sp>
        <p:nvSpPr>
          <p:cNvPr id="3" name="Tijdelijke aanduiding voor inhoud 2"/>
          <p:cNvSpPr>
            <a:spLocks noGrp="1"/>
          </p:cNvSpPr>
          <p:nvPr>
            <p:ph sz="half" idx="1"/>
          </p:nvPr>
        </p:nvSpPr>
        <p:spPr>
          <a:xfrm>
            <a:off x="467544" y="1268760"/>
            <a:ext cx="2232248" cy="4536504"/>
          </a:xfrm>
        </p:spPr>
        <p:txBody>
          <a:bodyPr>
            <a:normAutofit/>
          </a:bodyPr>
          <a:lstStyle/>
          <a:p>
            <a:pPr>
              <a:spcBef>
                <a:spcPts val="0"/>
              </a:spcBef>
            </a:pPr>
            <a:r>
              <a:rPr lang="nl-NL" sz="2000" dirty="0"/>
              <a:t>Biksteenmolen</a:t>
            </a:r>
          </a:p>
          <a:p>
            <a:pPr>
              <a:spcBef>
                <a:spcPts val="0"/>
              </a:spcBef>
            </a:pPr>
            <a:r>
              <a:rPr lang="nl-NL" sz="2000" dirty="0"/>
              <a:t>Blauwselmolen</a:t>
            </a:r>
          </a:p>
          <a:p>
            <a:pPr>
              <a:spcBef>
                <a:spcPts val="0"/>
              </a:spcBef>
            </a:pPr>
            <a:r>
              <a:rPr lang="nl-NL" sz="2000" dirty="0"/>
              <a:t>Boormolen</a:t>
            </a:r>
          </a:p>
          <a:p>
            <a:pPr>
              <a:spcBef>
                <a:spcPts val="0"/>
              </a:spcBef>
            </a:pPr>
            <a:r>
              <a:rPr lang="nl-NL" sz="2000" dirty="0" smtClean="0"/>
              <a:t>Brandersmolen</a:t>
            </a:r>
          </a:p>
          <a:p>
            <a:pPr>
              <a:spcBef>
                <a:spcPts val="0"/>
              </a:spcBef>
            </a:pPr>
            <a:r>
              <a:rPr lang="nl-NL" sz="2000" dirty="0" smtClean="0"/>
              <a:t>Cacaomolen</a:t>
            </a:r>
            <a:endParaRPr lang="nl-NL" sz="2000" dirty="0"/>
          </a:p>
          <a:p>
            <a:pPr>
              <a:spcBef>
                <a:spcPts val="0"/>
              </a:spcBef>
            </a:pPr>
            <a:r>
              <a:rPr lang="nl-NL" sz="2000" dirty="0"/>
              <a:t>Doppenmolen</a:t>
            </a:r>
          </a:p>
          <a:p>
            <a:pPr>
              <a:spcBef>
                <a:spcPts val="0"/>
              </a:spcBef>
            </a:pPr>
            <a:r>
              <a:rPr lang="nl-NL" sz="2000" dirty="0" smtClean="0"/>
              <a:t>Grutmolen</a:t>
            </a:r>
          </a:p>
          <a:p>
            <a:pPr>
              <a:spcBef>
                <a:spcPts val="0"/>
              </a:spcBef>
            </a:pPr>
            <a:r>
              <a:rPr lang="nl-NL" sz="2000" dirty="0" smtClean="0"/>
              <a:t>Hennepklopper</a:t>
            </a:r>
            <a:endParaRPr lang="nl-NL" sz="2000" dirty="0"/>
          </a:p>
          <a:p>
            <a:pPr>
              <a:spcBef>
                <a:spcPts val="0"/>
              </a:spcBef>
            </a:pPr>
            <a:r>
              <a:rPr lang="nl-NL" sz="2000" dirty="0"/>
              <a:t>Houtzaagmolen</a:t>
            </a:r>
          </a:p>
          <a:p>
            <a:pPr>
              <a:spcBef>
                <a:spcPts val="0"/>
              </a:spcBef>
            </a:pPr>
            <a:r>
              <a:rPr lang="nl-NL" sz="2000" dirty="0" smtClean="0"/>
              <a:t>Kopermolen</a:t>
            </a:r>
          </a:p>
          <a:p>
            <a:pPr>
              <a:spcBef>
                <a:spcPts val="0"/>
              </a:spcBef>
            </a:pPr>
            <a:r>
              <a:rPr lang="nl-NL" sz="2000" dirty="0" smtClean="0"/>
              <a:t>Korenmolen  </a:t>
            </a:r>
          </a:p>
          <a:p>
            <a:pPr>
              <a:spcBef>
                <a:spcPts val="0"/>
              </a:spcBef>
            </a:pPr>
            <a:r>
              <a:rPr lang="nl-NL" sz="2000" dirty="0"/>
              <a:t>Krijtmolen</a:t>
            </a:r>
          </a:p>
          <a:p>
            <a:endParaRPr lang="nl-NL" sz="2000" dirty="0" smtClean="0"/>
          </a:p>
          <a:p>
            <a:endParaRPr lang="nl-NL" sz="2000" dirty="0"/>
          </a:p>
        </p:txBody>
      </p:sp>
      <p:sp>
        <p:nvSpPr>
          <p:cNvPr id="7" name="Tijdelijke aanduiding voor inhoud 6"/>
          <p:cNvSpPr>
            <a:spLocks noGrp="1"/>
          </p:cNvSpPr>
          <p:nvPr>
            <p:ph sz="half" idx="2"/>
          </p:nvPr>
        </p:nvSpPr>
        <p:spPr>
          <a:xfrm>
            <a:off x="3131840" y="1268760"/>
            <a:ext cx="2372072" cy="4536503"/>
          </a:xfrm>
        </p:spPr>
        <p:txBody>
          <a:bodyPr>
            <a:noAutofit/>
          </a:bodyPr>
          <a:lstStyle/>
          <a:p>
            <a:pPr>
              <a:spcBef>
                <a:spcPts val="0"/>
              </a:spcBef>
            </a:pPr>
            <a:r>
              <a:rPr lang="nl-NL" sz="2000" dirty="0" smtClean="0"/>
              <a:t>Lattenzager</a:t>
            </a:r>
          </a:p>
          <a:p>
            <a:pPr>
              <a:spcBef>
                <a:spcPts val="0"/>
              </a:spcBef>
            </a:pPr>
            <a:r>
              <a:rPr lang="nl-NL" sz="2000" dirty="0" smtClean="0"/>
              <a:t>Loodwitmolen</a:t>
            </a:r>
            <a:endParaRPr lang="nl-NL" sz="2000" dirty="0"/>
          </a:p>
          <a:p>
            <a:pPr>
              <a:spcBef>
                <a:spcPts val="0"/>
              </a:spcBef>
            </a:pPr>
            <a:r>
              <a:rPr lang="nl-NL" sz="2000" dirty="0" smtClean="0"/>
              <a:t>Marmermolen</a:t>
            </a:r>
          </a:p>
          <a:p>
            <a:pPr>
              <a:spcBef>
                <a:spcPts val="0"/>
              </a:spcBef>
            </a:pPr>
            <a:r>
              <a:rPr lang="nl-NL" sz="2000" dirty="0" smtClean="0"/>
              <a:t>Mosterdmolen</a:t>
            </a:r>
            <a:endParaRPr lang="nl-NL" sz="2000" dirty="0"/>
          </a:p>
          <a:p>
            <a:pPr>
              <a:spcBef>
                <a:spcPts val="0"/>
              </a:spcBef>
            </a:pPr>
            <a:r>
              <a:rPr lang="nl-NL" sz="2000" dirty="0"/>
              <a:t>Moutmolen</a:t>
            </a:r>
          </a:p>
          <a:p>
            <a:pPr>
              <a:spcBef>
                <a:spcPts val="0"/>
              </a:spcBef>
            </a:pPr>
            <a:r>
              <a:rPr lang="nl-NL" sz="2000" dirty="0"/>
              <a:t>Oliemolen</a:t>
            </a:r>
          </a:p>
          <a:p>
            <a:pPr>
              <a:spcBef>
                <a:spcPts val="0"/>
              </a:spcBef>
            </a:pPr>
            <a:r>
              <a:rPr lang="nl-NL" sz="2000" dirty="0"/>
              <a:t>Papiermolen</a:t>
            </a:r>
          </a:p>
          <a:p>
            <a:pPr>
              <a:spcBef>
                <a:spcPts val="0"/>
              </a:spcBef>
            </a:pPr>
            <a:r>
              <a:rPr lang="nl-NL" sz="2000" dirty="0" smtClean="0"/>
              <a:t>Pelmolen</a:t>
            </a:r>
          </a:p>
          <a:p>
            <a:pPr>
              <a:spcBef>
                <a:spcPts val="0"/>
              </a:spcBef>
            </a:pPr>
            <a:r>
              <a:rPr lang="nl-NL" sz="2000" dirty="0" smtClean="0"/>
              <a:t>Petmolen</a:t>
            </a:r>
          </a:p>
          <a:p>
            <a:pPr>
              <a:spcBef>
                <a:spcPts val="0"/>
              </a:spcBef>
            </a:pPr>
            <a:r>
              <a:rPr lang="nl-NL" sz="2000" dirty="0" smtClean="0"/>
              <a:t>Poedermolen</a:t>
            </a:r>
          </a:p>
          <a:p>
            <a:pPr>
              <a:spcBef>
                <a:spcPts val="0"/>
              </a:spcBef>
            </a:pPr>
            <a:r>
              <a:rPr lang="nl-NL" sz="2000" dirty="0" smtClean="0"/>
              <a:t>Poeiermolen</a:t>
            </a:r>
          </a:p>
          <a:p>
            <a:pPr>
              <a:spcBef>
                <a:spcPts val="0"/>
              </a:spcBef>
            </a:pPr>
            <a:r>
              <a:rPr lang="nl-NL" sz="2000" dirty="0" smtClean="0"/>
              <a:t>Runmolen</a:t>
            </a:r>
          </a:p>
          <a:p>
            <a:endParaRPr lang="nl-NL" sz="2000" dirty="0" smtClean="0"/>
          </a:p>
          <a:p>
            <a:endParaRPr lang="nl-NL" sz="2000" dirty="0" smtClean="0"/>
          </a:p>
        </p:txBody>
      </p:sp>
      <p:sp>
        <p:nvSpPr>
          <p:cNvPr id="4" name="Tekstvak 3"/>
          <p:cNvSpPr txBox="1"/>
          <p:nvPr/>
        </p:nvSpPr>
        <p:spPr>
          <a:xfrm>
            <a:off x="5580112" y="1268760"/>
            <a:ext cx="3024336" cy="3785652"/>
          </a:xfrm>
          <a:prstGeom prst="rect">
            <a:avLst/>
          </a:prstGeom>
          <a:noFill/>
        </p:spPr>
        <p:txBody>
          <a:bodyPr wrap="square" rtlCol="0">
            <a:spAutoFit/>
          </a:bodyPr>
          <a:lstStyle/>
          <a:p>
            <a:pPr marL="342900" indent="-342900">
              <a:buFont typeface="Arial" panose="020B0604020202020204" pitchFamily="34" charset="0"/>
              <a:buChar char="•"/>
            </a:pPr>
            <a:r>
              <a:rPr lang="nl-NL" sz="2000" dirty="0" smtClean="0"/>
              <a:t>Schelpzandmolen</a:t>
            </a:r>
            <a:endParaRPr lang="nl-NL" sz="2000" dirty="0"/>
          </a:p>
          <a:p>
            <a:pPr marL="342900" lvl="0" indent="-342900">
              <a:buFont typeface="Arial" panose="020B0604020202020204" pitchFamily="34" charset="0"/>
              <a:buChar char="•"/>
            </a:pPr>
            <a:r>
              <a:rPr lang="nl-NL" sz="2000" dirty="0">
                <a:solidFill>
                  <a:prstClr val="black"/>
                </a:solidFill>
              </a:rPr>
              <a:t>Slijpmolen</a:t>
            </a:r>
          </a:p>
          <a:p>
            <a:pPr marL="342900" lvl="0" indent="-342900">
              <a:buFont typeface="Arial" panose="020B0604020202020204" pitchFamily="34" charset="0"/>
              <a:buChar char="•"/>
            </a:pPr>
            <a:r>
              <a:rPr lang="nl-NL" sz="2000" dirty="0">
                <a:solidFill>
                  <a:prstClr val="black"/>
                </a:solidFill>
              </a:rPr>
              <a:t>Snuifmolen</a:t>
            </a:r>
          </a:p>
          <a:p>
            <a:pPr marL="342900" lvl="0" indent="-342900">
              <a:buFont typeface="Arial" panose="020B0604020202020204" pitchFamily="34" charset="0"/>
              <a:buChar char="•"/>
            </a:pPr>
            <a:r>
              <a:rPr lang="nl-NL" sz="2000" dirty="0">
                <a:solidFill>
                  <a:prstClr val="black"/>
                </a:solidFill>
              </a:rPr>
              <a:t>Specerijmolen</a:t>
            </a:r>
          </a:p>
          <a:p>
            <a:pPr marL="342900" lvl="0" indent="-342900">
              <a:buFont typeface="Arial" panose="020B0604020202020204" pitchFamily="34" charset="0"/>
              <a:buChar char="•"/>
            </a:pPr>
            <a:r>
              <a:rPr lang="nl-NL" sz="2000" dirty="0">
                <a:solidFill>
                  <a:prstClr val="black"/>
                </a:solidFill>
              </a:rPr>
              <a:t>Steenzaagmolen</a:t>
            </a:r>
          </a:p>
          <a:p>
            <a:pPr marL="342900" lvl="0" indent="-342900">
              <a:buFont typeface="Arial" panose="020B0604020202020204" pitchFamily="34" charset="0"/>
              <a:buChar char="•"/>
            </a:pPr>
            <a:r>
              <a:rPr lang="nl-NL" sz="2000" dirty="0">
                <a:solidFill>
                  <a:prstClr val="black"/>
                </a:solidFill>
              </a:rPr>
              <a:t>Trasmolen</a:t>
            </a:r>
          </a:p>
          <a:p>
            <a:pPr marL="342900" lvl="0" indent="-342900">
              <a:buFont typeface="Arial" panose="020B0604020202020204" pitchFamily="34" charset="0"/>
              <a:buChar char="•"/>
            </a:pPr>
            <a:r>
              <a:rPr lang="nl-NL" sz="2000" dirty="0">
                <a:solidFill>
                  <a:prstClr val="black"/>
                </a:solidFill>
              </a:rPr>
              <a:t>Verfmolen</a:t>
            </a:r>
          </a:p>
          <a:p>
            <a:pPr marL="342900" lvl="0" indent="-342900">
              <a:buFont typeface="Arial" panose="020B0604020202020204" pitchFamily="34" charset="0"/>
              <a:buChar char="•"/>
            </a:pPr>
            <a:r>
              <a:rPr lang="nl-NL" sz="2000" dirty="0">
                <a:solidFill>
                  <a:prstClr val="black"/>
                </a:solidFill>
              </a:rPr>
              <a:t>Volmolen</a:t>
            </a:r>
          </a:p>
          <a:p>
            <a:pPr marL="342900" lvl="0" indent="-342900">
              <a:buFont typeface="Arial" panose="020B0604020202020204" pitchFamily="34" charset="0"/>
              <a:buChar char="•"/>
            </a:pPr>
            <a:r>
              <a:rPr lang="nl-NL" sz="2000" dirty="0">
                <a:solidFill>
                  <a:prstClr val="black"/>
                </a:solidFill>
              </a:rPr>
              <a:t>Watermolen </a:t>
            </a:r>
          </a:p>
          <a:p>
            <a:pPr marL="342900" lvl="0" indent="-342900">
              <a:buFont typeface="Arial" panose="020B0604020202020204" pitchFamily="34" charset="0"/>
              <a:buChar char="•"/>
            </a:pPr>
            <a:r>
              <a:rPr lang="nl-NL" sz="2000" dirty="0" smtClean="0">
                <a:solidFill>
                  <a:prstClr val="black"/>
                </a:solidFill>
              </a:rPr>
              <a:t>IJzermolen</a:t>
            </a:r>
          </a:p>
          <a:p>
            <a:pPr marL="342900" lvl="0" indent="-342900">
              <a:buFont typeface="Arial" panose="020B0604020202020204" pitchFamily="34" charset="0"/>
              <a:buChar char="•"/>
            </a:pPr>
            <a:r>
              <a:rPr lang="nl-NL" sz="2000" dirty="0" smtClean="0">
                <a:solidFill>
                  <a:prstClr val="black"/>
                </a:solidFill>
              </a:rPr>
              <a:t>Zaagselmolen</a:t>
            </a:r>
          </a:p>
          <a:p>
            <a:pPr marL="342900" lvl="0" indent="-342900">
              <a:buFont typeface="Arial" panose="020B0604020202020204" pitchFamily="34" charset="0"/>
              <a:buChar char="•"/>
            </a:pPr>
            <a:r>
              <a:rPr lang="nl-NL" sz="2000" dirty="0" smtClean="0">
                <a:solidFill>
                  <a:prstClr val="black"/>
                </a:solidFill>
              </a:rPr>
              <a:t>Zeemtouwersmolen</a:t>
            </a:r>
            <a:endParaRPr lang="nl-NL" sz="2000" dirty="0">
              <a:solidFill>
                <a:prstClr val="black"/>
              </a:solidFill>
            </a:endParaRPr>
          </a:p>
        </p:txBody>
      </p:sp>
      <p:sp>
        <p:nvSpPr>
          <p:cNvPr id="5" name="Tekstvak 4"/>
          <p:cNvSpPr txBox="1"/>
          <p:nvPr/>
        </p:nvSpPr>
        <p:spPr>
          <a:xfrm>
            <a:off x="569145" y="5054412"/>
            <a:ext cx="7920880" cy="923330"/>
          </a:xfrm>
          <a:prstGeom prst="rect">
            <a:avLst/>
          </a:prstGeom>
          <a:noFill/>
        </p:spPr>
        <p:txBody>
          <a:bodyPr wrap="square" rtlCol="0">
            <a:spAutoFit/>
          </a:bodyPr>
          <a:lstStyle/>
          <a:p>
            <a:r>
              <a:rPr lang="nl-NL" dirty="0" smtClean="0"/>
              <a:t>Er ontbreken er vast nog wel enkele. </a:t>
            </a:r>
          </a:p>
          <a:p>
            <a:r>
              <a:rPr lang="nl-NL" dirty="0" smtClean="0"/>
              <a:t>Het molentype  waar elk van deze functies  betrekking op heeft, is hier nog niet eens vermeld. Laat staan de molens die voor meerdere functies zijn ingericht.</a:t>
            </a:r>
            <a:endParaRPr lang="nl-NL" dirty="0"/>
          </a:p>
        </p:txBody>
      </p:sp>
    </p:spTree>
    <p:extLst>
      <p:ext uri="{BB962C8B-B14F-4D97-AF65-F5344CB8AC3E}">
        <p14:creationId xmlns:p14="http://schemas.microsoft.com/office/powerpoint/2010/main" val="139770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3200" b="1" dirty="0" smtClean="0"/>
              <a:t>Soorten wentelassen</a:t>
            </a:r>
            <a:endParaRPr lang="nl-NL" sz="3200" b="1" dirty="0"/>
          </a:p>
        </p:txBody>
      </p:sp>
      <p:sp>
        <p:nvSpPr>
          <p:cNvPr id="3" name="Tijdelijke aanduiding voor inhoud 2"/>
          <p:cNvSpPr>
            <a:spLocks noGrp="1"/>
          </p:cNvSpPr>
          <p:nvPr>
            <p:ph idx="1"/>
          </p:nvPr>
        </p:nvSpPr>
        <p:spPr/>
        <p:txBody>
          <a:bodyPr>
            <a:normAutofit/>
          </a:bodyPr>
          <a:lstStyle/>
          <a:p>
            <a:pPr marL="0" indent="0">
              <a:buNone/>
            </a:pPr>
            <a:r>
              <a:rPr lang="nl-NL" sz="2000" b="1" dirty="0" smtClean="0"/>
              <a:t>Uitvoeringen</a:t>
            </a:r>
          </a:p>
          <a:p>
            <a:r>
              <a:rPr lang="nl-NL" sz="2000" dirty="0" smtClean="0"/>
              <a:t>Wentelassen van hout, met schenen gelagerd in arduinen stenen.</a:t>
            </a:r>
          </a:p>
          <a:p>
            <a:r>
              <a:rPr lang="nl-NL" sz="2000" dirty="0" smtClean="0"/>
              <a:t>Wentelassen van metaal gelagerd in gietijzeren lagers met een bronzen voering.</a:t>
            </a:r>
          </a:p>
          <a:p>
            <a:endParaRPr lang="nl-NL" sz="2000" dirty="0" smtClean="0"/>
          </a:p>
          <a:p>
            <a:pPr marL="0" indent="0">
              <a:buNone/>
            </a:pPr>
            <a:r>
              <a:rPr lang="nl-NL" sz="2000" b="1" dirty="0" smtClean="0"/>
              <a:t>Waar tref je de wentelas aan?</a:t>
            </a:r>
          </a:p>
          <a:p>
            <a:r>
              <a:rPr lang="nl-NL" sz="2000" dirty="0" smtClean="0"/>
              <a:t>Oliemolen: optillen van stampers en heien.</a:t>
            </a:r>
          </a:p>
          <a:p>
            <a:r>
              <a:rPr lang="nl-NL" sz="2000" dirty="0" smtClean="0"/>
              <a:t>Verfmolen: optillen van stampers en hakmessen.</a:t>
            </a:r>
          </a:p>
          <a:p>
            <a:r>
              <a:rPr lang="nl-NL" sz="2000" dirty="0" smtClean="0"/>
              <a:t>Specerijmolen: optillen van stampers en hakmessen.</a:t>
            </a:r>
          </a:p>
          <a:p>
            <a:r>
              <a:rPr lang="nl-NL" sz="2000" dirty="0" smtClean="0"/>
              <a:t>Hennepklopper: optillen van stampers.</a:t>
            </a:r>
          </a:p>
          <a:p>
            <a:r>
              <a:rPr lang="nl-NL" sz="2000" dirty="0" smtClean="0"/>
              <a:t>Volmolen: optillen van stampers  (reiken niet tot de bodem van het volblok)</a:t>
            </a:r>
          </a:p>
          <a:p>
            <a:endParaRPr lang="nl-NL" sz="2000" dirty="0"/>
          </a:p>
        </p:txBody>
      </p:sp>
    </p:spTree>
    <p:extLst>
      <p:ext uri="{BB962C8B-B14F-4D97-AF65-F5344CB8AC3E}">
        <p14:creationId xmlns:p14="http://schemas.microsoft.com/office/powerpoint/2010/main" val="237726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smtClean="0"/>
              <a:t>Wentelas</a:t>
            </a:r>
            <a:endParaRPr lang="nl-NL" sz="3200"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8024" y="260648"/>
            <a:ext cx="4186626" cy="6279938"/>
          </a:xfrm>
        </p:spPr>
      </p:pic>
      <p:sp>
        <p:nvSpPr>
          <p:cNvPr id="6" name="Tijdelijke aanduiding voor tekst 5"/>
          <p:cNvSpPr>
            <a:spLocks noGrp="1"/>
          </p:cNvSpPr>
          <p:nvPr>
            <p:ph type="body" sz="half" idx="2"/>
          </p:nvPr>
        </p:nvSpPr>
        <p:spPr>
          <a:xfrm>
            <a:off x="457200" y="1435100"/>
            <a:ext cx="4330824" cy="4691063"/>
          </a:xfrm>
        </p:spPr>
        <p:txBody>
          <a:bodyPr>
            <a:noAutofit/>
          </a:bodyPr>
          <a:lstStyle/>
          <a:p>
            <a:r>
              <a:rPr lang="nl-NL" sz="2000" dirty="0" smtClean="0"/>
              <a:t>Verstopt tussen een woud aan onderdelen.</a:t>
            </a:r>
          </a:p>
          <a:p>
            <a:endParaRPr lang="nl-NL" sz="2000" dirty="0" smtClean="0"/>
          </a:p>
          <a:p>
            <a:r>
              <a:rPr lang="nl-NL" sz="2000" dirty="0" smtClean="0"/>
              <a:t>In het midden de donsbalk met daarop de koningsspil in het hart van de molen.</a:t>
            </a:r>
          </a:p>
          <a:p>
            <a:r>
              <a:rPr lang="nl-NL" sz="2000" dirty="0" smtClean="0"/>
              <a:t>Een gecombineerde schijfloop. </a:t>
            </a:r>
          </a:p>
          <a:p>
            <a:r>
              <a:rPr lang="nl-NL" sz="2000" dirty="0" smtClean="0"/>
              <a:t>Een schijfloop voor de aandrijving van het steenwiel met in de onderste schijf ook de kammen van een bonkelaar voor de aandrijving van het wentelwiel.</a:t>
            </a:r>
          </a:p>
          <a:p>
            <a:r>
              <a:rPr lang="nl-NL" sz="2000" dirty="0" smtClean="0"/>
              <a:t>Olie-korenmolen Woldzicht, Roderwolde. In de molen ligt ook nog een kleinere wentelas naast deze grote.</a:t>
            </a:r>
            <a:endParaRPr lang="nl-NL" sz="2000" dirty="0"/>
          </a:p>
        </p:txBody>
      </p:sp>
    </p:spTree>
    <p:extLst>
      <p:ext uri="{BB962C8B-B14F-4D97-AF65-F5344CB8AC3E}">
        <p14:creationId xmlns:p14="http://schemas.microsoft.com/office/powerpoint/2010/main" val="248977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prstClr val="black"/>
                </a:solidFill>
              </a:rPr>
              <a:t>Wentelas</a:t>
            </a:r>
            <a:br>
              <a:rPr lang="nl-NL" sz="3200" b="1" dirty="0" smtClean="0">
                <a:solidFill>
                  <a:prstClr val="black"/>
                </a:solidFill>
              </a:rPr>
            </a:br>
            <a:r>
              <a:rPr lang="nl-NL" sz="2000" dirty="0" smtClean="0">
                <a:solidFill>
                  <a:prstClr val="black"/>
                </a:solidFill>
              </a:rPr>
              <a:t>Penterbak modelbouw schaal 1:10</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340768"/>
            <a:ext cx="8229600" cy="4001643"/>
          </a:xfrm>
        </p:spPr>
      </p:pic>
      <p:sp>
        <p:nvSpPr>
          <p:cNvPr id="3" name="Tekstvak 2"/>
          <p:cNvSpPr txBox="1"/>
          <p:nvPr/>
        </p:nvSpPr>
        <p:spPr>
          <a:xfrm>
            <a:off x="38209" y="5373216"/>
            <a:ext cx="9068894" cy="1200329"/>
          </a:xfrm>
          <a:prstGeom prst="rect">
            <a:avLst/>
          </a:prstGeom>
          <a:noFill/>
        </p:spPr>
        <p:txBody>
          <a:bodyPr wrap="none" rtlCol="0">
            <a:spAutoFit/>
          </a:bodyPr>
          <a:lstStyle/>
          <a:p>
            <a:pPr algn="ctr"/>
            <a:r>
              <a:rPr lang="nl-NL" dirty="0" smtClean="0"/>
              <a:t>In het hart van deze fictieve oliemolen ligt de donsbalk met de koningsspil in een wervelbalk, </a:t>
            </a:r>
          </a:p>
          <a:p>
            <a:pPr algn="ctr"/>
            <a:r>
              <a:rPr lang="nl-NL" dirty="0" smtClean="0"/>
              <a:t>boven de wentelas. Links en rechts de roerwerken met daar naast de twee lagerstoelen. </a:t>
            </a:r>
          </a:p>
          <a:p>
            <a:pPr algn="ctr"/>
            <a:r>
              <a:rPr lang="nl-NL" dirty="0" smtClean="0"/>
              <a:t>Op deze plekken ligt de wentelas gelagerd net als de houten bovenas en voorzien van schenen </a:t>
            </a:r>
          </a:p>
          <a:p>
            <a:pPr algn="ctr"/>
            <a:r>
              <a:rPr lang="nl-NL" dirty="0" smtClean="0"/>
              <a:t>en arduinen stenen. ( Het koppel kantstenen is voor de foto verwijderd.)</a:t>
            </a:r>
            <a:endParaRPr lang="nl-NL" dirty="0"/>
          </a:p>
        </p:txBody>
      </p:sp>
    </p:spTree>
    <p:extLst>
      <p:ext uri="{BB962C8B-B14F-4D97-AF65-F5344CB8AC3E}">
        <p14:creationId xmlns:p14="http://schemas.microsoft.com/office/powerpoint/2010/main" val="195105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Wentelas</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0155" y="273050"/>
            <a:ext cx="4401540" cy="5853113"/>
          </a:xfrm>
        </p:spPr>
      </p:pic>
      <p:sp>
        <p:nvSpPr>
          <p:cNvPr id="5" name="Tijdelijke aanduiding voor tekst 4"/>
          <p:cNvSpPr>
            <a:spLocks noGrp="1"/>
          </p:cNvSpPr>
          <p:nvPr>
            <p:ph type="body" sz="half" idx="2"/>
          </p:nvPr>
        </p:nvSpPr>
        <p:spPr/>
        <p:txBody>
          <a:bodyPr>
            <a:normAutofit/>
          </a:bodyPr>
          <a:lstStyle/>
          <a:p>
            <a:r>
              <a:rPr lang="nl-NL" sz="2000" dirty="0" smtClean="0"/>
              <a:t>De donsbalk in het hart van de molen, met de koningsspil met schijfloop voor het wentelwiel.</a:t>
            </a:r>
          </a:p>
          <a:p>
            <a:r>
              <a:rPr lang="nl-NL" sz="2000" dirty="0" smtClean="0"/>
              <a:t>De wentelas met het wentelwiel voorzien van spaken, en de nokken van de stampers in hennepklopper De Pauw, Nauerna.</a:t>
            </a:r>
          </a:p>
          <a:p>
            <a:endParaRPr lang="nl-NL" sz="2000" dirty="0"/>
          </a:p>
          <a:p>
            <a:r>
              <a:rPr lang="nl-NL" sz="2000" dirty="0" smtClean="0"/>
              <a:t>Hier is dus geen koppel kantstenen aanwezig.</a:t>
            </a:r>
            <a:endParaRPr lang="nl-NL" sz="2000" dirty="0"/>
          </a:p>
        </p:txBody>
      </p:sp>
    </p:spTree>
    <p:extLst>
      <p:ext uri="{BB962C8B-B14F-4D97-AF65-F5344CB8AC3E}">
        <p14:creationId xmlns:p14="http://schemas.microsoft.com/office/powerpoint/2010/main" val="203055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Wentelas</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896" y="260648"/>
            <a:ext cx="5208547" cy="6260273"/>
          </a:xfrm>
        </p:spPr>
      </p:pic>
      <p:sp>
        <p:nvSpPr>
          <p:cNvPr id="5" name="Tijdelijke aanduiding voor tekst 4"/>
          <p:cNvSpPr>
            <a:spLocks noGrp="1"/>
          </p:cNvSpPr>
          <p:nvPr>
            <p:ph type="body" sz="half" idx="2"/>
          </p:nvPr>
        </p:nvSpPr>
        <p:spPr/>
        <p:txBody>
          <a:bodyPr>
            <a:normAutofit/>
          </a:bodyPr>
          <a:lstStyle/>
          <a:p>
            <a:r>
              <a:rPr lang="nl-NL" sz="2000" dirty="0" smtClean="0"/>
              <a:t>Eén van de twee lagerstoelen. </a:t>
            </a:r>
          </a:p>
          <a:p>
            <a:r>
              <a:rPr lang="nl-NL" sz="2000" dirty="0" smtClean="0"/>
              <a:t>De wentelas met ingelaten metalen schenen draaiend op arduinen stenen.</a:t>
            </a:r>
            <a:endParaRPr lang="nl-NL" sz="2000" dirty="0"/>
          </a:p>
        </p:txBody>
      </p:sp>
    </p:spTree>
    <p:extLst>
      <p:ext uri="{BB962C8B-B14F-4D97-AF65-F5344CB8AC3E}">
        <p14:creationId xmlns:p14="http://schemas.microsoft.com/office/powerpoint/2010/main" val="11235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3200" b="1" dirty="0" smtClean="0">
                <a:solidFill>
                  <a:prstClr val="black"/>
                </a:solidFill>
              </a:rPr>
              <a:t>Wentelas</a:t>
            </a:r>
            <a:br>
              <a:rPr lang="nl-NL" sz="3200" b="1" dirty="0" smtClean="0">
                <a:solidFill>
                  <a:prstClr val="black"/>
                </a:solidFill>
              </a:rPr>
            </a:br>
            <a:r>
              <a:rPr lang="nl-NL" sz="2000" dirty="0" smtClean="0">
                <a:solidFill>
                  <a:prstClr val="black"/>
                </a:solidFill>
              </a:rPr>
              <a:t>Kapperij,</a:t>
            </a:r>
            <a:r>
              <a:rPr lang="nl-NL" sz="3200" b="1" dirty="0" smtClean="0">
                <a:solidFill>
                  <a:prstClr val="black"/>
                </a:solidFill>
              </a:rPr>
              <a:t> </a:t>
            </a:r>
            <a:r>
              <a:rPr lang="nl-NL" sz="2000" dirty="0" smtClean="0">
                <a:solidFill>
                  <a:prstClr val="black"/>
                </a:solidFill>
              </a:rPr>
              <a:t>Papiermolen de Schoolmeester, Westzaan</a:t>
            </a:r>
            <a:endParaRPr lang="nl-NL" sz="20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655" y="1600200"/>
            <a:ext cx="7212690" cy="4525963"/>
          </a:xfrm>
        </p:spPr>
      </p:pic>
    </p:spTree>
    <p:extLst>
      <p:ext uri="{BB962C8B-B14F-4D97-AF65-F5344CB8AC3E}">
        <p14:creationId xmlns:p14="http://schemas.microsoft.com/office/powerpoint/2010/main" val="183450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b="1" dirty="0" smtClean="0">
                <a:solidFill>
                  <a:srgbClr val="0070C0"/>
                </a:solidFill>
              </a:rPr>
              <a:t>De krukas</a:t>
            </a:r>
            <a:endParaRPr lang="nl-NL" b="1" dirty="0">
              <a:solidFill>
                <a:srgbClr val="0070C0"/>
              </a:solidFill>
            </a:endParaRPr>
          </a:p>
        </p:txBody>
      </p:sp>
    </p:spTree>
    <p:extLst>
      <p:ext uri="{BB962C8B-B14F-4D97-AF65-F5344CB8AC3E}">
        <p14:creationId xmlns:p14="http://schemas.microsoft.com/office/powerpoint/2010/main" val="90850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pPr algn="ctr"/>
            <a:r>
              <a:rPr lang="nl-NL" sz="3200" b="1" dirty="0" smtClean="0"/>
              <a:t>Soorten krukassen</a:t>
            </a:r>
            <a:endParaRPr lang="nl-NL" sz="3200" b="1" dirty="0"/>
          </a:p>
        </p:txBody>
      </p:sp>
      <p:sp>
        <p:nvSpPr>
          <p:cNvPr id="2" name="Tijdelijke aanduiding voor inhoud 1"/>
          <p:cNvSpPr>
            <a:spLocks noGrp="1"/>
          </p:cNvSpPr>
          <p:nvPr>
            <p:ph idx="1"/>
          </p:nvPr>
        </p:nvSpPr>
        <p:spPr>
          <a:xfrm>
            <a:off x="467544" y="1124744"/>
            <a:ext cx="8229600" cy="5544616"/>
          </a:xfrm>
        </p:spPr>
        <p:txBody>
          <a:bodyPr>
            <a:normAutofit/>
          </a:bodyPr>
          <a:lstStyle/>
          <a:p>
            <a:pPr marL="0" indent="0">
              <a:buNone/>
            </a:pPr>
            <a:r>
              <a:rPr lang="nl-NL" sz="2000" b="1" dirty="0" smtClean="0"/>
              <a:t>Uitvoering:</a:t>
            </a:r>
            <a:endParaRPr lang="nl-NL" sz="2000" b="1" dirty="0"/>
          </a:p>
          <a:p>
            <a:r>
              <a:rPr lang="nl-NL" sz="2000" dirty="0" smtClean="0"/>
              <a:t>Smeedijzer.</a:t>
            </a:r>
            <a:r>
              <a:rPr lang="nl-NL" sz="2000" dirty="0"/>
              <a:t> </a:t>
            </a:r>
            <a:endParaRPr lang="nl-NL" sz="2000" dirty="0" smtClean="0"/>
          </a:p>
          <a:p>
            <a:r>
              <a:rPr lang="nl-NL" sz="2000" dirty="0" smtClean="0"/>
              <a:t>Ca. 1850, puddelijzer, gietijzer gesmeed met een lager koolstofgehalte.</a:t>
            </a:r>
          </a:p>
          <a:p>
            <a:r>
              <a:rPr lang="nl-NL" sz="2000" dirty="0" smtClean="0"/>
              <a:t>Staal.</a:t>
            </a:r>
          </a:p>
          <a:p>
            <a:r>
              <a:rPr lang="nl-NL" sz="2000" dirty="0" smtClean="0"/>
              <a:t>Hoogwaardig frees en draaiwerk,  uit massief blokmateriaal.</a:t>
            </a:r>
          </a:p>
          <a:p>
            <a:r>
              <a:rPr lang="nl-NL" sz="2000" dirty="0" smtClean="0"/>
              <a:t>Samengesteld uit blok- en stafmateriaal verbonden door verhitting en krimp. (Het Jonge Schaap)</a:t>
            </a:r>
            <a:r>
              <a:rPr lang="nl-NL" sz="2000" b="1" dirty="0"/>
              <a:t> </a:t>
            </a:r>
            <a:endParaRPr lang="nl-NL" sz="2000" b="1" dirty="0" smtClean="0"/>
          </a:p>
          <a:p>
            <a:pPr marL="0" indent="0">
              <a:buNone/>
            </a:pPr>
            <a:endParaRPr lang="nl-NL" sz="2000" b="1" dirty="0"/>
          </a:p>
          <a:p>
            <a:pPr marL="0" indent="0">
              <a:buNone/>
            </a:pPr>
            <a:r>
              <a:rPr lang="nl-NL" sz="2000" b="1" dirty="0" smtClean="0"/>
              <a:t>Toepassing</a:t>
            </a:r>
            <a:r>
              <a:rPr lang="nl-NL" sz="2000" b="1" dirty="0"/>
              <a:t>:</a:t>
            </a:r>
          </a:p>
          <a:p>
            <a:r>
              <a:rPr lang="nl-NL" sz="2000" dirty="0"/>
              <a:t>Sinds 1597 toegepast in de </a:t>
            </a:r>
            <a:r>
              <a:rPr lang="nl-NL" sz="2000" dirty="0" smtClean="0"/>
              <a:t>houtzaagmolens.</a:t>
            </a:r>
            <a:endParaRPr lang="nl-NL" sz="2000" dirty="0"/>
          </a:p>
          <a:p>
            <a:r>
              <a:rPr lang="nl-NL" sz="2000" dirty="0" smtClean="0"/>
              <a:t>Paltrokmolens en industriezaagmolens</a:t>
            </a:r>
            <a:r>
              <a:rPr lang="nl-NL" sz="2000" dirty="0"/>
              <a:t>.</a:t>
            </a:r>
          </a:p>
          <a:p>
            <a:r>
              <a:rPr lang="nl-NL" sz="2000" dirty="0"/>
              <a:t>Zeverij van de pelmolen.</a:t>
            </a:r>
          </a:p>
          <a:p>
            <a:r>
              <a:rPr lang="nl-NL" sz="2000" dirty="0"/>
              <a:t>Waterpomp in een papiermolen.</a:t>
            </a:r>
          </a:p>
          <a:p>
            <a:pPr marL="0" indent="0">
              <a:buNone/>
            </a:pPr>
            <a:r>
              <a:rPr lang="nl-NL" sz="2000" b="1" dirty="0"/>
              <a:t>	</a:t>
            </a:r>
          </a:p>
          <a:p>
            <a:endParaRPr lang="nl-NL" sz="2000" dirty="0"/>
          </a:p>
        </p:txBody>
      </p:sp>
    </p:spTree>
    <p:extLst>
      <p:ext uri="{BB962C8B-B14F-4D97-AF65-F5344CB8AC3E}">
        <p14:creationId xmlns:p14="http://schemas.microsoft.com/office/powerpoint/2010/main" val="307614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426170"/>
          </a:xfrm>
        </p:spPr>
        <p:txBody>
          <a:bodyPr>
            <a:normAutofit/>
          </a:bodyPr>
          <a:lstStyle/>
          <a:p>
            <a:r>
              <a:rPr lang="nl-NL" sz="3200" b="1" dirty="0" smtClean="0"/>
              <a:t>Krukas van De Eenhoorn</a:t>
            </a:r>
            <a:r>
              <a:rPr lang="nl-NL" dirty="0" smtClean="0"/>
              <a:t/>
            </a:r>
            <a:br>
              <a:rPr lang="nl-NL" dirty="0" smtClean="0"/>
            </a:br>
            <a:r>
              <a:rPr lang="nl-NL" sz="2000" dirty="0" smtClean="0"/>
              <a:t>Gelagerd met een bronzen en een pokhouten lagerblokje gevat in de ‘metaalhouten’. Smeren met consistentvet of reuzel.</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700808"/>
            <a:ext cx="6793190" cy="4525963"/>
          </a:xfrm>
        </p:spPr>
      </p:pic>
    </p:spTree>
    <p:extLst>
      <p:ext uri="{BB962C8B-B14F-4D97-AF65-F5344CB8AC3E}">
        <p14:creationId xmlns:p14="http://schemas.microsoft.com/office/powerpoint/2010/main" val="137153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8229600" cy="1800200"/>
          </a:xfrm>
        </p:spPr>
        <p:txBody>
          <a:bodyPr>
            <a:normAutofit/>
          </a:bodyPr>
          <a:lstStyle/>
          <a:p>
            <a:r>
              <a:rPr lang="nl-NL" sz="3200" b="1" dirty="0" smtClean="0"/>
              <a:t>Metaalhouten</a:t>
            </a:r>
            <a:br>
              <a:rPr lang="nl-NL" sz="3200" b="1" dirty="0" smtClean="0"/>
            </a:br>
            <a:r>
              <a:rPr lang="nl-NL" sz="2000" dirty="0" smtClean="0"/>
              <a:t>Bronzen blokken voor de lagering. Pokhouten blokken voor de kering.</a:t>
            </a:r>
            <a:br>
              <a:rPr lang="nl-NL" sz="2000" dirty="0" smtClean="0"/>
            </a:br>
            <a:r>
              <a:rPr lang="nl-NL" sz="2000" dirty="0" smtClean="0"/>
              <a:t>Brons: onder de krukas en op de krukbocht bij de kolderstokken.</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4653136"/>
            <a:ext cx="8047953" cy="1368152"/>
          </a:xfrm>
        </p:spPr>
      </p:pic>
      <p:pic>
        <p:nvPicPr>
          <p:cNvPr id="6" name="Tijdelijke aanduiding voor inhou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2060848"/>
            <a:ext cx="5080000" cy="2095500"/>
          </a:xfrm>
          <a:prstGeom prst="rect">
            <a:avLst/>
          </a:prstGeom>
        </p:spPr>
      </p:pic>
    </p:spTree>
    <p:extLst>
      <p:ext uri="{BB962C8B-B14F-4D97-AF65-F5344CB8AC3E}">
        <p14:creationId xmlns:p14="http://schemas.microsoft.com/office/powerpoint/2010/main" val="87315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solidFill>
                  <a:srgbClr val="0070C0"/>
                </a:solidFill>
              </a:rPr>
              <a:t>Molentypes</a:t>
            </a:r>
            <a:endParaRPr lang="nl-NL" sz="3200" b="1" dirty="0">
              <a:solidFill>
                <a:srgbClr val="0070C0"/>
              </a:solidFill>
            </a:endParaRPr>
          </a:p>
        </p:txBody>
      </p:sp>
      <p:sp>
        <p:nvSpPr>
          <p:cNvPr id="6" name="Tijdelijke aanduiding voor inhoud 5"/>
          <p:cNvSpPr>
            <a:spLocks noGrp="1"/>
          </p:cNvSpPr>
          <p:nvPr>
            <p:ph idx="1"/>
          </p:nvPr>
        </p:nvSpPr>
        <p:spPr>
          <a:xfrm>
            <a:off x="450287" y="1268761"/>
            <a:ext cx="3610744" cy="4104456"/>
          </a:xfrm>
        </p:spPr>
        <p:txBody>
          <a:bodyPr>
            <a:normAutofit/>
          </a:bodyPr>
          <a:lstStyle/>
          <a:p>
            <a:pPr marL="0" indent="0">
              <a:spcBef>
                <a:spcPts val="0"/>
              </a:spcBef>
              <a:buNone/>
            </a:pPr>
            <a:r>
              <a:rPr lang="nl-NL" sz="2000" b="1" dirty="0" smtClean="0">
                <a:solidFill>
                  <a:srgbClr val="FF0000"/>
                </a:solidFill>
              </a:rPr>
              <a:t>Onderkruiers</a:t>
            </a:r>
            <a:r>
              <a:rPr lang="nl-NL" sz="2000" dirty="0" smtClean="0"/>
              <a:t> </a:t>
            </a:r>
          </a:p>
          <a:p>
            <a:pPr>
              <a:spcBef>
                <a:spcPts val="0"/>
              </a:spcBef>
            </a:pPr>
            <a:r>
              <a:rPr lang="nl-NL" sz="2000" dirty="0" smtClean="0"/>
              <a:t>tjasker</a:t>
            </a:r>
            <a:endParaRPr lang="nl-NL" sz="2000" dirty="0"/>
          </a:p>
          <a:p>
            <a:pPr>
              <a:spcBef>
                <a:spcPts val="0"/>
              </a:spcBef>
            </a:pPr>
            <a:r>
              <a:rPr lang="nl-NL" sz="2000" dirty="0" smtClean="0"/>
              <a:t>paltrokmolen</a:t>
            </a:r>
          </a:p>
          <a:p>
            <a:pPr>
              <a:spcBef>
                <a:spcPts val="0"/>
              </a:spcBef>
            </a:pPr>
            <a:endParaRPr lang="nl-NL" sz="2000" dirty="0" smtClean="0"/>
          </a:p>
          <a:p>
            <a:pPr marL="0" indent="0">
              <a:spcBef>
                <a:spcPts val="0"/>
              </a:spcBef>
              <a:buNone/>
            </a:pPr>
            <a:r>
              <a:rPr lang="nl-NL" sz="2000" b="1" dirty="0" smtClean="0">
                <a:solidFill>
                  <a:srgbClr val="FF0000"/>
                </a:solidFill>
              </a:rPr>
              <a:t>Zetelkruiers</a:t>
            </a:r>
            <a:endParaRPr lang="nl-NL" sz="2000" b="1" dirty="0">
              <a:solidFill>
                <a:srgbClr val="FF0000"/>
              </a:solidFill>
            </a:endParaRPr>
          </a:p>
          <a:p>
            <a:pPr>
              <a:spcBef>
                <a:spcPts val="0"/>
              </a:spcBef>
            </a:pPr>
            <a:r>
              <a:rPr lang="nl-NL" sz="2000" dirty="0" smtClean="0"/>
              <a:t>standerdmolen </a:t>
            </a:r>
          </a:p>
          <a:p>
            <a:pPr marL="0" indent="0">
              <a:spcBef>
                <a:spcPts val="0"/>
              </a:spcBef>
              <a:buNone/>
            </a:pPr>
            <a:r>
              <a:rPr lang="nl-NL" sz="2000" dirty="0" smtClean="0"/>
              <a:t>	 </a:t>
            </a:r>
          </a:p>
          <a:p>
            <a:pPr marL="0" indent="0">
              <a:spcBef>
                <a:spcPts val="0"/>
              </a:spcBef>
              <a:buNone/>
            </a:pPr>
            <a:r>
              <a:rPr lang="nl-NL" sz="2000" b="1" dirty="0" smtClean="0">
                <a:solidFill>
                  <a:srgbClr val="FF0000"/>
                </a:solidFill>
              </a:rPr>
              <a:t>Kokermolens</a:t>
            </a:r>
          </a:p>
          <a:p>
            <a:pPr>
              <a:spcBef>
                <a:spcPts val="0"/>
              </a:spcBef>
            </a:pPr>
            <a:r>
              <a:rPr lang="nl-NL" sz="2000" dirty="0" smtClean="0"/>
              <a:t>wipmolen</a:t>
            </a:r>
            <a:endParaRPr lang="nl-NL" sz="2000" dirty="0" smtClean="0"/>
          </a:p>
          <a:p>
            <a:pPr>
              <a:spcBef>
                <a:spcPts val="0"/>
              </a:spcBef>
            </a:pPr>
            <a:r>
              <a:rPr lang="nl-NL" sz="2000" dirty="0" smtClean="0"/>
              <a:t>wip-stellingmolen</a:t>
            </a:r>
            <a:endParaRPr lang="nl-NL" sz="2000" dirty="0" smtClean="0"/>
          </a:p>
          <a:p>
            <a:pPr>
              <a:spcBef>
                <a:spcPts val="0"/>
              </a:spcBef>
            </a:pPr>
            <a:r>
              <a:rPr lang="nl-NL" sz="2000" dirty="0" smtClean="0"/>
              <a:t>spinnenkop</a:t>
            </a:r>
            <a:endParaRPr lang="nl-NL" sz="2000" dirty="0" smtClean="0"/>
          </a:p>
          <a:p>
            <a:pPr>
              <a:spcBef>
                <a:spcPts val="0"/>
              </a:spcBef>
            </a:pPr>
            <a:r>
              <a:rPr lang="nl-NL" sz="2000" dirty="0" smtClean="0"/>
              <a:t>spinnenkop-stellingmolen</a:t>
            </a:r>
            <a:endParaRPr lang="nl-NL" sz="2000" dirty="0" smtClean="0"/>
          </a:p>
          <a:p>
            <a:endParaRPr lang="nl-NL" sz="2000" dirty="0" smtClean="0"/>
          </a:p>
        </p:txBody>
      </p:sp>
      <p:sp>
        <p:nvSpPr>
          <p:cNvPr id="7" name="Tekstvak 6"/>
          <p:cNvSpPr txBox="1"/>
          <p:nvPr/>
        </p:nvSpPr>
        <p:spPr>
          <a:xfrm>
            <a:off x="4067944" y="1340768"/>
            <a:ext cx="4680520" cy="4678204"/>
          </a:xfrm>
          <a:prstGeom prst="rect">
            <a:avLst/>
          </a:prstGeom>
          <a:noFill/>
        </p:spPr>
        <p:txBody>
          <a:bodyPr wrap="square" rtlCol="0">
            <a:spAutoFit/>
          </a:bodyPr>
          <a:lstStyle/>
          <a:p>
            <a:pPr lvl="0"/>
            <a:r>
              <a:rPr lang="nl-NL" sz="2000" b="1" dirty="0" smtClean="0">
                <a:solidFill>
                  <a:srgbClr val="FF0000"/>
                </a:solidFill>
              </a:rPr>
              <a:t>Bovenkruiers</a:t>
            </a:r>
          </a:p>
          <a:p>
            <a:pPr marL="342900" lvl="0" indent="-342900">
              <a:buFont typeface="Arial" panose="020B0604020202020204" pitchFamily="34" charset="0"/>
              <a:buChar char="•"/>
            </a:pPr>
            <a:r>
              <a:rPr lang="nl-NL" sz="2000" dirty="0" smtClean="0">
                <a:solidFill>
                  <a:prstClr val="black"/>
                </a:solidFill>
              </a:rPr>
              <a:t>torenmolen</a:t>
            </a:r>
            <a:endParaRPr lang="nl-NL" sz="2000" dirty="0">
              <a:solidFill>
                <a:prstClr val="black"/>
              </a:solidFill>
            </a:endParaRPr>
          </a:p>
          <a:p>
            <a:pPr marL="342900" lvl="0" indent="-342900">
              <a:buFont typeface="Arial" panose="020B0604020202020204" pitchFamily="34" charset="0"/>
              <a:buChar char="•"/>
            </a:pPr>
            <a:r>
              <a:rPr lang="nl-NL" sz="2000" dirty="0" smtClean="0">
                <a:solidFill>
                  <a:prstClr val="black"/>
                </a:solidFill>
              </a:rPr>
              <a:t>toren-beltmolen</a:t>
            </a:r>
            <a:endParaRPr lang="nl-NL" sz="2000" dirty="0">
              <a:solidFill>
                <a:prstClr val="black"/>
              </a:solidFill>
            </a:endParaRPr>
          </a:p>
          <a:p>
            <a:pPr marL="342900" lvl="0" indent="-342900">
              <a:buFont typeface="Arial" panose="020B0604020202020204" pitchFamily="34" charset="0"/>
              <a:buChar char="•"/>
            </a:pPr>
            <a:r>
              <a:rPr lang="nl-NL" sz="2000" dirty="0" smtClean="0">
                <a:solidFill>
                  <a:prstClr val="black"/>
                </a:solidFill>
              </a:rPr>
              <a:t>ronde </a:t>
            </a:r>
            <a:r>
              <a:rPr lang="nl-NL" sz="2000" dirty="0">
                <a:solidFill>
                  <a:prstClr val="black"/>
                </a:solidFill>
              </a:rPr>
              <a:t>stenen grondzeiler</a:t>
            </a:r>
          </a:p>
          <a:p>
            <a:pPr marL="342900" lvl="0" indent="-342900">
              <a:buFont typeface="Arial" panose="020B0604020202020204" pitchFamily="34" charset="0"/>
              <a:buChar char="•"/>
            </a:pPr>
            <a:r>
              <a:rPr lang="nl-NL" sz="2000" dirty="0" smtClean="0">
                <a:solidFill>
                  <a:prstClr val="black"/>
                </a:solidFill>
              </a:rPr>
              <a:t>ronde </a:t>
            </a:r>
            <a:r>
              <a:rPr lang="nl-NL" sz="2000" dirty="0">
                <a:solidFill>
                  <a:prstClr val="black"/>
                </a:solidFill>
              </a:rPr>
              <a:t>stenen stellingmolen</a:t>
            </a:r>
          </a:p>
          <a:p>
            <a:pPr marL="342900" lvl="0" indent="-342900">
              <a:buFont typeface="Arial" panose="020B0604020202020204" pitchFamily="34" charset="0"/>
              <a:buChar char="•"/>
            </a:pPr>
            <a:r>
              <a:rPr lang="nl-NL" sz="2000" dirty="0" smtClean="0">
                <a:solidFill>
                  <a:prstClr val="black"/>
                </a:solidFill>
              </a:rPr>
              <a:t>achtkante </a:t>
            </a:r>
            <a:r>
              <a:rPr lang="nl-NL" sz="2000" dirty="0">
                <a:solidFill>
                  <a:prstClr val="black"/>
                </a:solidFill>
              </a:rPr>
              <a:t>grondzeiler</a:t>
            </a:r>
          </a:p>
          <a:p>
            <a:pPr marL="342900" lvl="0" indent="-342900">
              <a:buFont typeface="Arial" panose="020B0604020202020204" pitchFamily="34" charset="0"/>
              <a:buChar char="•"/>
            </a:pPr>
            <a:r>
              <a:rPr lang="nl-NL" sz="2000" dirty="0" smtClean="0">
                <a:solidFill>
                  <a:prstClr val="black"/>
                </a:solidFill>
              </a:rPr>
              <a:t>12- </a:t>
            </a:r>
            <a:r>
              <a:rPr lang="nl-NL" sz="2000" dirty="0">
                <a:solidFill>
                  <a:prstClr val="black"/>
                </a:solidFill>
              </a:rPr>
              <a:t>16 kante grondzeiler</a:t>
            </a:r>
          </a:p>
          <a:p>
            <a:pPr marL="342900" indent="-342900">
              <a:buFont typeface="Arial" panose="020B0604020202020204" pitchFamily="34" charset="0"/>
              <a:buChar char="•"/>
            </a:pPr>
            <a:r>
              <a:rPr lang="nl-NL" sz="2000" dirty="0" smtClean="0"/>
              <a:t>achtkante </a:t>
            </a:r>
            <a:r>
              <a:rPr lang="nl-NL" sz="2000" dirty="0"/>
              <a:t>stellingmolen</a:t>
            </a:r>
          </a:p>
          <a:p>
            <a:pPr marL="342900" indent="-342900">
              <a:buFont typeface="Arial" panose="020B0604020202020204" pitchFamily="34" charset="0"/>
              <a:buChar char="•"/>
            </a:pPr>
            <a:r>
              <a:rPr lang="nl-NL" sz="2000" dirty="0" smtClean="0"/>
              <a:t>achtkante </a:t>
            </a:r>
            <a:r>
              <a:rPr lang="nl-NL" sz="2000" dirty="0"/>
              <a:t>stellingmolen met schuur</a:t>
            </a:r>
          </a:p>
          <a:p>
            <a:pPr marL="342900" indent="-342900">
              <a:buFont typeface="Arial" panose="020B0604020202020204" pitchFamily="34" charset="0"/>
              <a:buChar char="•"/>
            </a:pPr>
            <a:r>
              <a:rPr lang="nl-NL" sz="2000" dirty="0" smtClean="0"/>
              <a:t>zeskante  </a:t>
            </a:r>
            <a:r>
              <a:rPr lang="nl-NL" sz="2000" dirty="0" smtClean="0"/>
              <a:t>stellingmolen met schuur</a:t>
            </a:r>
            <a:endParaRPr lang="nl-NL" sz="2000" dirty="0"/>
          </a:p>
          <a:p>
            <a:pPr marL="342900" indent="-342900">
              <a:buFont typeface="Arial" panose="020B0604020202020204" pitchFamily="34" charset="0"/>
              <a:buChar char="•"/>
            </a:pPr>
            <a:r>
              <a:rPr lang="nl-NL" sz="2000" dirty="0" smtClean="0"/>
              <a:t>binnenkruier</a:t>
            </a:r>
          </a:p>
          <a:p>
            <a:r>
              <a:rPr lang="nl-NL" sz="2000" b="1" dirty="0" smtClean="0">
                <a:solidFill>
                  <a:srgbClr val="FF0000"/>
                </a:solidFill>
              </a:rPr>
              <a:t>Watermolens</a:t>
            </a:r>
          </a:p>
          <a:p>
            <a:r>
              <a:rPr lang="nl-NL" sz="2000" b="1" dirty="0" smtClean="0">
                <a:solidFill>
                  <a:srgbClr val="FF0000"/>
                </a:solidFill>
              </a:rPr>
              <a:t>Rosmolens</a:t>
            </a:r>
            <a:endParaRPr lang="nl-NL" sz="2000" b="1" dirty="0">
              <a:solidFill>
                <a:srgbClr val="FF0000"/>
              </a:solidFill>
            </a:endParaRPr>
          </a:p>
          <a:p>
            <a:pPr marL="285750" indent="-285750">
              <a:buFont typeface="Arial" panose="020B0604020202020204" pitchFamily="34" charset="0"/>
              <a:buChar char="•"/>
            </a:pPr>
            <a:endParaRPr lang="nl-NL" sz="2000" dirty="0" smtClean="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359419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354162"/>
          </a:xfrm>
        </p:spPr>
        <p:txBody>
          <a:bodyPr>
            <a:normAutofit/>
          </a:bodyPr>
          <a:lstStyle/>
          <a:p>
            <a:r>
              <a:rPr lang="nl-NL" sz="3200" b="1" dirty="0" smtClean="0"/>
              <a:t>Krukas</a:t>
            </a:r>
            <a:br>
              <a:rPr lang="nl-NL" sz="3200" b="1" dirty="0" smtClean="0"/>
            </a:br>
            <a:r>
              <a:rPr lang="nl-NL" sz="2000" dirty="0" smtClean="0"/>
              <a:t>Kussenblokken met</a:t>
            </a:r>
            <a:r>
              <a:rPr lang="nl-NL" sz="2000" b="1" dirty="0" smtClean="0"/>
              <a:t> </a:t>
            </a:r>
            <a:r>
              <a:rPr lang="nl-NL" sz="2000" dirty="0" smtClean="0"/>
              <a:t>bronzen lagers en Staufferpotten. </a:t>
            </a:r>
            <a:br>
              <a:rPr lang="nl-NL" sz="2000" dirty="0" smtClean="0"/>
            </a:br>
            <a:r>
              <a:rPr lang="nl-NL" sz="2000" dirty="0" smtClean="0"/>
              <a:t>Potten vullen met consistentvet.</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844824"/>
            <a:ext cx="7638417" cy="4608512"/>
          </a:xfrm>
        </p:spPr>
      </p:pic>
    </p:spTree>
    <p:extLst>
      <p:ext uri="{BB962C8B-B14F-4D97-AF65-F5344CB8AC3E}">
        <p14:creationId xmlns:p14="http://schemas.microsoft.com/office/powerpoint/2010/main" val="279925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354162"/>
          </a:xfrm>
        </p:spPr>
        <p:txBody>
          <a:bodyPr>
            <a:normAutofit/>
          </a:bodyPr>
          <a:lstStyle/>
          <a:p>
            <a:r>
              <a:rPr lang="nl-NL" sz="3200" b="1" dirty="0">
                <a:solidFill>
                  <a:prstClr val="black"/>
                </a:solidFill>
              </a:rPr>
              <a:t>Krukas van </a:t>
            </a:r>
            <a:r>
              <a:rPr lang="nl-NL" sz="3200" b="1" dirty="0" smtClean="0">
                <a:solidFill>
                  <a:prstClr val="black"/>
                </a:solidFill>
              </a:rPr>
              <a:t>Het Jonge Schaap</a:t>
            </a:r>
            <a:br>
              <a:rPr lang="nl-NL" sz="3200" b="1" dirty="0" smtClean="0">
                <a:solidFill>
                  <a:prstClr val="black"/>
                </a:solidFill>
              </a:rPr>
            </a:br>
            <a:r>
              <a:rPr lang="nl-NL" sz="2000" dirty="0">
                <a:solidFill>
                  <a:prstClr val="black"/>
                </a:solidFill>
                <a:ea typeface="+mn-ea"/>
                <a:cs typeface="+mn-cs"/>
              </a:rPr>
              <a:t>Samengesteld uit </a:t>
            </a:r>
            <a:r>
              <a:rPr lang="nl-NL" sz="2000" dirty="0" smtClean="0">
                <a:solidFill>
                  <a:prstClr val="black"/>
                </a:solidFill>
                <a:ea typeface="+mn-ea"/>
                <a:cs typeface="+mn-cs"/>
              </a:rPr>
              <a:t>blok- </a:t>
            </a:r>
            <a:r>
              <a:rPr lang="nl-NL" sz="2000" dirty="0">
                <a:solidFill>
                  <a:prstClr val="black"/>
                </a:solidFill>
                <a:ea typeface="+mn-ea"/>
                <a:cs typeface="+mn-cs"/>
              </a:rPr>
              <a:t>en stafmateriaal verbonden door verhitting en krimp.</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132152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512168"/>
          </a:xfrm>
        </p:spPr>
        <p:txBody>
          <a:bodyPr>
            <a:normAutofit/>
          </a:bodyPr>
          <a:lstStyle/>
          <a:p>
            <a:r>
              <a:rPr lang="nl-NL" sz="3200" b="1" dirty="0" smtClean="0"/>
              <a:t>Krukas van Het Jonge Schaap</a:t>
            </a:r>
            <a:r>
              <a:rPr lang="nl-NL" dirty="0" smtClean="0"/>
              <a:t/>
            </a:r>
            <a:br>
              <a:rPr lang="nl-NL" dirty="0" smtClean="0"/>
            </a:br>
            <a:r>
              <a:rPr lang="nl-NL" sz="2000" dirty="0">
                <a:solidFill>
                  <a:prstClr val="black"/>
                </a:solidFill>
              </a:rPr>
              <a:t>Kussenblokken met</a:t>
            </a:r>
            <a:r>
              <a:rPr lang="nl-NL" sz="2000" b="1" dirty="0">
                <a:solidFill>
                  <a:prstClr val="black"/>
                </a:solidFill>
              </a:rPr>
              <a:t> </a:t>
            </a:r>
            <a:r>
              <a:rPr lang="nl-NL" sz="2000" dirty="0">
                <a:solidFill>
                  <a:prstClr val="black"/>
                </a:solidFill>
              </a:rPr>
              <a:t>bronzen lagers </a:t>
            </a:r>
            <a:r>
              <a:rPr lang="nl-NL" sz="2000" dirty="0" smtClean="0"/>
              <a:t>met smeernippels. </a:t>
            </a:r>
            <a:br>
              <a:rPr lang="nl-NL" sz="2000" dirty="0" smtClean="0"/>
            </a:br>
            <a:r>
              <a:rPr lang="nl-NL" sz="2000" dirty="0" smtClean="0"/>
              <a:t>Vetspuit vullen met lagervet. Ja toen…</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916832"/>
            <a:ext cx="6696744" cy="4464497"/>
          </a:xfrm>
        </p:spPr>
      </p:pic>
    </p:spTree>
    <p:extLst>
      <p:ext uri="{BB962C8B-B14F-4D97-AF65-F5344CB8AC3E}">
        <p14:creationId xmlns:p14="http://schemas.microsoft.com/office/powerpoint/2010/main" val="39048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Krukas</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2825" y="273050"/>
            <a:ext cx="4136199" cy="5853113"/>
          </a:xfrm>
        </p:spPr>
      </p:pic>
      <p:sp>
        <p:nvSpPr>
          <p:cNvPr id="5" name="Tijdelijke aanduiding voor tekst 4"/>
          <p:cNvSpPr>
            <a:spLocks noGrp="1"/>
          </p:cNvSpPr>
          <p:nvPr>
            <p:ph type="body" sz="half" idx="2"/>
          </p:nvPr>
        </p:nvSpPr>
        <p:spPr>
          <a:xfrm>
            <a:off x="457200" y="1435100"/>
            <a:ext cx="3538736" cy="4691063"/>
          </a:xfrm>
        </p:spPr>
        <p:txBody>
          <a:bodyPr>
            <a:normAutofit/>
          </a:bodyPr>
          <a:lstStyle/>
          <a:p>
            <a:r>
              <a:rPr lang="nl-NL" sz="2000" dirty="0" smtClean="0"/>
              <a:t>Ook dit is een krukas. </a:t>
            </a:r>
          </a:p>
          <a:p>
            <a:r>
              <a:rPr lang="nl-NL" sz="2000" dirty="0" smtClean="0"/>
              <a:t>De zeverij van een pelmolen wordt er mee heen en weer gerammeld zodat de gepelde gerstekorrels kunnen worden gesorteerd op grootte.</a:t>
            </a:r>
          </a:p>
          <a:p>
            <a:r>
              <a:rPr lang="nl-NL" sz="2000" dirty="0" smtClean="0"/>
              <a:t>Staufferpot en taatslager.</a:t>
            </a:r>
          </a:p>
          <a:p>
            <a:endParaRPr lang="nl-NL" sz="2000" dirty="0"/>
          </a:p>
          <a:p>
            <a:r>
              <a:rPr lang="nl-NL" sz="2000" dirty="0" smtClean="0"/>
              <a:t>Koren- pelmolen De Leeuw, Oldehove. Groningen.</a:t>
            </a:r>
            <a:endParaRPr lang="nl-NL" sz="2000" dirty="0"/>
          </a:p>
        </p:txBody>
      </p:sp>
    </p:spTree>
    <p:extLst>
      <p:ext uri="{BB962C8B-B14F-4D97-AF65-F5344CB8AC3E}">
        <p14:creationId xmlns:p14="http://schemas.microsoft.com/office/powerpoint/2010/main" val="177035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Krukas</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269921"/>
            <a:ext cx="5111750" cy="3859371"/>
          </a:xfrm>
        </p:spPr>
      </p:pic>
      <p:sp>
        <p:nvSpPr>
          <p:cNvPr id="4" name="Tijdelijke aanduiding voor tekst 3"/>
          <p:cNvSpPr>
            <a:spLocks noGrp="1"/>
          </p:cNvSpPr>
          <p:nvPr>
            <p:ph type="body" sz="half" idx="2"/>
          </p:nvPr>
        </p:nvSpPr>
        <p:spPr/>
        <p:txBody>
          <a:bodyPr>
            <a:normAutofit/>
          </a:bodyPr>
          <a:lstStyle/>
          <a:p>
            <a:r>
              <a:rPr lang="nl-NL" sz="2000" dirty="0" smtClean="0"/>
              <a:t>Het pompwiel met de krukas voor een waterpomp. De pompstok staat opzij geparkeerd.</a:t>
            </a:r>
          </a:p>
          <a:p>
            <a:endParaRPr lang="nl-NL" sz="2000" dirty="0"/>
          </a:p>
          <a:p>
            <a:r>
              <a:rPr lang="nl-NL" sz="2000" dirty="0" smtClean="0"/>
              <a:t>André hield me in de gaten in papiermolen De Schoolmeester, Westzaan.</a:t>
            </a:r>
            <a:endParaRPr lang="nl-NL" sz="2000" dirty="0"/>
          </a:p>
        </p:txBody>
      </p:sp>
    </p:spTree>
    <p:extLst>
      <p:ext uri="{BB962C8B-B14F-4D97-AF65-F5344CB8AC3E}">
        <p14:creationId xmlns:p14="http://schemas.microsoft.com/office/powerpoint/2010/main" val="209821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b="1" dirty="0" smtClean="0">
                <a:solidFill>
                  <a:srgbClr val="0070C0"/>
                </a:solidFill>
              </a:rPr>
              <a:t>De Wateras</a:t>
            </a:r>
            <a:endParaRPr lang="nl-NL" b="1" dirty="0">
              <a:solidFill>
                <a:srgbClr val="0070C0"/>
              </a:solidFill>
            </a:endParaRPr>
          </a:p>
        </p:txBody>
      </p:sp>
    </p:spTree>
    <p:extLst>
      <p:ext uri="{BB962C8B-B14F-4D97-AF65-F5344CB8AC3E}">
        <p14:creationId xmlns:p14="http://schemas.microsoft.com/office/powerpoint/2010/main" val="172171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pPr algn="ctr"/>
            <a:r>
              <a:rPr lang="nl-NL" sz="3200" b="1" dirty="0" smtClean="0"/>
              <a:t>Soorten waterassen</a:t>
            </a:r>
            <a:endParaRPr lang="nl-NL" sz="3200" b="1" dirty="0"/>
          </a:p>
        </p:txBody>
      </p:sp>
      <p:sp>
        <p:nvSpPr>
          <p:cNvPr id="2" name="Tijdelijke aanduiding voor inhoud 1"/>
          <p:cNvSpPr>
            <a:spLocks noGrp="1"/>
          </p:cNvSpPr>
          <p:nvPr>
            <p:ph idx="1"/>
          </p:nvPr>
        </p:nvSpPr>
        <p:spPr>
          <a:xfrm>
            <a:off x="457200" y="1268760"/>
            <a:ext cx="8229600" cy="4857403"/>
          </a:xfrm>
        </p:spPr>
        <p:txBody>
          <a:bodyPr/>
          <a:lstStyle/>
          <a:p>
            <a:pPr marL="0" indent="0">
              <a:spcBef>
                <a:spcPts val="0"/>
              </a:spcBef>
              <a:buNone/>
            </a:pPr>
            <a:r>
              <a:rPr lang="nl-NL" sz="2000" b="1" dirty="0" smtClean="0"/>
              <a:t>Uitvoering:</a:t>
            </a:r>
          </a:p>
          <a:p>
            <a:pPr>
              <a:spcBef>
                <a:spcPts val="0"/>
              </a:spcBef>
            </a:pPr>
            <a:r>
              <a:rPr lang="nl-NL" sz="2000" dirty="0" smtClean="0"/>
              <a:t>Waterassen van hout.</a:t>
            </a:r>
          </a:p>
          <a:p>
            <a:pPr>
              <a:spcBef>
                <a:spcPts val="0"/>
              </a:spcBef>
            </a:pPr>
            <a:r>
              <a:rPr lang="nl-NL" sz="2000" dirty="0" smtClean="0"/>
              <a:t>Waterassen van metaal of gietijzer</a:t>
            </a:r>
          </a:p>
          <a:p>
            <a:pPr>
              <a:spcBef>
                <a:spcPts val="0"/>
              </a:spcBef>
            </a:pPr>
            <a:endParaRPr lang="nl-NL" sz="2000" dirty="0"/>
          </a:p>
          <a:p>
            <a:pPr marL="0" indent="0">
              <a:spcBef>
                <a:spcPts val="0"/>
              </a:spcBef>
              <a:buNone/>
            </a:pPr>
            <a:r>
              <a:rPr lang="nl-NL" sz="2000" b="1" dirty="0" smtClean="0"/>
              <a:t>Lagering:</a:t>
            </a:r>
          </a:p>
          <a:p>
            <a:pPr>
              <a:spcBef>
                <a:spcPts val="0"/>
              </a:spcBef>
            </a:pPr>
            <a:r>
              <a:rPr lang="nl-NL" sz="2000" dirty="0" smtClean="0"/>
              <a:t>Gelagerd op arduin</a:t>
            </a:r>
          </a:p>
          <a:p>
            <a:pPr>
              <a:spcBef>
                <a:spcPts val="0"/>
              </a:spcBef>
            </a:pPr>
            <a:r>
              <a:rPr lang="nl-NL" sz="2000" dirty="0" smtClean="0"/>
              <a:t>Gelagerd op gietijzeren kussenblokken met brons.</a:t>
            </a:r>
          </a:p>
          <a:p>
            <a:pPr marL="0" indent="0">
              <a:spcBef>
                <a:spcPts val="0"/>
              </a:spcBef>
              <a:buNone/>
            </a:pPr>
            <a:endParaRPr lang="nl-NL" sz="2000" b="1" dirty="0" smtClean="0"/>
          </a:p>
          <a:p>
            <a:pPr marL="0" indent="0">
              <a:spcBef>
                <a:spcPts val="0"/>
              </a:spcBef>
              <a:buNone/>
            </a:pPr>
            <a:r>
              <a:rPr lang="nl-NL" sz="2000" b="1" dirty="0" smtClean="0"/>
              <a:t>Waar </a:t>
            </a:r>
            <a:r>
              <a:rPr lang="nl-NL" sz="2000" b="1" dirty="0"/>
              <a:t>tref je ze aan?</a:t>
            </a:r>
          </a:p>
          <a:p>
            <a:pPr>
              <a:spcBef>
                <a:spcPts val="0"/>
              </a:spcBef>
            </a:pPr>
            <a:r>
              <a:rPr lang="nl-NL" sz="2000" dirty="0"/>
              <a:t>Wipmolens of spinnenkoppen met scheprad.</a:t>
            </a:r>
          </a:p>
          <a:p>
            <a:pPr>
              <a:spcBef>
                <a:spcPts val="0"/>
              </a:spcBef>
            </a:pPr>
            <a:r>
              <a:rPr lang="nl-NL" sz="2000" dirty="0"/>
              <a:t>bovenkruiers met binnenscheprad.</a:t>
            </a:r>
          </a:p>
          <a:p>
            <a:pPr>
              <a:spcBef>
                <a:spcPts val="0"/>
              </a:spcBef>
            </a:pPr>
            <a:r>
              <a:rPr lang="nl-NL" sz="2000" dirty="0"/>
              <a:t>bovenkruiers met buitenscheprad.</a:t>
            </a:r>
          </a:p>
          <a:p>
            <a:pPr>
              <a:spcBef>
                <a:spcPts val="0"/>
              </a:spcBef>
            </a:pPr>
            <a:r>
              <a:rPr lang="nl-NL" sz="2000" dirty="0"/>
              <a:t>Water gedreven molens.</a:t>
            </a:r>
          </a:p>
          <a:p>
            <a:endParaRPr lang="nl-NL" sz="2000" dirty="0"/>
          </a:p>
          <a:p>
            <a:endParaRPr lang="nl-NL" sz="2000" dirty="0" smtClean="0"/>
          </a:p>
          <a:p>
            <a:pPr lvl="1"/>
            <a:endParaRPr lang="nl-NL" sz="1600" dirty="0" smtClean="0"/>
          </a:p>
          <a:p>
            <a:endParaRPr lang="nl-NL" dirty="0" smtClean="0"/>
          </a:p>
          <a:p>
            <a:pPr marL="0" indent="0">
              <a:buNone/>
            </a:pPr>
            <a:endParaRPr lang="nl-NL" dirty="0" smtClean="0"/>
          </a:p>
          <a:p>
            <a:endParaRPr lang="nl-NL" dirty="0"/>
          </a:p>
        </p:txBody>
      </p:sp>
    </p:spTree>
    <p:extLst>
      <p:ext uri="{BB962C8B-B14F-4D97-AF65-F5344CB8AC3E}">
        <p14:creationId xmlns:p14="http://schemas.microsoft.com/office/powerpoint/2010/main" val="427807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Wateras </a:t>
            </a:r>
            <a:r>
              <a:rPr lang="nl-NL" dirty="0" smtClean="0"/>
              <a:t>van staal </a:t>
            </a:r>
            <a:endParaRPr lang="nl-NL"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704" r="19556"/>
          <a:stretch/>
        </p:blipFill>
        <p:spPr>
          <a:xfrm>
            <a:off x="3311860" y="764704"/>
            <a:ext cx="5672787" cy="5501653"/>
          </a:xfrm>
        </p:spPr>
      </p:pic>
      <p:sp>
        <p:nvSpPr>
          <p:cNvPr id="3" name="Tijdelijke aanduiding voor tekst 2"/>
          <p:cNvSpPr>
            <a:spLocks noGrp="1"/>
          </p:cNvSpPr>
          <p:nvPr>
            <p:ph type="body" sz="half" idx="2"/>
          </p:nvPr>
        </p:nvSpPr>
        <p:spPr>
          <a:xfrm>
            <a:off x="457200" y="1435100"/>
            <a:ext cx="3008313" cy="5234260"/>
          </a:xfrm>
        </p:spPr>
        <p:txBody>
          <a:bodyPr>
            <a:normAutofit/>
          </a:bodyPr>
          <a:lstStyle/>
          <a:p>
            <a:r>
              <a:rPr lang="nl-NL" sz="2000" b="1" dirty="0" smtClean="0">
                <a:solidFill>
                  <a:srgbClr val="FF0000"/>
                </a:solidFill>
              </a:rPr>
              <a:t>BINNENLAGER</a:t>
            </a:r>
          </a:p>
          <a:p>
            <a:r>
              <a:rPr lang="nl-NL" sz="2000" dirty="0" smtClean="0"/>
              <a:t>Lagersteen van arduin </a:t>
            </a:r>
            <a:r>
              <a:rPr lang="nl-NL" sz="2000" dirty="0"/>
              <a:t>achter de </a:t>
            </a:r>
            <a:r>
              <a:rPr lang="nl-NL" sz="2000" dirty="0" smtClean="0"/>
              <a:t>binnenlap.</a:t>
            </a:r>
            <a:endParaRPr lang="nl-NL" sz="2000" dirty="0"/>
          </a:p>
          <a:p>
            <a:endParaRPr lang="nl-NL" sz="2000" dirty="0" smtClean="0"/>
          </a:p>
          <a:p>
            <a:r>
              <a:rPr lang="nl-NL" sz="2000" dirty="0" smtClean="0"/>
              <a:t>Schaarstijlen</a:t>
            </a:r>
            <a:endParaRPr lang="nl-NL" sz="2000" dirty="0"/>
          </a:p>
          <a:p>
            <a:r>
              <a:rPr lang="nl-NL" sz="2000" dirty="0" smtClean="0"/>
              <a:t>Donsbalk</a:t>
            </a:r>
          </a:p>
          <a:p>
            <a:r>
              <a:rPr lang="nl-NL" sz="2000" dirty="0" smtClean="0"/>
              <a:t>Keerstijltjes</a:t>
            </a:r>
          </a:p>
          <a:p>
            <a:r>
              <a:rPr lang="nl-NL" sz="2000" dirty="0" smtClean="0"/>
              <a:t>Binnenlap</a:t>
            </a:r>
          </a:p>
          <a:p>
            <a:endParaRPr lang="nl-NL" sz="2000" dirty="0" smtClean="0"/>
          </a:p>
          <a:p>
            <a:r>
              <a:rPr lang="nl-NL" sz="2000" dirty="0" smtClean="0"/>
              <a:t>Smeren met reuzel.</a:t>
            </a:r>
          </a:p>
          <a:p>
            <a:endParaRPr lang="nl-NL" sz="2000" dirty="0" smtClean="0"/>
          </a:p>
          <a:p>
            <a:r>
              <a:rPr lang="nl-NL" sz="2000" dirty="0" smtClean="0"/>
              <a:t>Wipmolen van de vm. Schoterveenpolder, Haarlem</a:t>
            </a:r>
          </a:p>
        </p:txBody>
      </p:sp>
      <p:cxnSp>
        <p:nvCxnSpPr>
          <p:cNvPr id="6" name="Rechte verbindingslijn met pijl 5"/>
          <p:cNvCxnSpPr/>
          <p:nvPr/>
        </p:nvCxnSpPr>
        <p:spPr>
          <a:xfrm flipV="1">
            <a:off x="2051720" y="2348880"/>
            <a:ext cx="2520280" cy="72008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V="1">
            <a:off x="1619672" y="3356992"/>
            <a:ext cx="3816424" cy="7200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a:off x="1907704" y="3789040"/>
            <a:ext cx="3528392" cy="50405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a:off x="1691680" y="4149080"/>
            <a:ext cx="4752528" cy="43204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sz="3200" dirty="0" smtClean="0">
                <a:solidFill>
                  <a:prstClr val="black"/>
                </a:solidFill>
              </a:rPr>
              <a:t>Wateras </a:t>
            </a:r>
            <a:r>
              <a:rPr lang="nl-NL" dirty="0" smtClean="0">
                <a:solidFill>
                  <a:prstClr val="black"/>
                </a:solidFill>
              </a:rPr>
              <a:t>van staal</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1960" y="332656"/>
            <a:ext cx="4608512" cy="6131059"/>
          </a:xfrm>
        </p:spPr>
      </p:pic>
      <p:sp>
        <p:nvSpPr>
          <p:cNvPr id="5" name="Tijdelijke aanduiding voor tekst 4"/>
          <p:cNvSpPr>
            <a:spLocks noGrp="1"/>
          </p:cNvSpPr>
          <p:nvPr>
            <p:ph type="body" sz="half" idx="2"/>
          </p:nvPr>
        </p:nvSpPr>
        <p:spPr>
          <a:xfrm>
            <a:off x="457200" y="1435100"/>
            <a:ext cx="3610744" cy="4691063"/>
          </a:xfrm>
        </p:spPr>
        <p:txBody>
          <a:bodyPr>
            <a:normAutofit fontScale="92500" lnSpcReduction="10000"/>
          </a:bodyPr>
          <a:lstStyle/>
          <a:p>
            <a:r>
              <a:rPr lang="nl-NL" sz="2000" b="1" dirty="0" smtClean="0">
                <a:solidFill>
                  <a:srgbClr val="FF0000"/>
                </a:solidFill>
              </a:rPr>
              <a:t>BUITENLAGER</a:t>
            </a:r>
          </a:p>
          <a:p>
            <a:r>
              <a:rPr lang="nl-NL" sz="2200" dirty="0" smtClean="0"/>
              <a:t>Lagerstoel met buitenlap.</a:t>
            </a:r>
          </a:p>
          <a:p>
            <a:r>
              <a:rPr lang="nl-NL" sz="2200" dirty="0" smtClean="0"/>
              <a:t>lagersteen van arduin.</a:t>
            </a:r>
          </a:p>
          <a:p>
            <a:endParaRPr lang="nl-NL" sz="2200" dirty="0"/>
          </a:p>
          <a:p>
            <a:r>
              <a:rPr lang="nl-NL" sz="2200" dirty="0" smtClean="0"/>
              <a:t>Binnenlap - buitenlap ?</a:t>
            </a:r>
          </a:p>
          <a:p>
            <a:r>
              <a:rPr lang="nl-NL" sz="2200" dirty="0" smtClean="0"/>
              <a:t>= de keerplanken met een metalen plaat of knol op de kopeinden van de as. </a:t>
            </a:r>
          </a:p>
          <a:p>
            <a:endParaRPr lang="nl-NL" sz="2200" dirty="0"/>
          </a:p>
          <a:p>
            <a:r>
              <a:rPr lang="nl-NL" sz="2200" dirty="0" smtClean="0"/>
              <a:t>Smeren met reuzel.</a:t>
            </a:r>
          </a:p>
          <a:p>
            <a:endParaRPr lang="nl-NL" sz="2200" dirty="0"/>
          </a:p>
          <a:p>
            <a:r>
              <a:rPr lang="nl-NL" sz="2200" dirty="0" smtClean="0"/>
              <a:t>Scheprad</a:t>
            </a:r>
          </a:p>
          <a:p>
            <a:pPr lvl="0"/>
            <a:r>
              <a:rPr lang="nl-NL" sz="2200" dirty="0">
                <a:solidFill>
                  <a:prstClr val="black"/>
                </a:solidFill>
              </a:rPr>
              <a:t>Wipmolen van de vm. Schoterveenpolder, Haarlem</a:t>
            </a:r>
          </a:p>
          <a:p>
            <a:endParaRPr lang="nl-NL" sz="2000" dirty="0"/>
          </a:p>
        </p:txBody>
      </p:sp>
    </p:spTree>
    <p:extLst>
      <p:ext uri="{BB962C8B-B14F-4D97-AF65-F5344CB8AC3E}">
        <p14:creationId xmlns:p14="http://schemas.microsoft.com/office/powerpoint/2010/main" val="37391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prstClr val="black"/>
                </a:solidFill>
              </a:rPr>
              <a:t>Wateras </a:t>
            </a:r>
            <a:r>
              <a:rPr lang="nl-NL" sz="2000" b="1" dirty="0" smtClean="0">
                <a:solidFill>
                  <a:prstClr val="black"/>
                </a:solidFill>
              </a:rPr>
              <a:t>van staal</a:t>
            </a:r>
            <a:r>
              <a:rPr lang="nl-NL" sz="3200" b="1" dirty="0" smtClean="0">
                <a:solidFill>
                  <a:prstClr val="black"/>
                </a:solidFill>
              </a:rPr>
              <a:t/>
            </a:r>
            <a:br>
              <a:rPr lang="nl-NL" sz="3200" b="1" dirty="0" smtClean="0">
                <a:solidFill>
                  <a:prstClr val="black"/>
                </a:solidFill>
              </a:rPr>
            </a:br>
            <a:r>
              <a:rPr lang="nl-NL" sz="2000" dirty="0" smtClean="0">
                <a:solidFill>
                  <a:prstClr val="black"/>
                </a:solidFill>
              </a:rPr>
              <a:t>Ik zie geen reuzel, waar is het vetpotje?</a:t>
            </a:r>
            <a:endParaRPr lang="nl-NL" sz="20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143617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pPr algn="ctr"/>
            <a:r>
              <a:rPr lang="nl-NL" sz="3200" b="1" dirty="0" smtClean="0">
                <a:solidFill>
                  <a:srgbClr val="FF0000"/>
                </a:solidFill>
              </a:rPr>
              <a:t>Het gaande werk van…</a:t>
            </a:r>
            <a:endParaRPr lang="nl-NL" sz="3200" b="1" dirty="0">
              <a:solidFill>
                <a:srgbClr val="FF0000"/>
              </a:solidFill>
            </a:endParaRPr>
          </a:p>
        </p:txBody>
      </p:sp>
      <p:sp>
        <p:nvSpPr>
          <p:cNvPr id="7" name="Tijdelijke aanduiding voor tekst 6"/>
          <p:cNvSpPr>
            <a:spLocks noGrp="1"/>
          </p:cNvSpPr>
          <p:nvPr>
            <p:ph idx="1"/>
          </p:nvPr>
        </p:nvSpPr>
        <p:spPr>
          <a:xfrm>
            <a:off x="467544" y="1124744"/>
            <a:ext cx="8229600" cy="5256584"/>
          </a:xfrm>
        </p:spPr>
        <p:txBody>
          <a:bodyPr>
            <a:normAutofit/>
          </a:bodyPr>
          <a:lstStyle/>
          <a:p>
            <a:pPr marL="0" lvl="0" indent="0">
              <a:spcBef>
                <a:spcPts val="0"/>
              </a:spcBef>
              <a:buNone/>
            </a:pPr>
            <a:r>
              <a:rPr lang="nl-NL" sz="2000" dirty="0" smtClean="0">
                <a:solidFill>
                  <a:prstClr val="black"/>
                </a:solidFill>
              </a:rPr>
              <a:t>Aan </a:t>
            </a:r>
            <a:r>
              <a:rPr lang="nl-NL" sz="2000" dirty="0">
                <a:solidFill>
                  <a:prstClr val="black"/>
                </a:solidFill>
              </a:rPr>
              <a:t>de hand van wat eenvoudige schema’s volgen we de assen, spillen en </a:t>
            </a:r>
            <a:r>
              <a:rPr lang="nl-NL" sz="2000" dirty="0" smtClean="0">
                <a:solidFill>
                  <a:prstClr val="black"/>
                </a:solidFill>
              </a:rPr>
              <a:t>molenwielen </a:t>
            </a:r>
            <a:r>
              <a:rPr lang="nl-NL" sz="2000" dirty="0">
                <a:solidFill>
                  <a:prstClr val="black"/>
                </a:solidFill>
              </a:rPr>
              <a:t>van enkele veel voorkomende molentypes / functies, met de daaraan gekoppelde gereedschappen.  </a:t>
            </a:r>
            <a:endParaRPr lang="nl-NL" sz="2000" dirty="0" smtClean="0">
              <a:solidFill>
                <a:prstClr val="black"/>
              </a:solidFill>
            </a:endParaRPr>
          </a:p>
          <a:p>
            <a:pPr marL="0" lvl="0" indent="0">
              <a:spcBef>
                <a:spcPts val="0"/>
              </a:spcBef>
              <a:buNone/>
            </a:pPr>
            <a:r>
              <a:rPr lang="nl-NL" sz="2000" dirty="0" smtClean="0">
                <a:solidFill>
                  <a:prstClr val="black"/>
                </a:solidFill>
              </a:rPr>
              <a:t>Met ondersteuning van aardig wat afbeeldingen.</a:t>
            </a:r>
          </a:p>
          <a:p>
            <a:pPr marL="0" lvl="0" indent="0">
              <a:spcBef>
                <a:spcPts val="0"/>
              </a:spcBef>
              <a:buNone/>
            </a:pPr>
            <a:endParaRPr lang="nl-NL" sz="2000" dirty="0" smtClean="0">
              <a:solidFill>
                <a:prstClr val="black"/>
              </a:solidFill>
            </a:endParaRPr>
          </a:p>
          <a:p>
            <a:pPr>
              <a:spcBef>
                <a:spcPts val="0"/>
              </a:spcBef>
            </a:pPr>
            <a:r>
              <a:rPr lang="nl-NL" sz="2400" b="1" dirty="0" smtClean="0">
                <a:solidFill>
                  <a:srgbClr val="0070C0"/>
                </a:solidFill>
              </a:rPr>
              <a:t>de standerd  korenmolen</a:t>
            </a:r>
          </a:p>
          <a:p>
            <a:pPr>
              <a:spcBef>
                <a:spcPts val="0"/>
              </a:spcBef>
            </a:pPr>
            <a:r>
              <a:rPr lang="nl-NL" sz="2400" b="1" dirty="0" smtClean="0">
                <a:solidFill>
                  <a:srgbClr val="0070C0"/>
                </a:solidFill>
              </a:rPr>
              <a:t>de watermolen met vijzel</a:t>
            </a:r>
          </a:p>
          <a:p>
            <a:pPr>
              <a:spcBef>
                <a:spcPts val="0"/>
              </a:spcBef>
            </a:pPr>
            <a:r>
              <a:rPr lang="nl-NL" sz="2400" b="1" dirty="0" smtClean="0">
                <a:solidFill>
                  <a:srgbClr val="0070C0"/>
                </a:solidFill>
              </a:rPr>
              <a:t>de watermolen met scheprad</a:t>
            </a:r>
          </a:p>
          <a:p>
            <a:pPr>
              <a:spcBef>
                <a:spcPts val="0"/>
              </a:spcBef>
            </a:pPr>
            <a:r>
              <a:rPr lang="nl-NL" sz="2400" b="1" dirty="0" smtClean="0">
                <a:solidFill>
                  <a:srgbClr val="0070C0"/>
                </a:solidFill>
              </a:rPr>
              <a:t>de bovenkruier korenmolen</a:t>
            </a:r>
          </a:p>
          <a:p>
            <a:pPr>
              <a:spcBef>
                <a:spcPts val="0"/>
              </a:spcBef>
            </a:pPr>
            <a:r>
              <a:rPr lang="nl-NL" sz="2400" b="1" dirty="0" smtClean="0">
                <a:solidFill>
                  <a:srgbClr val="0070C0"/>
                </a:solidFill>
              </a:rPr>
              <a:t>de bovenkruier  oliemolen</a:t>
            </a:r>
          </a:p>
          <a:p>
            <a:pPr>
              <a:spcBef>
                <a:spcPts val="0"/>
              </a:spcBef>
            </a:pPr>
            <a:r>
              <a:rPr lang="nl-NL" sz="2400" b="1" dirty="0" smtClean="0">
                <a:solidFill>
                  <a:srgbClr val="0070C0"/>
                </a:solidFill>
              </a:rPr>
              <a:t>de verfmolen</a:t>
            </a:r>
          </a:p>
          <a:p>
            <a:pPr>
              <a:spcBef>
                <a:spcPts val="0"/>
              </a:spcBef>
            </a:pPr>
            <a:r>
              <a:rPr lang="nl-NL" sz="2400" b="1" dirty="0" smtClean="0">
                <a:solidFill>
                  <a:srgbClr val="0070C0"/>
                </a:solidFill>
              </a:rPr>
              <a:t>de paltrokmolen</a:t>
            </a:r>
          </a:p>
          <a:p>
            <a:pPr>
              <a:spcBef>
                <a:spcPts val="0"/>
              </a:spcBef>
            </a:pPr>
            <a:r>
              <a:rPr lang="nl-NL" sz="2400" b="1" dirty="0" smtClean="0">
                <a:solidFill>
                  <a:srgbClr val="0070C0"/>
                </a:solidFill>
              </a:rPr>
              <a:t>de bovenkruier  zaagmolen</a:t>
            </a:r>
            <a:endParaRPr lang="nl-NL" sz="2400" b="1" dirty="0">
              <a:solidFill>
                <a:srgbClr val="0070C0"/>
              </a:solidFill>
            </a:endParaRPr>
          </a:p>
        </p:txBody>
      </p:sp>
    </p:spTree>
    <p:extLst>
      <p:ext uri="{BB962C8B-B14F-4D97-AF65-F5344CB8AC3E}">
        <p14:creationId xmlns:p14="http://schemas.microsoft.com/office/powerpoint/2010/main" val="347249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prstClr val="black"/>
                </a:solidFill>
              </a:rPr>
              <a:t>Wateras </a:t>
            </a:r>
            <a:r>
              <a:rPr lang="nl-NL" b="1" dirty="0" smtClean="0">
                <a:solidFill>
                  <a:prstClr val="black"/>
                </a:solidFill>
              </a:rPr>
              <a:t>van staal</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7904" y="548680"/>
            <a:ext cx="5111750" cy="5457384"/>
          </a:xfrm>
        </p:spPr>
      </p:pic>
      <p:sp>
        <p:nvSpPr>
          <p:cNvPr id="5" name="Tijdelijke aanduiding voor tekst 4"/>
          <p:cNvSpPr>
            <a:spLocks noGrp="1"/>
          </p:cNvSpPr>
          <p:nvPr>
            <p:ph type="body" sz="half" idx="2"/>
          </p:nvPr>
        </p:nvSpPr>
        <p:spPr/>
        <p:txBody>
          <a:bodyPr/>
          <a:lstStyle/>
          <a:p>
            <a:r>
              <a:rPr lang="nl-NL" sz="2000" b="1" dirty="0" smtClean="0">
                <a:solidFill>
                  <a:srgbClr val="FF0000"/>
                </a:solidFill>
              </a:rPr>
              <a:t>BINNENLAGER</a:t>
            </a:r>
          </a:p>
          <a:p>
            <a:r>
              <a:rPr lang="nl-NL" sz="2000" dirty="0" smtClean="0">
                <a:solidFill>
                  <a:prstClr val="black"/>
                </a:solidFill>
              </a:rPr>
              <a:t>onder </a:t>
            </a:r>
            <a:r>
              <a:rPr lang="nl-NL" sz="2000" dirty="0">
                <a:solidFill>
                  <a:prstClr val="black"/>
                </a:solidFill>
              </a:rPr>
              <a:t>de </a:t>
            </a:r>
            <a:r>
              <a:rPr lang="nl-NL" sz="2000" dirty="0" smtClean="0">
                <a:solidFill>
                  <a:prstClr val="black"/>
                </a:solidFill>
              </a:rPr>
              <a:t>donsbalk.</a:t>
            </a:r>
          </a:p>
          <a:p>
            <a:r>
              <a:rPr lang="nl-NL" sz="2000" dirty="0" smtClean="0">
                <a:solidFill>
                  <a:prstClr val="black"/>
                </a:solidFill>
              </a:rPr>
              <a:t>Staal op metalen lager.</a:t>
            </a:r>
          </a:p>
          <a:p>
            <a:r>
              <a:rPr lang="nl-NL" sz="2000" dirty="0" smtClean="0">
                <a:solidFill>
                  <a:prstClr val="black"/>
                </a:solidFill>
              </a:rPr>
              <a:t>Smeren met consistentvet.</a:t>
            </a:r>
          </a:p>
          <a:p>
            <a:endParaRPr lang="nl-NL" sz="2000" dirty="0">
              <a:solidFill>
                <a:prstClr val="black"/>
              </a:solidFill>
            </a:endParaRPr>
          </a:p>
          <a:p>
            <a:r>
              <a:rPr lang="nl-NL" sz="2000" dirty="0" smtClean="0">
                <a:solidFill>
                  <a:prstClr val="black"/>
                </a:solidFill>
              </a:rPr>
              <a:t>Onderaan houdt de binnenlap de wateras op zijn plaats.</a:t>
            </a:r>
            <a:endParaRPr lang="nl-NL" sz="2000" dirty="0"/>
          </a:p>
          <a:p>
            <a:r>
              <a:rPr lang="nl-NL" dirty="0" smtClean="0"/>
              <a:t> </a:t>
            </a:r>
          </a:p>
          <a:p>
            <a:r>
              <a:rPr lang="nl-NL" sz="2000" dirty="0" smtClean="0"/>
              <a:t>Stadsmolen, Leiden.</a:t>
            </a:r>
          </a:p>
          <a:p>
            <a:r>
              <a:rPr lang="nl-NL" sz="2000" dirty="0" smtClean="0"/>
              <a:t>Ronde stenen grondzeiler poldermolen met binnenscheprad.</a:t>
            </a:r>
            <a:endParaRPr lang="nl-NL" sz="2000" dirty="0"/>
          </a:p>
        </p:txBody>
      </p:sp>
    </p:spTree>
    <p:extLst>
      <p:ext uri="{BB962C8B-B14F-4D97-AF65-F5344CB8AC3E}">
        <p14:creationId xmlns:p14="http://schemas.microsoft.com/office/powerpoint/2010/main" val="66676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b="1" dirty="0" smtClean="0">
                <a:solidFill>
                  <a:srgbClr val="0070C0"/>
                </a:solidFill>
              </a:rPr>
              <a:t>De drijfas</a:t>
            </a:r>
            <a:endParaRPr lang="nl-NL" b="1" dirty="0">
              <a:solidFill>
                <a:srgbClr val="0070C0"/>
              </a:solidFill>
            </a:endParaRPr>
          </a:p>
        </p:txBody>
      </p:sp>
      <p:sp>
        <p:nvSpPr>
          <p:cNvPr id="6" name="Tekstvak 5"/>
          <p:cNvSpPr txBox="1"/>
          <p:nvPr/>
        </p:nvSpPr>
        <p:spPr>
          <a:xfrm>
            <a:off x="3923928" y="1268760"/>
            <a:ext cx="5040559" cy="1938992"/>
          </a:xfrm>
          <a:prstGeom prst="rect">
            <a:avLst/>
          </a:prstGeom>
          <a:noFill/>
        </p:spPr>
        <p:txBody>
          <a:bodyPr wrap="square" rtlCol="0">
            <a:spAutoFit/>
          </a:bodyPr>
          <a:lstStyle/>
          <a:p>
            <a:r>
              <a:rPr lang="nl-NL" sz="2000" dirty="0" smtClean="0"/>
              <a:t>Bij papiermolen De Schoolmeester staat een koppel kantstenen in de zijschuur. Een kleine bonkelaar rond de koningsspil zet een drijfas in beweging die naar het steenwiel loopt. In- en uitschakelen is mogelijk, door de drijfas van de bonkelaar op te tillen met een lichtbalk.</a:t>
            </a:r>
            <a:endParaRPr lang="nl-NL" sz="200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603" y="3501008"/>
            <a:ext cx="4968380" cy="3111448"/>
          </a:xfrm>
          <a:prstGeom prst="rect">
            <a:avLst/>
          </a:prstGeom>
        </p:spPr>
      </p:pic>
      <p:pic>
        <p:nvPicPr>
          <p:cNvPr id="8" name="Tijdelijke aanduiding voor inhoud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2098577"/>
            <a:ext cx="3379385" cy="4525963"/>
          </a:xfrm>
        </p:spPr>
      </p:pic>
    </p:spTree>
    <p:extLst>
      <p:ext uri="{BB962C8B-B14F-4D97-AF65-F5344CB8AC3E}">
        <p14:creationId xmlns:p14="http://schemas.microsoft.com/office/powerpoint/2010/main" val="426160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b="1" dirty="0" smtClean="0">
                <a:solidFill>
                  <a:srgbClr val="0070C0"/>
                </a:solidFill>
              </a:rPr>
              <a:t>De Luias</a:t>
            </a:r>
            <a:endParaRPr lang="nl-NL" b="1" dirty="0">
              <a:solidFill>
                <a:srgbClr val="0070C0"/>
              </a:solidFill>
            </a:endParaRPr>
          </a:p>
        </p:txBody>
      </p:sp>
      <p:sp>
        <p:nvSpPr>
          <p:cNvPr id="2" name="Tijdelijke aanduiding voor inhoud 1"/>
          <p:cNvSpPr>
            <a:spLocks noGrp="1"/>
          </p:cNvSpPr>
          <p:nvPr>
            <p:ph idx="1"/>
          </p:nvPr>
        </p:nvSpPr>
        <p:spPr/>
        <p:txBody>
          <a:bodyPr>
            <a:normAutofit/>
          </a:bodyPr>
          <a:lstStyle/>
          <a:p>
            <a:r>
              <a:rPr lang="nl-NL" sz="2000" dirty="0" smtClean="0"/>
              <a:t>Luias.</a:t>
            </a:r>
          </a:p>
          <a:p>
            <a:r>
              <a:rPr lang="nl-NL" sz="2000" dirty="0" smtClean="0"/>
              <a:t>Luien.</a:t>
            </a:r>
          </a:p>
          <a:p>
            <a:r>
              <a:rPr lang="nl-NL" sz="2000" dirty="0" smtClean="0"/>
              <a:t>Leie,	België.</a:t>
            </a:r>
          </a:p>
          <a:p>
            <a:r>
              <a:rPr lang="nl-NL" sz="2000" dirty="0" smtClean="0"/>
              <a:t>Een horizontale windas om zakken mee omhoog te hijsen.</a:t>
            </a:r>
          </a:p>
          <a:p>
            <a:r>
              <a:rPr lang="nl-NL" sz="2000" dirty="0" smtClean="0"/>
              <a:t>of een luie manier om zakken omhoog te leiden?</a:t>
            </a:r>
          </a:p>
          <a:p>
            <a:endParaRPr lang="nl-NL" sz="2000" dirty="0"/>
          </a:p>
          <a:p>
            <a:r>
              <a:rPr lang="nl-NL" sz="2000" dirty="0" smtClean="0"/>
              <a:t>Aangedreven door het verticale wiel van de standerdmolen.</a:t>
            </a:r>
          </a:p>
          <a:p>
            <a:r>
              <a:rPr lang="nl-NL" sz="2000" dirty="0" smtClean="0"/>
              <a:t>Aangedreven door een luiwiel , een bonkelaar rond de koningsspil.</a:t>
            </a:r>
          </a:p>
          <a:p>
            <a:r>
              <a:rPr lang="nl-NL" sz="2000" dirty="0" smtClean="0"/>
              <a:t>Kammen luiwerk, met twee kamwielen.</a:t>
            </a:r>
          </a:p>
          <a:p>
            <a:r>
              <a:rPr lang="nl-NL" sz="2000" dirty="0" smtClean="0"/>
              <a:t>Sleep luiwerk, met een vlakke luitafel en een rond luiwiel. </a:t>
            </a:r>
            <a:endParaRPr lang="nl-NL" sz="2000" dirty="0"/>
          </a:p>
        </p:txBody>
      </p:sp>
    </p:spTree>
    <p:extLst>
      <p:ext uri="{BB962C8B-B14F-4D97-AF65-F5344CB8AC3E}">
        <p14:creationId xmlns:p14="http://schemas.microsoft.com/office/powerpoint/2010/main" val="356280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707678"/>
          </a:xfrm>
        </p:spPr>
        <p:txBody>
          <a:bodyPr>
            <a:normAutofit/>
          </a:bodyPr>
          <a:lstStyle/>
          <a:p>
            <a:r>
              <a:rPr lang="nl-NL" sz="3200" dirty="0" smtClean="0">
                <a:solidFill>
                  <a:srgbClr val="0070C0"/>
                </a:solidFill>
              </a:rPr>
              <a:t>Luias</a:t>
            </a:r>
            <a:endParaRPr lang="nl-NL" sz="3200" dirty="0">
              <a:solidFill>
                <a:srgbClr val="0070C0"/>
              </a:solidFill>
            </a:endParaRPr>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2040" y="404664"/>
            <a:ext cx="3783456" cy="3140268"/>
          </a:xfrm>
        </p:spPr>
      </p:pic>
      <p:sp>
        <p:nvSpPr>
          <p:cNvPr id="4" name="Tijdelijke aanduiding voor tekst 3"/>
          <p:cNvSpPr>
            <a:spLocks noGrp="1"/>
          </p:cNvSpPr>
          <p:nvPr>
            <p:ph type="body" sz="half" idx="2"/>
          </p:nvPr>
        </p:nvSpPr>
        <p:spPr>
          <a:xfrm>
            <a:off x="467544" y="908720"/>
            <a:ext cx="4618856" cy="5267127"/>
          </a:xfrm>
        </p:spPr>
        <p:txBody>
          <a:bodyPr>
            <a:noAutofit/>
          </a:bodyPr>
          <a:lstStyle/>
          <a:p>
            <a:pPr>
              <a:spcBef>
                <a:spcPts val="0"/>
              </a:spcBef>
            </a:pPr>
            <a:r>
              <a:rPr lang="nl-NL" sz="2000" dirty="0" smtClean="0"/>
              <a:t>De luias ligt gelagerd op een arduinen steen in de lichtbalk. De as heeft een ingestoken tap. </a:t>
            </a:r>
          </a:p>
          <a:p>
            <a:pPr>
              <a:spcBef>
                <a:spcPts val="0"/>
              </a:spcBef>
            </a:pPr>
            <a:r>
              <a:rPr lang="nl-NL" sz="2000" dirty="0" smtClean="0"/>
              <a:t>De steen houdt de as op zijn plaats.</a:t>
            </a:r>
          </a:p>
          <a:p>
            <a:pPr>
              <a:spcBef>
                <a:spcPts val="0"/>
              </a:spcBef>
            </a:pPr>
            <a:r>
              <a:rPr lang="nl-NL" sz="2000" dirty="0" smtClean="0"/>
              <a:t>Buiten onder het luikapje ligt ook een steen op het einde van de luias.</a:t>
            </a:r>
          </a:p>
          <a:p>
            <a:pPr>
              <a:spcBef>
                <a:spcPts val="0"/>
              </a:spcBef>
            </a:pPr>
            <a:r>
              <a:rPr lang="nl-NL" sz="2000" b="1" dirty="0" smtClean="0">
                <a:solidFill>
                  <a:srgbClr val="0070C0"/>
                </a:solidFill>
              </a:rPr>
              <a:t>Kammen luiwerk. </a:t>
            </a:r>
          </a:p>
          <a:p>
            <a:pPr>
              <a:spcBef>
                <a:spcPts val="0"/>
              </a:spcBef>
            </a:pPr>
            <a:r>
              <a:rPr lang="nl-NL" sz="2000" dirty="0" smtClean="0"/>
              <a:t>Door een lichte ruk aan het gaffeltouw te geven kan het luiwiel men een </a:t>
            </a:r>
          </a:p>
          <a:p>
            <a:pPr>
              <a:spcBef>
                <a:spcPts val="0"/>
              </a:spcBef>
            </a:pPr>
            <a:r>
              <a:rPr lang="nl-NL" sz="2000" dirty="0" smtClean="0"/>
              <a:t>aanloopje in het bovenwiel </a:t>
            </a:r>
          </a:p>
          <a:p>
            <a:pPr>
              <a:spcBef>
                <a:spcPts val="0"/>
              </a:spcBef>
            </a:pPr>
            <a:r>
              <a:rPr lang="nl-NL" sz="2000" dirty="0" smtClean="0"/>
              <a:t>worden getrokken.</a:t>
            </a:r>
            <a:endParaRPr lang="nl-NL" sz="2000" dirty="0"/>
          </a:p>
          <a:p>
            <a:pPr>
              <a:spcBef>
                <a:spcPts val="0"/>
              </a:spcBef>
            </a:pPr>
            <a:endParaRPr lang="nl-NL" sz="2000" dirty="0" smtClean="0"/>
          </a:p>
          <a:p>
            <a:pPr>
              <a:spcBef>
                <a:spcPts val="0"/>
              </a:spcBef>
            </a:pPr>
            <a:r>
              <a:rPr lang="nl-NL" sz="2000" dirty="0" smtClean="0"/>
              <a:t>Standermolen. </a:t>
            </a:r>
          </a:p>
          <a:p>
            <a:pPr>
              <a:spcBef>
                <a:spcPts val="0"/>
              </a:spcBef>
            </a:pPr>
            <a:r>
              <a:rPr lang="nl-NL" sz="2000" dirty="0" smtClean="0"/>
              <a:t>De Huizer Molen in het Nederlands Openlucht Museum in Arnhem, </a:t>
            </a:r>
          </a:p>
          <a:p>
            <a:pPr>
              <a:spcBef>
                <a:spcPts val="0"/>
              </a:spcBef>
            </a:pPr>
            <a:r>
              <a:rPr lang="nl-NL" sz="2000" dirty="0" smtClean="0"/>
              <a:t>en Penterbak modelbouw.</a:t>
            </a:r>
            <a:endParaRPr lang="nl-NL" sz="2000"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4221088"/>
            <a:ext cx="4584509" cy="2171610"/>
          </a:xfrm>
          <a:prstGeom prst="rect">
            <a:avLst/>
          </a:prstGeom>
        </p:spPr>
      </p:pic>
    </p:spTree>
    <p:extLst>
      <p:ext uri="{BB962C8B-B14F-4D97-AF65-F5344CB8AC3E}">
        <p14:creationId xmlns:p14="http://schemas.microsoft.com/office/powerpoint/2010/main" val="86257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smtClean="0">
                <a:solidFill>
                  <a:srgbClr val="0070C0"/>
                </a:solidFill>
              </a:rPr>
              <a:t>Assen</a:t>
            </a:r>
            <a:endParaRPr lang="nl-NL" b="1" dirty="0">
              <a:solidFill>
                <a:srgbClr val="0070C0"/>
              </a:solidFill>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3628" y="1484784"/>
            <a:ext cx="6696744" cy="4887899"/>
          </a:xfrm>
        </p:spPr>
      </p:pic>
    </p:spTree>
    <p:extLst>
      <p:ext uri="{BB962C8B-B14F-4D97-AF65-F5344CB8AC3E}">
        <p14:creationId xmlns:p14="http://schemas.microsoft.com/office/powerpoint/2010/main" val="404151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2857500"/>
            <a:ext cx="8229600" cy="1143000"/>
          </a:xfrm>
        </p:spPr>
        <p:txBody>
          <a:bodyPr>
            <a:noAutofit/>
          </a:bodyPr>
          <a:lstStyle/>
          <a:p>
            <a:r>
              <a:rPr lang="nl-NL" sz="8000" b="1" dirty="0" smtClean="0">
                <a:solidFill>
                  <a:srgbClr val="C00000"/>
                </a:solidFill>
              </a:rPr>
              <a:t>SPILLEN</a:t>
            </a:r>
            <a:endParaRPr lang="nl-NL" sz="8000" b="1" dirty="0">
              <a:solidFill>
                <a:srgbClr val="C00000"/>
              </a:solidFill>
            </a:endParaRPr>
          </a:p>
        </p:txBody>
      </p:sp>
    </p:spTree>
    <p:extLst>
      <p:ext uri="{BB962C8B-B14F-4D97-AF65-F5344CB8AC3E}">
        <p14:creationId xmlns:p14="http://schemas.microsoft.com/office/powerpoint/2010/main" val="274905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Spillen en hun lagers</a:t>
            </a:r>
            <a:endParaRPr lang="nl-NL" sz="3200" b="1" dirty="0"/>
          </a:p>
        </p:txBody>
      </p:sp>
      <p:sp>
        <p:nvSpPr>
          <p:cNvPr id="3" name="Tijdelijke aanduiding voor inhoud 2"/>
          <p:cNvSpPr>
            <a:spLocks noGrp="1"/>
          </p:cNvSpPr>
          <p:nvPr>
            <p:ph idx="1"/>
          </p:nvPr>
        </p:nvSpPr>
        <p:spPr>
          <a:xfrm>
            <a:off x="467544" y="1196752"/>
            <a:ext cx="8229600" cy="5256584"/>
          </a:xfrm>
        </p:spPr>
        <p:txBody>
          <a:bodyPr>
            <a:normAutofit/>
          </a:bodyPr>
          <a:lstStyle/>
          <a:p>
            <a:r>
              <a:rPr lang="nl-NL" sz="2000" b="1" dirty="0" smtClean="0">
                <a:solidFill>
                  <a:srgbClr val="0070C0"/>
                </a:solidFill>
              </a:rPr>
              <a:t>Koningsspil</a:t>
            </a:r>
            <a:r>
              <a:rPr lang="nl-NL" sz="2000" dirty="0" smtClean="0"/>
              <a:t>	Alle onderdelen met Koning in de naam moeten wel erg belangrijk zijn. De Koningsspil vindt je in de molens met bovenkruiende kappen, maar ook in de zetelkruier met een holle koker, de wip- en spinnenkopmolen.  Verantwoordelijk voor het doorgeven van de energie van de bovenas en het bovenwiel.</a:t>
            </a:r>
            <a:endParaRPr lang="nl-NL" sz="2000" b="1" dirty="0" smtClean="0"/>
          </a:p>
          <a:p>
            <a:r>
              <a:rPr lang="nl-NL" sz="2000" b="1" dirty="0" smtClean="0">
                <a:solidFill>
                  <a:srgbClr val="0070C0"/>
                </a:solidFill>
              </a:rPr>
              <a:t>Steenspil</a:t>
            </a:r>
            <a:r>
              <a:rPr lang="nl-NL" sz="2000" b="1" dirty="0" smtClean="0"/>
              <a:t>	</a:t>
            </a:r>
            <a:r>
              <a:rPr lang="nl-NL" sz="2000" dirty="0" smtClean="0"/>
              <a:t>Daar wordt absoluut een steen mee aangedreven. Of het nu de loper van een koppel maalstenen is, of die van een mosterd- of specerij molen of de twee grote wrijvende kantstenen van diverse types industriemolens.</a:t>
            </a:r>
            <a:r>
              <a:rPr lang="nl-NL" sz="2000" b="1" dirty="0"/>
              <a:t> </a:t>
            </a:r>
            <a:endParaRPr lang="nl-NL" sz="2000" b="1" dirty="0" smtClean="0"/>
          </a:p>
          <a:p>
            <a:r>
              <a:rPr lang="nl-NL" sz="2000" b="1" dirty="0" smtClean="0">
                <a:solidFill>
                  <a:srgbClr val="0070C0"/>
                </a:solidFill>
              </a:rPr>
              <a:t>Bolspil</a:t>
            </a:r>
            <a:r>
              <a:rPr lang="nl-NL" sz="2000" b="1" dirty="0"/>
              <a:t>	</a:t>
            </a:r>
            <a:r>
              <a:rPr lang="nl-NL" sz="2000" dirty="0"/>
              <a:t>Onderdeel - verlengstuk van de steenspil.</a:t>
            </a:r>
            <a:r>
              <a:rPr lang="nl-NL" sz="2000" b="1" dirty="0"/>
              <a:t>	</a:t>
            </a:r>
            <a:endParaRPr lang="nl-NL" sz="2000" dirty="0" smtClean="0"/>
          </a:p>
          <a:p>
            <a:r>
              <a:rPr lang="nl-NL" sz="2000" b="1" dirty="0" smtClean="0">
                <a:solidFill>
                  <a:srgbClr val="0070C0"/>
                </a:solidFill>
              </a:rPr>
              <a:t>Pelspil</a:t>
            </a:r>
            <a:r>
              <a:rPr lang="nl-NL" sz="2000" b="1" dirty="0" smtClean="0"/>
              <a:t>	</a:t>
            </a:r>
            <a:r>
              <a:rPr lang="nl-NL" sz="2000" dirty="0" smtClean="0"/>
              <a:t>De steenspil van een pelmolen. Door zijn uiterlijk toch een buitenbeentje.</a:t>
            </a:r>
          </a:p>
          <a:p>
            <a:r>
              <a:rPr lang="nl-NL" sz="2000" b="1" dirty="0" smtClean="0">
                <a:solidFill>
                  <a:srgbClr val="0070C0"/>
                </a:solidFill>
              </a:rPr>
              <a:t>Maalspil</a:t>
            </a:r>
            <a:r>
              <a:rPr lang="nl-NL" sz="2000" b="1" dirty="0" smtClean="0"/>
              <a:t>	</a:t>
            </a:r>
            <a:r>
              <a:rPr lang="nl-NL" sz="2000" dirty="0" smtClean="0"/>
              <a:t>Gewoon een andere naam voor de steenspil, of.. drijft hij toch iets anders aan? Ga eens kijken bij een watermolen met twee vijzels.</a:t>
            </a:r>
          </a:p>
          <a:p>
            <a:r>
              <a:rPr lang="nl-NL" sz="2000" b="1" dirty="0" smtClean="0">
                <a:solidFill>
                  <a:srgbClr val="0070C0"/>
                </a:solidFill>
              </a:rPr>
              <a:t>Roerspil</a:t>
            </a:r>
            <a:r>
              <a:rPr lang="nl-NL" sz="2000" b="1" dirty="0" smtClean="0"/>
              <a:t>	</a:t>
            </a:r>
            <a:r>
              <a:rPr lang="nl-NL" sz="2000" dirty="0" smtClean="0"/>
              <a:t>Zorg dat je meel op het vuister niet aanbrandt. Blijf roeren!</a:t>
            </a:r>
          </a:p>
          <a:p>
            <a:pPr marL="0" indent="0">
              <a:buNone/>
            </a:pPr>
            <a:endParaRPr lang="nl-NL" sz="2000" dirty="0"/>
          </a:p>
        </p:txBody>
      </p:sp>
    </p:spTree>
    <p:extLst>
      <p:ext uri="{BB962C8B-B14F-4D97-AF65-F5344CB8AC3E}">
        <p14:creationId xmlns:p14="http://schemas.microsoft.com/office/powerpoint/2010/main" val="7610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smtClean="0">
                <a:solidFill>
                  <a:srgbClr val="0070C0"/>
                </a:solidFill>
              </a:rPr>
              <a:t>Koningsspil</a:t>
            </a:r>
            <a:endParaRPr lang="nl-NL" b="1" dirty="0">
              <a:solidFill>
                <a:srgbClr val="0070C0"/>
              </a:solidFill>
            </a:endParaRPr>
          </a:p>
        </p:txBody>
      </p:sp>
      <p:sp>
        <p:nvSpPr>
          <p:cNvPr id="3" name="Tijdelijke aanduiding voor inhoud 2"/>
          <p:cNvSpPr>
            <a:spLocks noGrp="1"/>
          </p:cNvSpPr>
          <p:nvPr>
            <p:ph idx="1"/>
          </p:nvPr>
        </p:nvSpPr>
        <p:spPr>
          <a:xfrm>
            <a:off x="457200" y="1628800"/>
            <a:ext cx="8229600" cy="4968552"/>
          </a:xfrm>
        </p:spPr>
        <p:txBody>
          <a:bodyPr>
            <a:normAutofit/>
          </a:bodyPr>
          <a:lstStyle/>
          <a:p>
            <a:pPr marL="0" indent="0">
              <a:spcBef>
                <a:spcPts val="0"/>
              </a:spcBef>
              <a:buNone/>
            </a:pPr>
            <a:r>
              <a:rPr lang="nl-NL" sz="2000" dirty="0" smtClean="0"/>
              <a:t>De lengte van de koningsspil kan variëren van 3 tot 16 meter.</a:t>
            </a:r>
          </a:p>
          <a:p>
            <a:pPr marL="0" indent="0">
              <a:spcBef>
                <a:spcPts val="0"/>
              </a:spcBef>
              <a:buNone/>
            </a:pPr>
            <a:r>
              <a:rPr lang="nl-NL" sz="2000" dirty="0" smtClean="0"/>
              <a:t>Hij staat altijd in het hart van de molen. Dat geldt voor bovenkruiers, wipmolens en spinnenkoppen.</a:t>
            </a:r>
          </a:p>
          <a:p>
            <a:pPr marL="0" indent="0">
              <a:spcBef>
                <a:spcPts val="0"/>
              </a:spcBef>
              <a:buNone/>
            </a:pPr>
            <a:r>
              <a:rPr lang="nl-NL" sz="2000" dirty="0" smtClean="0"/>
              <a:t>Gemaakt van grenen of eikenhout van ca. 50 x 50 cm. in omvang. Vaak afgerond of afgekant daar waar de spil op de werkvloer draait.</a:t>
            </a:r>
          </a:p>
          <a:p>
            <a:pPr marL="0" indent="0">
              <a:spcBef>
                <a:spcPts val="0"/>
              </a:spcBef>
              <a:buNone/>
            </a:pPr>
            <a:endParaRPr lang="nl-NL" sz="2000" dirty="0" smtClean="0"/>
          </a:p>
          <a:p>
            <a:pPr marL="0" indent="0">
              <a:spcBef>
                <a:spcPts val="0"/>
              </a:spcBef>
              <a:buNone/>
            </a:pPr>
            <a:r>
              <a:rPr lang="nl-NL" sz="2000" b="1" dirty="0" smtClean="0">
                <a:solidFill>
                  <a:srgbClr val="FF0000"/>
                </a:solidFill>
              </a:rPr>
              <a:t>ONDERLAGER</a:t>
            </a:r>
          </a:p>
          <a:p>
            <a:pPr marL="0" indent="0">
              <a:spcBef>
                <a:spcPts val="0"/>
              </a:spcBef>
              <a:buNone/>
            </a:pPr>
            <a:r>
              <a:rPr lang="nl-NL" sz="2000" dirty="0" smtClean="0"/>
              <a:t>Onderaan de koningsspil zit een </a:t>
            </a:r>
            <a:r>
              <a:rPr lang="nl-NL" sz="2000" b="1" dirty="0" smtClean="0"/>
              <a:t>gehard stalen taats</a:t>
            </a:r>
            <a:r>
              <a:rPr lang="nl-NL" sz="2000" dirty="0" smtClean="0"/>
              <a:t>, gevat op de kruising van een zgn. </a:t>
            </a:r>
            <a:r>
              <a:rPr lang="nl-NL" sz="2000" b="1" dirty="0" smtClean="0"/>
              <a:t>kroonijzer</a:t>
            </a:r>
            <a:r>
              <a:rPr lang="nl-NL" sz="2000" dirty="0" smtClean="0"/>
              <a:t> welk ingehakt wordt op de 4 zijvlakken van de spil.</a:t>
            </a:r>
          </a:p>
          <a:p>
            <a:pPr marL="0" indent="0">
              <a:spcBef>
                <a:spcPts val="0"/>
              </a:spcBef>
              <a:buNone/>
            </a:pPr>
            <a:r>
              <a:rPr lang="nl-NL" sz="2000" dirty="0" smtClean="0"/>
              <a:t>Lichtere koningsspillen kunnen ook een </a:t>
            </a:r>
            <a:r>
              <a:rPr lang="nl-NL" sz="2000" b="1" dirty="0" smtClean="0"/>
              <a:t>smeedijzeren spil </a:t>
            </a:r>
            <a:r>
              <a:rPr lang="nl-NL" sz="2000" dirty="0" smtClean="0"/>
              <a:t>bevatten. Deze worden op een zijvlak van de spil ingelaten tot deze zuiver op de hartlijn staat, en wordt dan opgesloten met  houten </a:t>
            </a:r>
            <a:r>
              <a:rPr lang="nl-NL" sz="2000" b="1" dirty="0" smtClean="0"/>
              <a:t>sluitstukken</a:t>
            </a:r>
            <a:r>
              <a:rPr lang="nl-NL" sz="2000" dirty="0" smtClean="0"/>
              <a:t>. </a:t>
            </a:r>
            <a:r>
              <a:rPr lang="nl-NL" sz="2000" dirty="0"/>
              <a:t>De drukbelasting van het taatslager is afhankelijk van de lengte/ zwaarte van de spil en het gewicht van de aangekoppelde </a:t>
            </a:r>
            <a:r>
              <a:rPr lang="nl-NL" sz="2000" dirty="0" smtClean="0"/>
              <a:t>wielen.</a:t>
            </a:r>
          </a:p>
        </p:txBody>
      </p:sp>
    </p:spTree>
    <p:extLst>
      <p:ext uri="{BB962C8B-B14F-4D97-AF65-F5344CB8AC3E}">
        <p14:creationId xmlns:p14="http://schemas.microsoft.com/office/powerpoint/2010/main" val="273984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smtClean="0"/>
              <a:t>Taatspot</a:t>
            </a:r>
            <a:endParaRPr lang="nl-NL" sz="3200"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26590" y="551210"/>
            <a:ext cx="3608669" cy="5296792"/>
          </a:xfrm>
        </p:spPr>
      </p:pic>
      <p:sp>
        <p:nvSpPr>
          <p:cNvPr id="6" name="Tijdelijke aanduiding voor tekst 5"/>
          <p:cNvSpPr>
            <a:spLocks noGrp="1"/>
          </p:cNvSpPr>
          <p:nvPr>
            <p:ph type="body" sz="half" idx="2"/>
          </p:nvPr>
        </p:nvSpPr>
        <p:spPr>
          <a:xfrm>
            <a:off x="457200" y="1435100"/>
            <a:ext cx="3754760" cy="4691063"/>
          </a:xfrm>
        </p:spPr>
        <p:txBody>
          <a:bodyPr>
            <a:normAutofit/>
          </a:bodyPr>
          <a:lstStyle/>
          <a:p>
            <a:pPr lvl="0"/>
            <a:r>
              <a:rPr lang="nl-NL" sz="2000" b="1" dirty="0">
                <a:solidFill>
                  <a:prstClr val="black"/>
                </a:solidFill>
              </a:rPr>
              <a:t>De taatspot </a:t>
            </a:r>
            <a:r>
              <a:rPr lang="nl-NL" sz="2000" dirty="0">
                <a:solidFill>
                  <a:prstClr val="black"/>
                </a:solidFill>
              </a:rPr>
              <a:t>is het meest toegepaste </a:t>
            </a:r>
            <a:r>
              <a:rPr lang="nl-NL" sz="2000" dirty="0" smtClean="0">
                <a:solidFill>
                  <a:prstClr val="black"/>
                </a:solidFill>
              </a:rPr>
              <a:t>spillager</a:t>
            </a:r>
            <a:r>
              <a:rPr lang="nl-NL" sz="2000" dirty="0">
                <a:solidFill>
                  <a:prstClr val="black"/>
                </a:solidFill>
              </a:rPr>
              <a:t>. De vorm van de taats en het gat in de taatspot komen nauw overeen. Om slijtage aan de onderkant op te kunnen vangen wordt er een </a:t>
            </a:r>
            <a:r>
              <a:rPr lang="nl-NL" sz="2000" b="1" dirty="0">
                <a:solidFill>
                  <a:prstClr val="black"/>
                </a:solidFill>
              </a:rPr>
              <a:t>hardstalen tegeltje </a:t>
            </a:r>
            <a:r>
              <a:rPr lang="nl-NL" sz="2000" dirty="0">
                <a:solidFill>
                  <a:prstClr val="black"/>
                </a:solidFill>
              </a:rPr>
              <a:t>onderin gelegd. Het tegeltje voorkomt dat de taats gaat klemmen. Eenmaal </a:t>
            </a:r>
            <a:r>
              <a:rPr lang="nl-NL" sz="2000" dirty="0" smtClean="0">
                <a:solidFill>
                  <a:prstClr val="black"/>
                </a:solidFill>
              </a:rPr>
              <a:t>versleten, dan </a:t>
            </a:r>
            <a:r>
              <a:rPr lang="nl-NL" sz="2000" dirty="0">
                <a:solidFill>
                  <a:prstClr val="black"/>
                </a:solidFill>
              </a:rPr>
              <a:t>meldt </a:t>
            </a:r>
            <a:r>
              <a:rPr lang="nl-NL" sz="2000" dirty="0" smtClean="0">
                <a:solidFill>
                  <a:prstClr val="black"/>
                </a:solidFill>
              </a:rPr>
              <a:t>de pot </a:t>
            </a:r>
            <a:r>
              <a:rPr lang="nl-NL" sz="2000" dirty="0">
                <a:solidFill>
                  <a:prstClr val="black"/>
                </a:solidFill>
              </a:rPr>
              <a:t>zich vanzelf met een gierend geluid. </a:t>
            </a:r>
            <a:endParaRPr lang="nl-NL" sz="2000" dirty="0" smtClean="0">
              <a:solidFill>
                <a:prstClr val="black"/>
              </a:solidFill>
            </a:endParaRPr>
          </a:p>
          <a:p>
            <a:pPr lvl="0"/>
            <a:r>
              <a:rPr lang="nl-NL" sz="2000" dirty="0" smtClean="0">
                <a:solidFill>
                  <a:prstClr val="black"/>
                </a:solidFill>
              </a:rPr>
              <a:t>Op tijd olie verversen kan ook geen kwaad. Het voorkomt de kans </a:t>
            </a:r>
            <a:r>
              <a:rPr lang="nl-NL" sz="2000" dirty="0">
                <a:solidFill>
                  <a:prstClr val="black"/>
                </a:solidFill>
              </a:rPr>
              <a:t>op heetlopen. </a:t>
            </a:r>
          </a:p>
          <a:p>
            <a:endParaRPr lang="nl-NL" dirty="0"/>
          </a:p>
        </p:txBody>
      </p:sp>
    </p:spTree>
    <p:extLst>
      <p:ext uri="{BB962C8B-B14F-4D97-AF65-F5344CB8AC3E}">
        <p14:creationId xmlns:p14="http://schemas.microsoft.com/office/powerpoint/2010/main" val="13478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Koningsspil</a:t>
            </a:r>
            <a:endParaRPr lang="nl-NL" dirty="0"/>
          </a:p>
        </p:txBody>
      </p:sp>
      <p:sp>
        <p:nvSpPr>
          <p:cNvPr id="3" name="Tijdelijke aanduiding voor inhoud 2"/>
          <p:cNvSpPr>
            <a:spLocks noGrp="1"/>
          </p:cNvSpPr>
          <p:nvPr>
            <p:ph idx="1"/>
          </p:nvPr>
        </p:nvSpPr>
        <p:spPr>
          <a:xfrm>
            <a:off x="457200" y="1052736"/>
            <a:ext cx="8229600" cy="5472608"/>
          </a:xfrm>
        </p:spPr>
        <p:txBody>
          <a:bodyPr>
            <a:normAutofit/>
          </a:bodyPr>
          <a:lstStyle/>
          <a:p>
            <a:pPr marL="0" indent="0">
              <a:spcBef>
                <a:spcPts val="0"/>
              </a:spcBef>
              <a:buNone/>
            </a:pPr>
            <a:r>
              <a:rPr lang="nl-NL" sz="2000" dirty="0" smtClean="0"/>
              <a:t>En toen was het tegeltje versleten. “Je moet maar even een rijksdaalder in je taatspot leggen”. Zou een geslepen molenmaker zeggen. “Ik kom later wel even langs”. Was hij eenmaal terug op de molen dan verruilde hij de rijksdaalder voor een nieuw tegeltje en stak de riks in zijn zak.</a:t>
            </a:r>
          </a:p>
          <a:p>
            <a:pPr marL="0" indent="0">
              <a:spcBef>
                <a:spcPts val="0"/>
              </a:spcBef>
              <a:buNone/>
            </a:pPr>
            <a:r>
              <a:rPr lang="nl-NL" sz="2000" dirty="0" smtClean="0"/>
              <a:t>Tegenwoordig zie je dat er ook </a:t>
            </a:r>
            <a:r>
              <a:rPr lang="nl-NL" sz="2000" b="1" dirty="0" smtClean="0"/>
              <a:t>conische kogellagers </a:t>
            </a:r>
            <a:r>
              <a:rPr lang="nl-NL" sz="2000" dirty="0" smtClean="0"/>
              <a:t>worden toegepast. Deze lagers zijn vrijwel onderhoudsvrij, maar dienen wel bestand te zijn tegen de hoge druk.</a:t>
            </a:r>
          </a:p>
          <a:p>
            <a:pPr marL="0" indent="0">
              <a:spcBef>
                <a:spcPts val="0"/>
              </a:spcBef>
              <a:buNone/>
            </a:pPr>
            <a:endParaRPr lang="nl-NL" sz="2000" dirty="0" smtClean="0"/>
          </a:p>
          <a:p>
            <a:pPr marL="0" indent="0">
              <a:spcBef>
                <a:spcPts val="0"/>
              </a:spcBef>
              <a:buNone/>
            </a:pPr>
            <a:r>
              <a:rPr lang="nl-NL" sz="2000" b="1" dirty="0" smtClean="0">
                <a:solidFill>
                  <a:srgbClr val="FF0000"/>
                </a:solidFill>
              </a:rPr>
              <a:t>BOVENLAGER</a:t>
            </a:r>
          </a:p>
          <a:p>
            <a:pPr marL="0" indent="0">
              <a:spcBef>
                <a:spcPts val="0"/>
              </a:spcBef>
              <a:buNone/>
            </a:pPr>
            <a:r>
              <a:rPr lang="nl-NL" sz="2000" dirty="0" smtClean="0"/>
              <a:t>De </a:t>
            </a:r>
            <a:r>
              <a:rPr lang="nl-NL" sz="2000" b="1" dirty="0" smtClean="0"/>
              <a:t>spiltap</a:t>
            </a:r>
            <a:r>
              <a:rPr lang="nl-NL" sz="2000" dirty="0" smtClean="0"/>
              <a:t> is het  geslepen rechte boveneind van het spil ijzer. Dit kan een insteekijzer zijn of een tap gesmeed aan een kroonijzer. De tap wordt ingesloten in een kamer in de </a:t>
            </a:r>
            <a:r>
              <a:rPr lang="nl-NL" sz="2000" b="1" dirty="0" smtClean="0"/>
              <a:t>ijzer- slot- of busbalk. </a:t>
            </a:r>
          </a:p>
          <a:p>
            <a:pPr marL="0" indent="0">
              <a:spcBef>
                <a:spcPts val="0"/>
              </a:spcBef>
              <a:buNone/>
            </a:pPr>
            <a:r>
              <a:rPr lang="nl-NL" sz="2000" dirty="0" smtClean="0"/>
              <a:t>Als lager zijn </a:t>
            </a:r>
            <a:r>
              <a:rPr lang="nl-NL" sz="2000" b="1" dirty="0" smtClean="0"/>
              <a:t>twee pokhouten tapneuten</a:t>
            </a:r>
            <a:r>
              <a:rPr lang="nl-NL" sz="2000" dirty="0" smtClean="0"/>
              <a:t> aan weerszijden in de kamer aanwezig. Het geheel wordt met een </a:t>
            </a:r>
            <a:r>
              <a:rPr lang="nl-NL" sz="2000" b="1" dirty="0" smtClean="0"/>
              <a:t>busdeur</a:t>
            </a:r>
            <a:r>
              <a:rPr lang="nl-NL" sz="2000" dirty="0" smtClean="0"/>
              <a:t> afgesloten en vastgezet met twee krammen met een spie of met bouten. En de </a:t>
            </a:r>
            <a:r>
              <a:rPr lang="nl-NL" sz="2000" b="1" dirty="0" smtClean="0"/>
              <a:t>poortstokken</a:t>
            </a:r>
            <a:r>
              <a:rPr lang="nl-NL" sz="2000" dirty="0" smtClean="0"/>
              <a:t> niet vergeten.</a:t>
            </a:r>
          </a:p>
          <a:p>
            <a:pPr marL="0" indent="0">
              <a:spcBef>
                <a:spcPts val="0"/>
              </a:spcBef>
              <a:buNone/>
            </a:pPr>
            <a:r>
              <a:rPr lang="nl-NL" sz="2000" dirty="0" smtClean="0"/>
              <a:t>De tap wordt gesmeerd met reuzel. Dit kan meestal van bovenaf.</a:t>
            </a:r>
            <a:endParaRPr lang="nl-NL" sz="2000" dirty="0"/>
          </a:p>
        </p:txBody>
      </p:sp>
    </p:spTree>
    <p:extLst>
      <p:ext uri="{BB962C8B-B14F-4D97-AF65-F5344CB8AC3E}">
        <p14:creationId xmlns:p14="http://schemas.microsoft.com/office/powerpoint/2010/main" val="424674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smtClean="0">
                <a:solidFill>
                  <a:srgbClr val="0070C0"/>
                </a:solidFill>
              </a:rPr>
              <a:t>Het gaande werk van de standerd- korenmolen</a:t>
            </a:r>
            <a:endParaRPr lang="nl-NL" sz="2800" b="1" dirty="0">
              <a:solidFill>
                <a:srgbClr val="0070C0"/>
              </a:solidFill>
            </a:endParaRPr>
          </a:p>
        </p:txBody>
      </p:sp>
      <p:sp>
        <p:nvSpPr>
          <p:cNvPr id="3" name="Tijdelijke aanduiding voor inhoud 2"/>
          <p:cNvSpPr>
            <a:spLocks noGrp="1"/>
          </p:cNvSpPr>
          <p:nvPr>
            <p:ph sz="half" idx="1"/>
          </p:nvPr>
        </p:nvSpPr>
        <p:spPr/>
        <p:txBody>
          <a:bodyPr>
            <a:normAutofit lnSpcReduction="10000"/>
          </a:bodyPr>
          <a:lstStyle/>
          <a:p>
            <a:pPr marL="0" indent="0">
              <a:buNone/>
            </a:pPr>
            <a:r>
              <a:rPr lang="nl-NL" sz="2000" b="1" dirty="0" smtClean="0">
                <a:solidFill>
                  <a:srgbClr val="0070C0"/>
                </a:solidFill>
              </a:rPr>
              <a:t>Bovenas</a:t>
            </a:r>
          </a:p>
          <a:p>
            <a:pPr marL="0" indent="0">
              <a:buNone/>
            </a:pPr>
            <a:r>
              <a:rPr lang="nl-NL" sz="2000" b="1" dirty="0" smtClean="0"/>
              <a:t>Bovenwiel</a:t>
            </a:r>
          </a:p>
          <a:p>
            <a:pPr marL="0" indent="0">
              <a:buNone/>
            </a:pPr>
            <a:r>
              <a:rPr lang="nl-NL" sz="2000" b="1" dirty="0" smtClean="0"/>
              <a:t>of 2 bovenwielen  →</a:t>
            </a:r>
          </a:p>
          <a:p>
            <a:pPr marL="0" indent="0">
              <a:buNone/>
            </a:pPr>
            <a:r>
              <a:rPr lang="nl-NL" sz="2000" b="1" dirty="0" smtClean="0">
                <a:solidFill>
                  <a:srgbClr val="0070C0"/>
                </a:solidFill>
              </a:rPr>
              <a:t>Luias</a:t>
            </a:r>
          </a:p>
          <a:p>
            <a:pPr marL="0" indent="0">
              <a:buNone/>
            </a:pPr>
            <a:r>
              <a:rPr lang="nl-NL" sz="2000" b="1" dirty="0" smtClean="0"/>
              <a:t>Luiwiel</a:t>
            </a:r>
          </a:p>
          <a:p>
            <a:pPr marL="0" indent="0">
              <a:buNone/>
            </a:pPr>
            <a:r>
              <a:rPr lang="nl-NL" sz="2000" b="1" dirty="0" smtClean="0"/>
              <a:t>Gaffelwiel</a:t>
            </a:r>
          </a:p>
          <a:p>
            <a:pPr marL="0" indent="0">
              <a:buNone/>
            </a:pPr>
            <a:r>
              <a:rPr lang="nl-NL" sz="2000" b="1" dirty="0" smtClean="0">
                <a:solidFill>
                  <a:srgbClr val="FF0000"/>
                </a:solidFill>
              </a:rPr>
              <a:t>Gaffeltouw</a:t>
            </a:r>
          </a:p>
          <a:p>
            <a:pPr marL="0" indent="0">
              <a:buNone/>
            </a:pPr>
            <a:r>
              <a:rPr lang="nl-NL" sz="2000" b="1" dirty="0" smtClean="0">
                <a:solidFill>
                  <a:srgbClr val="7030A0"/>
                </a:solidFill>
              </a:rPr>
              <a:t>Hijsen of afschieten  van maalgoed</a:t>
            </a:r>
          </a:p>
          <a:p>
            <a:pPr marL="0" indent="0">
              <a:buNone/>
            </a:pPr>
            <a:r>
              <a:rPr lang="nl-NL" sz="2000" b="1" dirty="0" smtClean="0">
                <a:solidFill>
                  <a:srgbClr val="0070C0"/>
                </a:solidFill>
              </a:rPr>
              <a:t>Steenspil-bolspil</a:t>
            </a:r>
          </a:p>
          <a:p>
            <a:pPr marL="0" indent="0">
              <a:buNone/>
            </a:pPr>
            <a:r>
              <a:rPr lang="nl-NL" sz="2000" b="1" dirty="0" smtClean="0"/>
              <a:t>1 of   2 →</a:t>
            </a:r>
          </a:p>
          <a:p>
            <a:pPr marL="0" indent="0">
              <a:buNone/>
            </a:pPr>
            <a:r>
              <a:rPr lang="nl-NL" sz="2000" b="1" dirty="0" smtClean="0"/>
              <a:t>Steenschijfloop  of -lopen</a:t>
            </a:r>
          </a:p>
          <a:p>
            <a:pPr marL="0" indent="0">
              <a:buNone/>
            </a:pPr>
            <a:r>
              <a:rPr lang="nl-NL" sz="2000" b="1" dirty="0" smtClean="0">
                <a:solidFill>
                  <a:srgbClr val="FF0000"/>
                </a:solidFill>
              </a:rPr>
              <a:t>Maalsteen of -stenen</a:t>
            </a:r>
          </a:p>
          <a:p>
            <a:pPr marL="0" indent="0">
              <a:buNone/>
            </a:pPr>
            <a:r>
              <a:rPr lang="nl-NL" sz="2000" b="1" dirty="0" smtClean="0">
                <a:solidFill>
                  <a:srgbClr val="7030A0"/>
                </a:solidFill>
              </a:rPr>
              <a:t>Vermalen van granen tot meel.</a:t>
            </a:r>
          </a:p>
          <a:p>
            <a:pPr marL="0" indent="0">
              <a:buNone/>
            </a:pPr>
            <a:endParaRPr lang="nl-NL" sz="2000" dirty="0" smtClean="0"/>
          </a:p>
          <a:p>
            <a:endParaRPr lang="nl-NL" sz="2000" dirty="0"/>
          </a:p>
        </p:txBody>
      </p:sp>
      <p:pic>
        <p:nvPicPr>
          <p:cNvPr id="4" name="Tijdelijke aanduiding voor inhoud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69681" y="1600200"/>
            <a:ext cx="2795637" cy="4525963"/>
          </a:xfrm>
        </p:spPr>
      </p:pic>
    </p:spTree>
    <p:extLst>
      <p:ext uri="{BB962C8B-B14F-4D97-AF65-F5344CB8AC3E}">
        <p14:creationId xmlns:p14="http://schemas.microsoft.com/office/powerpoint/2010/main" val="304573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solidFill>
                  <a:prstClr val="black"/>
                </a:solidFill>
              </a:rPr>
              <a:t>ijzerbalk</a:t>
            </a:r>
            <a:br>
              <a:rPr lang="nl-NL" sz="3200" b="1" dirty="0" smtClean="0">
                <a:solidFill>
                  <a:prstClr val="black"/>
                </a:solidFill>
              </a:rPr>
            </a:br>
            <a:r>
              <a:rPr lang="nl-NL" sz="2200" dirty="0" smtClean="0">
                <a:solidFill>
                  <a:prstClr val="black"/>
                </a:solidFill>
              </a:rPr>
              <a:t>De ijzer- of busbalk met kast, maalneut en poortblok.</a:t>
            </a:r>
            <a:endParaRPr lang="nl-NL" sz="2200"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3387" y="2052730"/>
            <a:ext cx="5477225" cy="3620902"/>
          </a:xfrm>
        </p:spPr>
      </p:pic>
    </p:spTree>
    <p:extLst>
      <p:ext uri="{BB962C8B-B14F-4D97-AF65-F5344CB8AC3E}">
        <p14:creationId xmlns:p14="http://schemas.microsoft.com/office/powerpoint/2010/main" val="186124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Koningsspil</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840" y="1628800"/>
            <a:ext cx="5710249" cy="3804453"/>
          </a:xfrm>
        </p:spPr>
      </p:pic>
      <p:sp>
        <p:nvSpPr>
          <p:cNvPr id="5" name="Tijdelijke aanduiding voor tekst 4"/>
          <p:cNvSpPr>
            <a:spLocks noGrp="1"/>
          </p:cNvSpPr>
          <p:nvPr>
            <p:ph type="body" sz="half" idx="2"/>
          </p:nvPr>
        </p:nvSpPr>
        <p:spPr/>
        <p:txBody>
          <a:bodyPr>
            <a:normAutofit/>
          </a:bodyPr>
          <a:lstStyle/>
          <a:p>
            <a:r>
              <a:rPr lang="nl-NL" sz="2000" b="1" dirty="0" smtClean="0">
                <a:solidFill>
                  <a:srgbClr val="FF0000"/>
                </a:solidFill>
              </a:rPr>
              <a:t>TAATSLAGER</a:t>
            </a:r>
          </a:p>
          <a:p>
            <a:pPr>
              <a:spcBef>
                <a:spcPts val="0"/>
              </a:spcBef>
            </a:pPr>
            <a:r>
              <a:rPr lang="nl-NL" sz="2000" dirty="0" smtClean="0"/>
              <a:t>Taatspot met taats.</a:t>
            </a:r>
          </a:p>
          <a:p>
            <a:pPr>
              <a:spcBef>
                <a:spcPts val="0"/>
              </a:spcBef>
            </a:pPr>
            <a:r>
              <a:rPr lang="nl-NL" sz="2000" dirty="0" smtClean="0"/>
              <a:t>Taatspot in wervelbalk.</a:t>
            </a:r>
          </a:p>
          <a:p>
            <a:pPr>
              <a:spcBef>
                <a:spcPts val="0"/>
              </a:spcBef>
            </a:pPr>
            <a:r>
              <a:rPr lang="nl-NL" sz="2000" dirty="0" smtClean="0"/>
              <a:t>Smeedijzeren taats.</a:t>
            </a:r>
          </a:p>
          <a:p>
            <a:pPr>
              <a:spcBef>
                <a:spcPts val="0"/>
              </a:spcBef>
            </a:pPr>
            <a:r>
              <a:rPr lang="nl-NL" sz="2000" dirty="0" smtClean="0"/>
              <a:t>Het sluitstuk wordt opgesloten door knuppelstroppen.</a:t>
            </a:r>
          </a:p>
          <a:p>
            <a:pPr>
              <a:spcBef>
                <a:spcPts val="0"/>
              </a:spcBef>
            </a:pPr>
            <a:endParaRPr lang="nl-NL" sz="1100" dirty="0"/>
          </a:p>
          <a:p>
            <a:pPr>
              <a:spcBef>
                <a:spcPts val="0"/>
              </a:spcBef>
            </a:pPr>
            <a:r>
              <a:rPr lang="nl-NL" sz="2000" dirty="0" smtClean="0"/>
              <a:t>Vullen met wonderolie.</a:t>
            </a:r>
            <a:endParaRPr lang="nl-NL" sz="2000" dirty="0"/>
          </a:p>
          <a:p>
            <a:pPr>
              <a:spcBef>
                <a:spcPts val="0"/>
              </a:spcBef>
            </a:pPr>
            <a:endParaRPr lang="nl-NL" sz="1000" dirty="0" smtClean="0"/>
          </a:p>
          <a:p>
            <a:pPr>
              <a:spcBef>
                <a:spcPts val="0"/>
              </a:spcBef>
            </a:pPr>
            <a:r>
              <a:rPr lang="nl-NL" sz="2000" dirty="0" smtClean="0"/>
              <a:t>Vijzelwatermolen. </a:t>
            </a:r>
          </a:p>
          <a:p>
            <a:pPr>
              <a:spcBef>
                <a:spcPts val="0"/>
              </a:spcBef>
            </a:pPr>
            <a:r>
              <a:rPr lang="nl-NL" sz="2000" dirty="0" smtClean="0"/>
              <a:t>Nederlands Openlucht Museum, Arnhem.</a:t>
            </a:r>
            <a:endParaRPr lang="nl-NL" sz="2000" dirty="0"/>
          </a:p>
        </p:txBody>
      </p:sp>
    </p:spTree>
    <p:extLst>
      <p:ext uri="{BB962C8B-B14F-4D97-AF65-F5344CB8AC3E}">
        <p14:creationId xmlns:p14="http://schemas.microsoft.com/office/powerpoint/2010/main" val="156881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Koningsspil</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916358"/>
            <a:ext cx="5111750" cy="4566496"/>
          </a:xfrm>
        </p:spPr>
      </p:pic>
      <p:sp>
        <p:nvSpPr>
          <p:cNvPr id="5" name="Tijdelijke aanduiding voor tekst 4"/>
          <p:cNvSpPr>
            <a:spLocks noGrp="1"/>
          </p:cNvSpPr>
          <p:nvPr>
            <p:ph type="body" sz="half" idx="2"/>
          </p:nvPr>
        </p:nvSpPr>
        <p:spPr/>
        <p:txBody>
          <a:bodyPr>
            <a:normAutofit fontScale="92500" lnSpcReduction="10000"/>
          </a:bodyPr>
          <a:lstStyle/>
          <a:p>
            <a:r>
              <a:rPr lang="nl-NL" sz="2200" b="1" dirty="0" smtClean="0">
                <a:solidFill>
                  <a:srgbClr val="FF0000"/>
                </a:solidFill>
              </a:rPr>
              <a:t>PENLAGER</a:t>
            </a:r>
          </a:p>
          <a:p>
            <a:r>
              <a:rPr lang="nl-NL" sz="2200" dirty="0" smtClean="0"/>
              <a:t>Uit het werk gehaald en gezekerd buiten de busbalk. </a:t>
            </a:r>
          </a:p>
          <a:p>
            <a:r>
              <a:rPr lang="nl-NL" sz="2200" dirty="0" smtClean="0"/>
              <a:t>De tap is ingesloten door de maalneuten. Ook hier een insteekijzer en een knuppelstrop.</a:t>
            </a:r>
          </a:p>
          <a:p>
            <a:endParaRPr lang="nl-NL" sz="2200" dirty="0" smtClean="0"/>
          </a:p>
          <a:p>
            <a:endParaRPr lang="nl-NL" sz="2200" dirty="0"/>
          </a:p>
          <a:p>
            <a:endParaRPr lang="nl-NL" sz="2200" dirty="0" smtClean="0"/>
          </a:p>
          <a:p>
            <a:pPr lvl="0"/>
            <a:r>
              <a:rPr lang="nl-NL" sz="2200" dirty="0" smtClean="0">
                <a:solidFill>
                  <a:prstClr val="black"/>
                </a:solidFill>
              </a:rPr>
              <a:t>Vijzelwatermolen</a:t>
            </a:r>
            <a:r>
              <a:rPr lang="nl-NL" sz="2200" dirty="0">
                <a:solidFill>
                  <a:prstClr val="black"/>
                </a:solidFill>
              </a:rPr>
              <a:t>. </a:t>
            </a:r>
          </a:p>
          <a:p>
            <a:pPr lvl="0"/>
            <a:r>
              <a:rPr lang="nl-NL" sz="2200" dirty="0">
                <a:solidFill>
                  <a:prstClr val="black"/>
                </a:solidFill>
              </a:rPr>
              <a:t>Nederlands Openlucht </a:t>
            </a:r>
            <a:r>
              <a:rPr lang="nl-NL" sz="2200" dirty="0" smtClean="0">
                <a:solidFill>
                  <a:prstClr val="black"/>
                </a:solidFill>
              </a:rPr>
              <a:t>Museum, Arnhem.</a:t>
            </a:r>
            <a:endParaRPr lang="nl-NL" sz="2200" dirty="0">
              <a:solidFill>
                <a:prstClr val="black"/>
              </a:solidFill>
            </a:endParaRPr>
          </a:p>
          <a:p>
            <a:endParaRPr lang="nl-NL" dirty="0"/>
          </a:p>
        </p:txBody>
      </p:sp>
    </p:spTree>
    <p:extLst>
      <p:ext uri="{BB962C8B-B14F-4D97-AF65-F5344CB8AC3E}">
        <p14:creationId xmlns:p14="http://schemas.microsoft.com/office/powerpoint/2010/main" val="197821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Koningsspil</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496755"/>
            <a:ext cx="5111750" cy="3405703"/>
          </a:xfrm>
        </p:spPr>
      </p:pic>
      <p:sp>
        <p:nvSpPr>
          <p:cNvPr id="7" name="Tijdelijke aanduiding voor tekst 6"/>
          <p:cNvSpPr>
            <a:spLocks noGrp="1"/>
          </p:cNvSpPr>
          <p:nvPr>
            <p:ph type="body" sz="half" idx="2"/>
          </p:nvPr>
        </p:nvSpPr>
        <p:spPr/>
        <p:txBody>
          <a:bodyPr/>
          <a:lstStyle/>
          <a:p>
            <a:r>
              <a:rPr lang="nl-NL" sz="2000" b="1" dirty="0" smtClean="0">
                <a:solidFill>
                  <a:srgbClr val="FF0000"/>
                </a:solidFill>
              </a:rPr>
              <a:t>TAATSLAGER</a:t>
            </a:r>
          </a:p>
          <a:p>
            <a:r>
              <a:rPr lang="nl-NL" sz="2000" dirty="0" smtClean="0"/>
              <a:t>Kroonijzer.</a:t>
            </a:r>
          </a:p>
          <a:p>
            <a:r>
              <a:rPr lang="nl-NL" sz="2000" dirty="0" smtClean="0"/>
              <a:t>Taatspot in wervelbalk.</a:t>
            </a:r>
          </a:p>
          <a:p>
            <a:r>
              <a:rPr lang="nl-NL" sz="2000" dirty="0" smtClean="0"/>
              <a:t>16 wielwiggen en een knuppelstrop houden  het schijfloop en het kroonijzer in hun greep.</a:t>
            </a:r>
          </a:p>
          <a:p>
            <a:endParaRPr lang="nl-NL" sz="2000" dirty="0" smtClean="0"/>
          </a:p>
          <a:p>
            <a:r>
              <a:rPr lang="nl-NL" sz="2000" dirty="0" smtClean="0"/>
              <a:t>Je kijkt tegen de onderkant van het schijfloop en op de plooien en de kammen van het waterwiel.</a:t>
            </a:r>
          </a:p>
          <a:p>
            <a:r>
              <a:rPr lang="nl-NL" sz="2000" dirty="0" smtClean="0"/>
              <a:t>Stadsmolen, Leiden.</a:t>
            </a:r>
            <a:endParaRPr lang="nl-NL" sz="2000" dirty="0"/>
          </a:p>
          <a:p>
            <a:endParaRPr lang="nl-NL" dirty="0"/>
          </a:p>
        </p:txBody>
      </p:sp>
    </p:spTree>
    <p:extLst>
      <p:ext uri="{BB962C8B-B14F-4D97-AF65-F5344CB8AC3E}">
        <p14:creationId xmlns:p14="http://schemas.microsoft.com/office/powerpoint/2010/main" val="13808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prstClr val="black"/>
                </a:solidFill>
              </a:rPr>
              <a:t>Koningsspil</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7904" y="332656"/>
            <a:ext cx="5111750" cy="5684201"/>
          </a:xfrm>
        </p:spPr>
      </p:pic>
      <p:sp>
        <p:nvSpPr>
          <p:cNvPr id="5" name="Tijdelijke aanduiding voor tekst 4"/>
          <p:cNvSpPr>
            <a:spLocks noGrp="1"/>
          </p:cNvSpPr>
          <p:nvPr>
            <p:ph type="body" sz="half" idx="2"/>
          </p:nvPr>
        </p:nvSpPr>
        <p:spPr/>
        <p:txBody>
          <a:bodyPr>
            <a:normAutofit/>
          </a:bodyPr>
          <a:lstStyle/>
          <a:p>
            <a:r>
              <a:rPr lang="nl-NL" sz="2000" b="1" dirty="0" smtClean="0">
                <a:solidFill>
                  <a:srgbClr val="FF0000"/>
                </a:solidFill>
              </a:rPr>
              <a:t>TAATSLAGER</a:t>
            </a:r>
          </a:p>
          <a:p>
            <a:r>
              <a:rPr lang="nl-NL" sz="2000" dirty="0" smtClean="0"/>
              <a:t>Smeedijzeren taats in een afgedekte taatspot.</a:t>
            </a:r>
          </a:p>
          <a:p>
            <a:endParaRPr lang="nl-NL" sz="2000" dirty="0"/>
          </a:p>
          <a:p>
            <a:r>
              <a:rPr lang="nl-NL" sz="2000" dirty="0" smtClean="0"/>
              <a:t>Krijtmolens produceren nou eenmaal stof en dat wil je niet in je wonderolie hebben.</a:t>
            </a:r>
          </a:p>
          <a:p>
            <a:endParaRPr lang="nl-NL" sz="2000" dirty="0"/>
          </a:p>
          <a:p>
            <a:endParaRPr lang="nl-NL" sz="2000" dirty="0" smtClean="0"/>
          </a:p>
          <a:p>
            <a:r>
              <a:rPr lang="nl-NL" sz="2000" dirty="0" smtClean="0"/>
              <a:t>Krijtmolen ‘d Admiraal, Amsterdam Buiksloot.</a:t>
            </a:r>
            <a:endParaRPr lang="nl-NL" sz="2000" dirty="0"/>
          </a:p>
        </p:txBody>
      </p:sp>
    </p:spTree>
    <p:extLst>
      <p:ext uri="{BB962C8B-B14F-4D97-AF65-F5344CB8AC3E}">
        <p14:creationId xmlns:p14="http://schemas.microsoft.com/office/powerpoint/2010/main" val="337088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Koningsspil</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3987" y="342106"/>
            <a:ext cx="4333875" cy="5715000"/>
          </a:xfrm>
        </p:spPr>
      </p:pic>
      <p:sp>
        <p:nvSpPr>
          <p:cNvPr id="5" name="Tijdelijke aanduiding voor tekst 4"/>
          <p:cNvSpPr>
            <a:spLocks noGrp="1"/>
          </p:cNvSpPr>
          <p:nvPr>
            <p:ph type="body" sz="half" idx="2"/>
          </p:nvPr>
        </p:nvSpPr>
        <p:spPr/>
        <p:txBody>
          <a:bodyPr>
            <a:normAutofit/>
          </a:bodyPr>
          <a:lstStyle/>
          <a:p>
            <a:r>
              <a:rPr lang="nl-NL" sz="2000" b="1" dirty="0" smtClean="0">
                <a:solidFill>
                  <a:srgbClr val="FF0000"/>
                </a:solidFill>
              </a:rPr>
              <a:t>TAATSLAGER</a:t>
            </a:r>
          </a:p>
          <a:p>
            <a:r>
              <a:rPr lang="nl-NL" sz="2000" dirty="0" smtClean="0"/>
              <a:t>Koningsspil met spoorwiel voor de aandrijving van de ‘Hollanders’.</a:t>
            </a:r>
          </a:p>
          <a:p>
            <a:r>
              <a:rPr lang="nl-NL" sz="2000" dirty="0" smtClean="0"/>
              <a:t>Daarboven een bonkelaar voor de aandrijving van de drijfassen voor de kalander en het koppel kantstenen in de schuren.</a:t>
            </a:r>
            <a:endParaRPr lang="nl-NL" sz="2000" dirty="0"/>
          </a:p>
          <a:p>
            <a:endParaRPr lang="nl-NL" dirty="0" smtClean="0"/>
          </a:p>
          <a:p>
            <a:endParaRPr lang="nl-NL" dirty="0" smtClean="0"/>
          </a:p>
          <a:p>
            <a:r>
              <a:rPr lang="nl-NL" sz="2000" dirty="0" smtClean="0"/>
              <a:t>Papiermolen De Schoolmeester, Westzaan.</a:t>
            </a:r>
            <a:endParaRPr lang="nl-NL" sz="2000" dirty="0"/>
          </a:p>
        </p:txBody>
      </p:sp>
    </p:spTree>
    <p:extLst>
      <p:ext uri="{BB962C8B-B14F-4D97-AF65-F5344CB8AC3E}">
        <p14:creationId xmlns:p14="http://schemas.microsoft.com/office/powerpoint/2010/main" val="155689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smtClean="0"/>
              <a:t>Koningsspil</a:t>
            </a:r>
            <a:endParaRPr lang="nl-NL" sz="3200"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32040" y="260648"/>
            <a:ext cx="3886258" cy="6284898"/>
          </a:xfrm>
        </p:spPr>
      </p:pic>
      <p:sp>
        <p:nvSpPr>
          <p:cNvPr id="6" name="Tijdelijke aanduiding voor tekst 5"/>
          <p:cNvSpPr>
            <a:spLocks noGrp="1"/>
          </p:cNvSpPr>
          <p:nvPr>
            <p:ph type="body" sz="half" idx="2"/>
          </p:nvPr>
        </p:nvSpPr>
        <p:spPr/>
        <p:txBody>
          <a:bodyPr>
            <a:normAutofit/>
          </a:bodyPr>
          <a:lstStyle/>
          <a:p>
            <a:r>
              <a:rPr lang="nl-NL" sz="2000" b="1" dirty="0" smtClean="0">
                <a:solidFill>
                  <a:srgbClr val="FF0000"/>
                </a:solidFill>
              </a:rPr>
              <a:t>TAATSLAGER</a:t>
            </a:r>
          </a:p>
          <a:p>
            <a:r>
              <a:rPr lang="nl-NL" sz="2000" dirty="0" smtClean="0"/>
              <a:t>Kogellager met aansluiting voor een Staufferpot.</a:t>
            </a:r>
            <a:endParaRPr lang="nl-NL" sz="2000" dirty="0"/>
          </a:p>
        </p:txBody>
      </p:sp>
    </p:spTree>
    <p:extLst>
      <p:ext uri="{BB962C8B-B14F-4D97-AF65-F5344CB8AC3E}">
        <p14:creationId xmlns:p14="http://schemas.microsoft.com/office/powerpoint/2010/main" val="408537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sz="3200" dirty="0">
                <a:solidFill>
                  <a:prstClr val="black"/>
                </a:solidFill>
              </a:rPr>
              <a:t>Koningsspil</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1356" y="273050"/>
            <a:ext cx="4019137" cy="5853113"/>
          </a:xfrm>
        </p:spPr>
      </p:pic>
      <p:sp>
        <p:nvSpPr>
          <p:cNvPr id="5" name="Tijdelijke aanduiding voor tekst 4"/>
          <p:cNvSpPr>
            <a:spLocks noGrp="1"/>
          </p:cNvSpPr>
          <p:nvPr>
            <p:ph type="body" sz="half" idx="2"/>
          </p:nvPr>
        </p:nvSpPr>
        <p:spPr/>
        <p:txBody>
          <a:bodyPr/>
          <a:lstStyle/>
          <a:p>
            <a:pPr lvl="0"/>
            <a:r>
              <a:rPr lang="nl-NL" sz="2000" b="1" dirty="0">
                <a:solidFill>
                  <a:srgbClr val="FF0000"/>
                </a:solidFill>
              </a:rPr>
              <a:t>TAATSLAGER</a:t>
            </a:r>
          </a:p>
          <a:p>
            <a:pPr lvl="0"/>
            <a:r>
              <a:rPr lang="nl-NL" sz="2000" dirty="0" smtClean="0">
                <a:solidFill>
                  <a:prstClr val="black"/>
                </a:solidFill>
              </a:rPr>
              <a:t>Conisch kogellager </a:t>
            </a:r>
            <a:r>
              <a:rPr lang="nl-NL" sz="2000" dirty="0">
                <a:solidFill>
                  <a:prstClr val="black"/>
                </a:solidFill>
              </a:rPr>
              <a:t>met </a:t>
            </a:r>
            <a:r>
              <a:rPr lang="nl-NL" sz="2000" dirty="0" smtClean="0">
                <a:solidFill>
                  <a:prstClr val="black"/>
                </a:solidFill>
              </a:rPr>
              <a:t>onderin een </a:t>
            </a:r>
            <a:r>
              <a:rPr lang="nl-NL" sz="2000" dirty="0">
                <a:solidFill>
                  <a:prstClr val="black"/>
                </a:solidFill>
              </a:rPr>
              <a:t>Staufferpot.</a:t>
            </a:r>
          </a:p>
          <a:p>
            <a:r>
              <a:rPr lang="nl-NL" dirty="0" smtClean="0"/>
              <a:t>   </a:t>
            </a:r>
          </a:p>
          <a:p>
            <a:endParaRPr lang="nl-NL" dirty="0"/>
          </a:p>
          <a:p>
            <a:endParaRPr lang="nl-NL" dirty="0" smtClean="0"/>
          </a:p>
          <a:p>
            <a:endParaRPr lang="nl-NL" dirty="0" smtClean="0"/>
          </a:p>
          <a:p>
            <a:endParaRPr lang="nl-NL" dirty="0"/>
          </a:p>
          <a:p>
            <a:endParaRPr lang="nl-NL" dirty="0" smtClean="0"/>
          </a:p>
          <a:p>
            <a:endParaRPr lang="nl-NL" dirty="0"/>
          </a:p>
          <a:p>
            <a:r>
              <a:rPr lang="nl-NL" sz="2000" dirty="0" smtClean="0"/>
              <a:t>Koningsspil van de Wipmolen van de Schoterveenpolder, Haarlem.</a:t>
            </a:r>
            <a:endParaRPr lang="nl-NL" sz="2000" dirty="0"/>
          </a:p>
        </p:txBody>
      </p:sp>
    </p:spTree>
    <p:extLst>
      <p:ext uri="{BB962C8B-B14F-4D97-AF65-F5344CB8AC3E}">
        <p14:creationId xmlns:p14="http://schemas.microsoft.com/office/powerpoint/2010/main" val="206554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b="1" dirty="0" smtClean="0">
                <a:solidFill>
                  <a:srgbClr val="0070C0"/>
                </a:solidFill>
              </a:rPr>
              <a:t>Steenspil</a:t>
            </a:r>
            <a:endParaRPr lang="nl-NL" b="1" dirty="0">
              <a:solidFill>
                <a:srgbClr val="0070C0"/>
              </a:solidFill>
            </a:endParaRPr>
          </a:p>
        </p:txBody>
      </p:sp>
      <p:sp>
        <p:nvSpPr>
          <p:cNvPr id="2" name="Tijdelijke aanduiding voor inhoud 1"/>
          <p:cNvSpPr>
            <a:spLocks noGrp="1"/>
          </p:cNvSpPr>
          <p:nvPr>
            <p:ph idx="1"/>
          </p:nvPr>
        </p:nvSpPr>
        <p:spPr/>
        <p:txBody>
          <a:bodyPr>
            <a:normAutofit/>
          </a:bodyPr>
          <a:lstStyle/>
          <a:p>
            <a:r>
              <a:rPr lang="nl-NL" sz="2000" dirty="0" smtClean="0"/>
              <a:t>Steenspil van het koppel kantstenen draaiend in een taatspot op de Koning van de ligger.</a:t>
            </a:r>
          </a:p>
          <a:p>
            <a:r>
              <a:rPr lang="nl-NL" sz="2000" dirty="0" smtClean="0"/>
              <a:t>Steenspil van de korenmolen.</a:t>
            </a:r>
          </a:p>
          <a:p>
            <a:r>
              <a:rPr lang="nl-NL" sz="2000" dirty="0" smtClean="0"/>
              <a:t>Steenspil van de pelmolen.</a:t>
            </a:r>
            <a:endParaRPr lang="nl-NL" sz="2000" dirty="0"/>
          </a:p>
        </p:txBody>
      </p:sp>
    </p:spTree>
    <p:extLst>
      <p:ext uri="{BB962C8B-B14F-4D97-AF65-F5344CB8AC3E}">
        <p14:creationId xmlns:p14="http://schemas.microsoft.com/office/powerpoint/2010/main" val="193395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solidFill>
                  <a:prstClr val="black"/>
                </a:solidFill>
              </a:rPr>
              <a:t>Steenspil</a:t>
            </a:r>
            <a:endParaRPr lang="nl-NL"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496755"/>
            <a:ext cx="5111750" cy="3405703"/>
          </a:xfrm>
        </p:spPr>
      </p:pic>
      <p:sp>
        <p:nvSpPr>
          <p:cNvPr id="5" name="Tijdelijke aanduiding voor tekst 4"/>
          <p:cNvSpPr>
            <a:spLocks noGrp="1"/>
          </p:cNvSpPr>
          <p:nvPr>
            <p:ph type="body" sz="half" idx="2"/>
          </p:nvPr>
        </p:nvSpPr>
        <p:spPr/>
        <p:txBody>
          <a:bodyPr>
            <a:normAutofit/>
          </a:bodyPr>
          <a:lstStyle/>
          <a:p>
            <a:r>
              <a:rPr lang="nl-NL" sz="2000" dirty="0" smtClean="0"/>
              <a:t>De verhoging in het middelpunt van de hardstenen legger heet de Koning. In het midden zit een boshout net als de legger van een koppel maalstenen. In het boshout is een taatspot geplaatst</a:t>
            </a:r>
            <a:r>
              <a:rPr lang="nl-NL" sz="2000" dirty="0"/>
              <a:t>. </a:t>
            </a:r>
            <a:endParaRPr lang="nl-NL" sz="2000" dirty="0" smtClean="0"/>
          </a:p>
          <a:p>
            <a:endParaRPr lang="nl-NL" sz="2000" dirty="0"/>
          </a:p>
          <a:p>
            <a:r>
              <a:rPr lang="nl-NL" sz="2000" dirty="0" smtClean="0"/>
              <a:t>De legger </a:t>
            </a:r>
            <a:r>
              <a:rPr lang="nl-NL" sz="2000" dirty="0"/>
              <a:t>van het koppel kantstenen in oliemolen Woldzicht in Roderwolde.</a:t>
            </a:r>
          </a:p>
          <a:p>
            <a:endParaRPr lang="nl-NL" sz="2000" dirty="0"/>
          </a:p>
        </p:txBody>
      </p:sp>
    </p:spTree>
    <p:extLst>
      <p:ext uri="{BB962C8B-B14F-4D97-AF65-F5344CB8AC3E}">
        <p14:creationId xmlns:p14="http://schemas.microsoft.com/office/powerpoint/2010/main" val="214332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4746</TotalTime>
  <Words>11633</Words>
  <Application>Microsoft Office PowerPoint</Application>
  <PresentationFormat>Diavoorstelling (4:3)</PresentationFormat>
  <Paragraphs>1300</Paragraphs>
  <Slides>269</Slides>
  <Notes>0</Notes>
  <HiddenSlides>0</HiddenSlides>
  <MMClips>0</MMClips>
  <ScaleCrop>false</ScaleCrop>
  <HeadingPairs>
    <vt:vector size="4" baseType="variant">
      <vt:variant>
        <vt:lpstr>Thema</vt:lpstr>
      </vt:variant>
      <vt:variant>
        <vt:i4>1</vt:i4>
      </vt:variant>
      <vt:variant>
        <vt:lpstr>Diatitels</vt:lpstr>
      </vt:variant>
      <vt:variant>
        <vt:i4>269</vt:i4>
      </vt:variant>
    </vt:vector>
  </HeadingPairs>
  <TitlesOfParts>
    <vt:vector size="270" baseType="lpstr">
      <vt:lpstr>Kantoorthema</vt:lpstr>
      <vt:lpstr>HET GAANDE WERK VAN DE WINDMOLEN assen spillen wielen</vt:lpstr>
      <vt:lpstr>Introductie</vt:lpstr>
      <vt:lpstr>PowerPoint-presentatie</vt:lpstr>
      <vt:lpstr>Penterbak modelbouw</vt:lpstr>
      <vt:lpstr>Het gaande werk van…</vt:lpstr>
      <vt:lpstr>Molenfuncties</vt:lpstr>
      <vt:lpstr>Molentypes</vt:lpstr>
      <vt:lpstr>Het gaande werk van…</vt:lpstr>
      <vt:lpstr>Het gaande werk van de standerd- korenmolen</vt:lpstr>
      <vt:lpstr>Het gaande werk van de standerd- korenmolen Bovenas en -wiel, steenspil en -schijfloop.  Standerdmolen De Put, Leiden.</vt:lpstr>
      <vt:lpstr>Het gaande werk van de standerd- korenmolen Luias met luiwiel in het bovenwiel. Standerdmolen De Put, Leiden.</vt:lpstr>
      <vt:lpstr>Het gaande werk van de watermolen met vijzel</vt:lpstr>
      <vt:lpstr>Het gaande werk van de watermolen met vijzel</vt:lpstr>
      <vt:lpstr>Het gaande werk van de watermolen met vijzel Poldermolen N.O.M. Arnhem</vt:lpstr>
      <vt:lpstr>Het gaande werk van de watermolen met vijzel Poldermolen Goliath, Uithuizermeeden.</vt:lpstr>
      <vt:lpstr>Het gaande werk van de watermolen met scheprad</vt:lpstr>
      <vt:lpstr>Het gaande werk van de watermolen met scheprad</vt:lpstr>
      <vt:lpstr>Het gaande werk van de watermolen met scheprad</vt:lpstr>
      <vt:lpstr>Het gaande werk van de watermolen met scheprad</vt:lpstr>
      <vt:lpstr>Het gaande werk van de watermolen met scheprad</vt:lpstr>
      <vt:lpstr>Het gaande werk van de bovenkruier-korenmolen</vt:lpstr>
      <vt:lpstr>Het gaande werk van de bovenkruier-korenmolen</vt:lpstr>
      <vt:lpstr>Het gaande werk van de bovenkruier-korenmolen Korenmolen De Vriendschap, Weesp met vier koppel maalstenen.</vt:lpstr>
      <vt:lpstr>Het gaande werk van de bovenkruier-oliemolen</vt:lpstr>
      <vt:lpstr>Het gaande werk van de bovenkruier-oliemolen</vt:lpstr>
      <vt:lpstr>Het gaande werk van de bovenkruier-oliemolen Koningsspil met schijflopen en steenwiel van oliemolen Het Pink.</vt:lpstr>
      <vt:lpstr>Het gaande werk van de bovenkruier-oliemolen Wentelas en roerwerk in oliemolen Het Pink.</vt:lpstr>
      <vt:lpstr>Het gaande werk van de verfmolen</vt:lpstr>
      <vt:lpstr>Het gaande werk van de verfmolen</vt:lpstr>
      <vt:lpstr>Het gaande werk van de verfmolen</vt:lpstr>
      <vt:lpstr>Het gaande werk van de paltrokmolen</vt:lpstr>
      <vt:lpstr>Het gaande werk van de paltrokmolen</vt:lpstr>
      <vt:lpstr>Het gaande werk van de paltrokmolen Kroonwiel en varkenswiel van De Gekroonde Poelenburg, Zaanse schans. </vt:lpstr>
      <vt:lpstr>Het gaande werk van de paltrokmolen Vangwiel, kranswiel en schijfloop van De Otter, Amsterdam. </vt:lpstr>
      <vt:lpstr>Het gaande werk van de bovenkruier zaagmolen</vt:lpstr>
      <vt:lpstr>Het gaande werk van de bovenkruier zaagmolen Onderbonkelaar en schijfloop op de krukas van Het Jonge Schaap. </vt:lpstr>
      <vt:lpstr>Het gaande werk van de bovenkruier zaagmolen</vt:lpstr>
      <vt:lpstr>ASSEN</vt:lpstr>
      <vt:lpstr>Assen en Spillen</vt:lpstr>
      <vt:lpstr>Soorten assen</vt:lpstr>
      <vt:lpstr>De bovenas</vt:lpstr>
      <vt:lpstr>Soorten bovenassen</vt:lpstr>
      <vt:lpstr>Houten bovenas Wipmolen, Marendijkmolen, Leiden.</vt:lpstr>
      <vt:lpstr>Houten bovenas  De standerdmolen van Huizen, N.O.M. Arnhem…</vt:lpstr>
      <vt:lpstr>Houten bovenas  …had ooit metalen schenen</vt:lpstr>
      <vt:lpstr>Houten bovenas Het Amsterdamsche Wapen. Hals met metalen schenen. Gelagerd op een arduinen steen. Strijkplaten tegen de keer- en weerstijl.</vt:lpstr>
      <vt:lpstr>Houten bovenas Dezelfde uitvoering in Paltrokmolen De Otter, Amsterdam.</vt:lpstr>
      <vt:lpstr>Houten bovenas Penlager met stalen bus, gelagerd op een broeksteen van De Otter. </vt:lpstr>
      <vt:lpstr>Gietijzeren bovenas De bovenas met boshout en stroppen van poldermolen De Veer in Haarlem.  Na de brand van 1998. Ligt nu bij de Molen van de vm. polder Waarland.</vt:lpstr>
      <vt:lpstr>Gietijzeren bovenas</vt:lpstr>
      <vt:lpstr>Gietijzeren bovenas Deze springbeugel werd nooit aangepast aan de nieuwe bovenas. De Eenhoorn verruilde  rond 1897  zijn broeksteen voor een pensteen en een losse tegel. </vt:lpstr>
      <vt:lpstr>Gietijzeren bovenas De pen draait in een steen. De tap steunt tegen een metalen tegelplaat. Daaronder een oliebakje met een zelfsmerende (dopjes)ketting.</vt:lpstr>
      <vt:lpstr>Houten bovenas met insteek askop</vt:lpstr>
      <vt:lpstr>Houten bovenas met insteek askop</vt:lpstr>
      <vt:lpstr>Houten bovenas met insteek askop</vt:lpstr>
      <vt:lpstr>Houten bovenas met insteek askop</vt:lpstr>
      <vt:lpstr>Houten bovenas met insteek askop</vt:lpstr>
      <vt:lpstr>ARDUIN?</vt:lpstr>
      <vt:lpstr>De wentelas</vt:lpstr>
      <vt:lpstr>Soorten wentelassen</vt:lpstr>
      <vt:lpstr>Wentelas</vt:lpstr>
      <vt:lpstr>Wentelas Penterbak modelbouw schaal 1:10</vt:lpstr>
      <vt:lpstr>Wentelas</vt:lpstr>
      <vt:lpstr>Wentelas</vt:lpstr>
      <vt:lpstr>Wentelas Kapperij, Papiermolen de Schoolmeester, Westzaan</vt:lpstr>
      <vt:lpstr>De krukas</vt:lpstr>
      <vt:lpstr>Soorten krukassen</vt:lpstr>
      <vt:lpstr>Krukas van De Eenhoorn Gelagerd met een bronzen en een pokhouten lagerblokje gevat in de ‘metaalhouten’. Smeren met consistentvet of reuzel.</vt:lpstr>
      <vt:lpstr>Metaalhouten Bronzen blokken voor de lagering. Pokhouten blokken voor de kering. Brons: onder de krukas en op de krukbocht bij de kolderstokken.</vt:lpstr>
      <vt:lpstr>Krukas Kussenblokken met bronzen lagers en Staufferpotten.  Potten vullen met consistentvet.</vt:lpstr>
      <vt:lpstr>Krukas van Het Jonge Schaap Samengesteld uit blok- en stafmateriaal verbonden door verhitting en krimp.</vt:lpstr>
      <vt:lpstr>Krukas van Het Jonge Schaap Kussenblokken met bronzen lagers met smeernippels.  Vetspuit vullen met lagervet. Ja toen…</vt:lpstr>
      <vt:lpstr>Krukas</vt:lpstr>
      <vt:lpstr>Krukas</vt:lpstr>
      <vt:lpstr>De Wateras</vt:lpstr>
      <vt:lpstr>Soorten waterassen</vt:lpstr>
      <vt:lpstr>Wateras van staal </vt:lpstr>
      <vt:lpstr>Wateras van staal</vt:lpstr>
      <vt:lpstr>Wateras van staal Ik zie geen reuzel, waar is het vetpotje?</vt:lpstr>
      <vt:lpstr>Wateras van staal</vt:lpstr>
      <vt:lpstr>De drijfas</vt:lpstr>
      <vt:lpstr>De Luias</vt:lpstr>
      <vt:lpstr>Luias</vt:lpstr>
      <vt:lpstr>Assen</vt:lpstr>
      <vt:lpstr>SPILLEN</vt:lpstr>
      <vt:lpstr>Spillen en hun lagers</vt:lpstr>
      <vt:lpstr>Koningsspil</vt:lpstr>
      <vt:lpstr>Taatspot</vt:lpstr>
      <vt:lpstr>Koningsspil</vt:lpstr>
      <vt:lpstr>ijzerbalk De ijzer- of busbalk met kast, maalneut en poortblok.</vt:lpstr>
      <vt:lpstr>Koningsspil</vt:lpstr>
      <vt:lpstr>Koningsspil</vt:lpstr>
      <vt:lpstr>Koningsspil</vt:lpstr>
      <vt:lpstr>Koningsspil</vt:lpstr>
      <vt:lpstr>Koningsspil</vt:lpstr>
      <vt:lpstr>Koningsspil</vt:lpstr>
      <vt:lpstr>Koningsspil</vt:lpstr>
      <vt:lpstr>Steenspil</vt:lpstr>
      <vt:lpstr>Steenspil</vt:lpstr>
      <vt:lpstr>Steenspil</vt:lpstr>
      <vt:lpstr>Steenspil  De steenspil van de kantstenen in de wervelbalk van oliemolen Het Pink.</vt:lpstr>
      <vt:lpstr>Steenspil</vt:lpstr>
      <vt:lpstr>Steenspil In Groningen staat een forse steenspil gemaakt van grenenhout.</vt:lpstr>
      <vt:lpstr>Steenspil</vt:lpstr>
      <vt:lpstr>Steenspil lager</vt:lpstr>
      <vt:lpstr>Steenspil lager</vt:lpstr>
      <vt:lpstr>Steenspil klauwijzer</vt:lpstr>
      <vt:lpstr>Steenspil klauwijzer</vt:lpstr>
      <vt:lpstr>Via het rijn naar de…</vt:lpstr>
      <vt:lpstr>Bolspil</vt:lpstr>
      <vt:lpstr>Bolspil</vt:lpstr>
      <vt:lpstr>Bolspil</vt:lpstr>
      <vt:lpstr>Bolspil</vt:lpstr>
      <vt:lpstr>Pelspil</vt:lpstr>
      <vt:lpstr>Pelspil</vt:lpstr>
      <vt:lpstr>Pelspil</vt:lpstr>
      <vt:lpstr>Pelspil</vt:lpstr>
      <vt:lpstr>Pelspil-bolspil In Kantens staat de bolspil in een lager.  Twee Staufferpotten. Eén voor het bushout en een voor het lager.  De pasbalk is gefixeerd en heeft geen lichtwerk nodig.</vt:lpstr>
      <vt:lpstr>Maalspil Maar een vijzelmolen heeft toch een koningsspil?</vt:lpstr>
      <vt:lpstr>Maalspil</vt:lpstr>
      <vt:lpstr>Maalspil Rechts het spoorwiel op de koningsspil en links een van de twee schijflopen op de maalspil. Poldermolen De Krimstermolen / De Phoenix,  Zuidwolde.</vt:lpstr>
      <vt:lpstr>Roerspil</vt:lpstr>
      <vt:lpstr>Roerspil Roerwerk in Het Pink: 1 sterwiel en 2 bonkelaars</vt:lpstr>
      <vt:lpstr>wielen</vt:lpstr>
      <vt:lpstr>Molenwielen</vt:lpstr>
      <vt:lpstr>Molenwielen en hun functie</vt:lpstr>
      <vt:lpstr>De uiterlijke vorm van kamwielen</vt:lpstr>
      <vt:lpstr>Bovenwiel</vt:lpstr>
      <vt:lpstr>Bovenwiel</vt:lpstr>
      <vt:lpstr>Spoorwiel</vt:lpstr>
      <vt:lpstr>Bonkelaar</vt:lpstr>
      <vt:lpstr>De uiterlijke vorm van staafwielen</vt:lpstr>
      <vt:lpstr>Schijfloop</vt:lpstr>
      <vt:lpstr>De opbouw van diverse molenwielen</vt:lpstr>
      <vt:lpstr>De opbouw van diverse molenwielen</vt:lpstr>
      <vt:lpstr>De opbouw van diverse molenwielen</vt:lpstr>
      <vt:lpstr>Opbouw van het bovenwiel</vt:lpstr>
      <vt:lpstr>Bovenwiel</vt:lpstr>
      <vt:lpstr>Strijkmolen E van de zeswielen in Alkmaar</vt:lpstr>
      <vt:lpstr>Opbouw van het bovenwiel</vt:lpstr>
      <vt:lpstr>Opbouw van het bovenwiel</vt:lpstr>
      <vt:lpstr>Opbouw van het bovenwiel</vt:lpstr>
      <vt:lpstr>Opbouw van het bovenwiel</vt:lpstr>
      <vt:lpstr>Opbouw van het bovenwiel</vt:lpstr>
      <vt:lpstr>Opbouw van het bovenwiel</vt:lpstr>
      <vt:lpstr>Opbouw van het bovenwiel</vt:lpstr>
      <vt:lpstr>Opbouw van het bovenwiel</vt:lpstr>
      <vt:lpstr>Opbouw van het bovenwiel</vt:lpstr>
      <vt:lpstr>Opbouw van het bovenwiel</vt:lpstr>
      <vt:lpstr>Opbouw van het bovenwiel</vt:lpstr>
      <vt:lpstr>Remvlak</vt:lpstr>
      <vt:lpstr>De voering</vt:lpstr>
      <vt:lpstr>Opbouw van het bovenwiel</vt:lpstr>
      <vt:lpstr>Spoorwiel</vt:lpstr>
      <vt:lpstr>Spoorwiel</vt:lpstr>
      <vt:lpstr>Opbouw van het spoorwiel</vt:lpstr>
      <vt:lpstr>Opbouw van een kranswiel</vt:lpstr>
      <vt:lpstr>Onduidelijk?</vt:lpstr>
      <vt:lpstr>PowerPoint-presentatie</vt:lpstr>
      <vt:lpstr>Anton Sipman</vt:lpstr>
      <vt:lpstr>Anton Sipman</vt:lpstr>
      <vt:lpstr>Een kranswiel voor het Amsterdamsche Wapen</vt:lpstr>
      <vt:lpstr>Bouwen van een kranswiel met dammen</vt:lpstr>
      <vt:lpstr>Bouwen van een kranswiel met dammen</vt:lpstr>
      <vt:lpstr>Bouwen van een kranswiel met dammen</vt:lpstr>
      <vt:lpstr>Bouwen van een kranswiel met dammen</vt:lpstr>
      <vt:lpstr>Bouwen van een kranswiel met dammen</vt:lpstr>
      <vt:lpstr>Bouwen van een kranswiel met dammen</vt:lpstr>
      <vt:lpstr>Diverse spoor- krans- ster- en kroonwielen</vt:lpstr>
      <vt:lpstr>Spoorwiel: kranswiel Geen plooien, enkele krans samengesteld uit 12 gelijke om en om gekoppelde kransstukken, opgesloten tussen dubbele kruisarmen.</vt:lpstr>
      <vt:lpstr>Spoorwiel, sterwiel. 4 Plooien met hoekstukken, 4 kruisarmen onder het wiel, krans op de plooien.</vt:lpstr>
      <vt:lpstr>Steenwiel, sterwiel, spoorwiel? 4 kruisarmen, plooien en een dubbele krans met dammen. Dit steenwiel is opgebouwd gelijk een spoorwiel, maar wordt gedreven door het kleine schijfloop, dus geen spoorwiel.</vt:lpstr>
      <vt:lpstr>Krans met kammen en dammen</vt:lpstr>
      <vt:lpstr>Spoorwiel, kranswiel, sterwiel Grutterij, rosmolen NOM, Arnhem. Diameter 6,5 meter.</vt:lpstr>
      <vt:lpstr>Ja, spoorwiel</vt:lpstr>
      <vt:lpstr>Kranswiel, kroonwiel</vt:lpstr>
      <vt:lpstr>Kranswiel, kroonwiel Boerderij Landgoed Verhildersum, Leens. Een ros-karnmolen. Bonkelaar ? of schijfloop ? op het kroonwiel en een bonkelaar op het schijfloop van de karnstok.</vt:lpstr>
      <vt:lpstr>Bonkelaar</vt:lpstr>
      <vt:lpstr>Opbouw van de bonkelaar</vt:lpstr>
      <vt:lpstr>Opbouw van de bonkelaar</vt:lpstr>
      <vt:lpstr>Opbouw van de bonkelaar</vt:lpstr>
      <vt:lpstr>Bonkelaar</vt:lpstr>
      <vt:lpstr>Bonkelaar</vt:lpstr>
      <vt:lpstr>Bonkelaar</vt:lpstr>
      <vt:lpstr>Bonkelaar</vt:lpstr>
      <vt:lpstr>Bonkelaar</vt:lpstr>
      <vt:lpstr>Bonkelaar Gedreven door het roswiel van de grutterij, rond de steenspil van de mosterdmolen. Eén plaat of twee halve maantjes en een hoop ijzer. </vt:lpstr>
      <vt:lpstr>Onderbonkelaar en vijzelwiel Bonkelaars met steunarmen, kroonwielen.</vt:lpstr>
      <vt:lpstr>Bonkelaars, conische wielen</vt:lpstr>
      <vt:lpstr>Onderbonkelaar, vijzelwiel Bonkelaars, conische wielen, kammen door wiel met vellingstukken. Twuyvermolen, Oudorp.</vt:lpstr>
      <vt:lpstr>Kammen</vt:lpstr>
      <vt:lpstr>Kammen</vt:lpstr>
      <vt:lpstr>Een boetkam</vt:lpstr>
      <vt:lpstr>Kammen</vt:lpstr>
      <vt:lpstr>Kammen</vt:lpstr>
      <vt:lpstr>Kammen</vt:lpstr>
      <vt:lpstr>Steek en steekcirkel</vt:lpstr>
      <vt:lpstr>Meten is weten. Steek en steekcirkel</vt:lpstr>
      <vt:lpstr>De Steekcirkel</vt:lpstr>
      <vt:lpstr>Meten is weten. Steek en steekcirkel</vt:lpstr>
      <vt:lpstr>De Steekcirkel</vt:lpstr>
      <vt:lpstr>Meten is weten. Steek en steekcirkel</vt:lpstr>
      <vt:lpstr>Steek en steekcirkel</vt:lpstr>
      <vt:lpstr>Steek en steekcirkel</vt:lpstr>
      <vt:lpstr>Slijtage voorkomen</vt:lpstr>
      <vt:lpstr>Slijtage voorkomen</vt:lpstr>
      <vt:lpstr>Slijtage voorkomen</vt:lpstr>
      <vt:lpstr>Overbrenging uitrekenen</vt:lpstr>
      <vt:lpstr>Het schijfloop</vt:lpstr>
      <vt:lpstr>Opbouw van het schijfloop</vt:lpstr>
      <vt:lpstr>Lief hè?</vt:lpstr>
      <vt:lpstr>Opbouw van het schijfloop</vt:lpstr>
      <vt:lpstr>Opbouw van het schijfloop</vt:lpstr>
      <vt:lpstr>Opbouw van het schijfloop</vt:lpstr>
      <vt:lpstr>Het schijfloop</vt:lpstr>
      <vt:lpstr>Het schijfloop</vt:lpstr>
      <vt:lpstr>Het schijfloop</vt:lpstr>
      <vt:lpstr>Het schijfloop</vt:lpstr>
      <vt:lpstr>Staven</vt:lpstr>
      <vt:lpstr>Ronde staven</vt:lpstr>
      <vt:lpstr>Staven</vt:lpstr>
      <vt:lpstr>Gestreken staven</vt:lpstr>
      <vt:lpstr>Gestreken staven</vt:lpstr>
      <vt:lpstr>Gestreken staven</vt:lpstr>
      <vt:lpstr>Staven</vt:lpstr>
      <vt:lpstr>De ronde staaf met slijtage</vt:lpstr>
      <vt:lpstr>Staven</vt:lpstr>
      <vt:lpstr>Schietstaaf</vt:lpstr>
      <vt:lpstr>Schietstaaf</vt:lpstr>
      <vt:lpstr>Lantaarnwiel  </vt:lpstr>
      <vt:lpstr>Dollenwiel</vt:lpstr>
      <vt:lpstr>Dollenwiel</vt:lpstr>
      <vt:lpstr>Materialen</vt:lpstr>
      <vt:lpstr>Grove Den en Douglas  </vt:lpstr>
      <vt:lpstr>Europees Eikenhout</vt:lpstr>
      <vt:lpstr>Iepenhout</vt:lpstr>
      <vt:lpstr>Beukenhout</vt:lpstr>
      <vt:lpstr>Steeneik- Azijnhout</vt:lpstr>
      <vt:lpstr>Buxushout- palmhout</vt:lpstr>
      <vt:lpstr>Palmhout</vt:lpstr>
      <vt:lpstr>Massaranduba</vt:lpstr>
      <vt:lpstr>Azobé</vt:lpstr>
      <vt:lpstr>Controle en onderhoud</vt:lpstr>
      <vt:lpstr>Controle en onderhoud</vt:lpstr>
      <vt:lpstr>Controle en onderhoud</vt:lpstr>
      <vt:lpstr>Controle en onderhoud</vt:lpstr>
      <vt:lpstr>Controle en onderhoud</vt:lpstr>
      <vt:lpstr>Controle en onderhoud</vt:lpstr>
      <vt:lpstr>Smeren</vt:lpstr>
      <vt:lpstr>Smeren</vt:lpstr>
      <vt:lpstr>Smeren</vt:lpstr>
      <vt:lpstr>Smeren</vt:lpstr>
      <vt:lpstr>Smeren</vt:lpstr>
      <vt:lpstr>Smeren</vt:lpstr>
      <vt:lpstr>Smeren</vt:lpstr>
      <vt:lpstr>Extraatje</vt:lpstr>
      <vt:lpstr>Een krukwiel voor Paltrok wagenschotzager  Het Amsterdamsche Wapen</vt:lpstr>
      <vt:lpstr>Anton Sipman</vt:lpstr>
      <vt:lpstr>Een krukwiel voor Het Amsterdamsche Wapen</vt:lpstr>
      <vt:lpstr>Een krukwiel voor Het Amsterdamsche Wapen</vt:lpstr>
      <vt:lpstr>Een krukwiel voor Het Amsterdamsche Wapen</vt:lpstr>
      <vt:lpstr>Een krukwiel voor Het Amsterdamsche Wapen</vt:lpstr>
      <vt:lpstr>Een krukwiel voor Het Amsterdamsche Wapen</vt:lpstr>
      <vt:lpstr>Een krukwiel voor Het Amsterdamsche Wapen</vt:lpstr>
      <vt:lpstr>Een krukwiel voor Het Amsterdamsche Wapen</vt:lpstr>
      <vt:lpstr>Een krukwiel voor Het Amsterdamsche Wapen</vt:lpstr>
      <vt:lpstr>Vragen?</vt:lpstr>
      <vt:lpstr>PowerPoint-presentatie</vt:lpstr>
      <vt:lpstr>Succes met je opleiding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GAANDE WERK assen spillen wielen</dc:title>
  <dc:creator>Beheerder</dc:creator>
  <cp:lastModifiedBy>Beheerder</cp:lastModifiedBy>
  <cp:revision>353</cp:revision>
  <dcterms:created xsi:type="dcterms:W3CDTF">2020-04-19T14:49:19Z</dcterms:created>
  <dcterms:modified xsi:type="dcterms:W3CDTF">2020-06-04T12:53:56Z</dcterms:modified>
</cp:coreProperties>
</file>