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90" r:id="rId3"/>
    <p:sldId id="485" r:id="rId4"/>
    <p:sldId id="272" r:id="rId5"/>
    <p:sldId id="273" r:id="rId6"/>
    <p:sldId id="259" r:id="rId7"/>
    <p:sldId id="275" r:id="rId8"/>
    <p:sldId id="261" r:id="rId9"/>
    <p:sldId id="276" r:id="rId10"/>
    <p:sldId id="262" r:id="rId11"/>
    <p:sldId id="263" r:id="rId12"/>
    <p:sldId id="264" r:id="rId13"/>
    <p:sldId id="265" r:id="rId14"/>
    <p:sldId id="266" r:id="rId15"/>
    <p:sldId id="267" r:id="rId16"/>
    <p:sldId id="498" r:id="rId17"/>
    <p:sldId id="270" r:id="rId18"/>
    <p:sldId id="268" r:id="rId19"/>
    <p:sldId id="491" r:id="rId20"/>
    <p:sldId id="493" r:id="rId21"/>
    <p:sldId id="492" r:id="rId22"/>
    <p:sldId id="494" r:id="rId23"/>
    <p:sldId id="500" r:id="rId24"/>
    <p:sldId id="499" r:id="rId25"/>
    <p:sldId id="495" r:id="rId26"/>
    <p:sldId id="496" r:id="rId27"/>
    <p:sldId id="497" r:id="rId28"/>
    <p:sldId id="291" r:id="rId29"/>
    <p:sldId id="290" r:id="rId30"/>
    <p:sldId id="502" r:id="rId31"/>
    <p:sldId id="503" r:id="rId32"/>
    <p:sldId id="501" r:id="rId33"/>
    <p:sldId id="504" r:id="rId34"/>
    <p:sldId id="287" r:id="rId35"/>
    <p:sldId id="288" r:id="rId36"/>
    <p:sldId id="289" r:id="rId37"/>
    <p:sldId id="505" r:id="rId38"/>
    <p:sldId id="508" r:id="rId39"/>
    <p:sldId id="510" r:id="rId40"/>
    <p:sldId id="514" r:id="rId41"/>
    <p:sldId id="509" r:id="rId42"/>
    <p:sldId id="507" r:id="rId43"/>
    <p:sldId id="511" r:id="rId44"/>
    <p:sldId id="512" r:id="rId45"/>
    <p:sldId id="506" r:id="rId46"/>
    <p:sldId id="513" r:id="rId47"/>
    <p:sldId id="283" r:id="rId48"/>
    <p:sldId id="294" r:id="rId49"/>
    <p:sldId id="278" r:id="rId50"/>
    <p:sldId id="284" r:id="rId51"/>
    <p:sldId id="279" r:id="rId52"/>
    <p:sldId id="486" r:id="rId53"/>
    <p:sldId id="487" r:id="rId54"/>
    <p:sldId id="488" r:id="rId55"/>
    <p:sldId id="489" r:id="rId56"/>
    <p:sldId id="296" r:id="rId57"/>
    <p:sldId id="395" r:id="rId58"/>
    <p:sldId id="281" r:id="rId59"/>
    <p:sldId id="452" r:id="rId60"/>
    <p:sldId id="307" r:id="rId61"/>
    <p:sldId id="529" r:id="rId62"/>
    <p:sldId id="298" r:id="rId63"/>
    <p:sldId id="336" r:id="rId64"/>
    <p:sldId id="337" r:id="rId65"/>
    <p:sldId id="338" r:id="rId66"/>
    <p:sldId id="328" r:id="rId67"/>
    <p:sldId id="329" r:id="rId68"/>
    <p:sldId id="332" r:id="rId69"/>
    <p:sldId id="334" r:id="rId70"/>
    <p:sldId id="335" r:id="rId71"/>
    <p:sldId id="516" r:id="rId72"/>
    <p:sldId id="517" r:id="rId73"/>
    <p:sldId id="340" r:id="rId74"/>
    <p:sldId id="377" r:id="rId75"/>
    <p:sldId id="378" r:id="rId76"/>
    <p:sldId id="379" r:id="rId77"/>
    <p:sldId id="396" r:id="rId78"/>
    <p:sldId id="357" r:id="rId79"/>
    <p:sldId id="527" r:id="rId80"/>
    <p:sldId id="359" r:id="rId81"/>
    <p:sldId id="306" r:id="rId82"/>
    <p:sldId id="380" r:id="rId83"/>
    <p:sldId id="358" r:id="rId84"/>
    <p:sldId id="343" r:id="rId85"/>
    <p:sldId id="341" r:id="rId86"/>
    <p:sldId id="356" r:id="rId87"/>
    <p:sldId id="518" r:id="rId88"/>
    <p:sldId id="381" r:id="rId89"/>
    <p:sldId id="342" r:id="rId90"/>
    <p:sldId id="297" r:id="rId91"/>
    <p:sldId id="560" r:id="rId92"/>
    <p:sldId id="559" r:id="rId93"/>
    <p:sldId id="519" r:id="rId94"/>
    <p:sldId id="383" r:id="rId95"/>
    <p:sldId id="384" r:id="rId96"/>
    <p:sldId id="385" r:id="rId97"/>
    <p:sldId id="386" r:id="rId98"/>
    <p:sldId id="387" r:id="rId99"/>
    <p:sldId id="361" r:id="rId100"/>
    <p:sldId id="362" r:id="rId101"/>
    <p:sldId id="528" r:id="rId102"/>
    <p:sldId id="544" r:id="rId103"/>
    <p:sldId id="391" r:id="rId104"/>
    <p:sldId id="535" r:id="rId105"/>
    <p:sldId id="536" r:id="rId106"/>
    <p:sldId id="531" r:id="rId107"/>
    <p:sldId id="532" r:id="rId108"/>
    <p:sldId id="545" r:id="rId109"/>
    <p:sldId id="394" r:id="rId110"/>
    <p:sldId id="546" r:id="rId111"/>
    <p:sldId id="310" r:id="rId112"/>
    <p:sldId id="468" r:id="rId113"/>
    <p:sldId id="533" r:id="rId114"/>
    <p:sldId id="382" r:id="rId115"/>
    <p:sldId id="392" r:id="rId116"/>
    <p:sldId id="540" r:id="rId117"/>
    <p:sldId id="547" r:id="rId118"/>
    <p:sldId id="553" r:id="rId119"/>
    <p:sldId id="561" r:id="rId120"/>
    <p:sldId id="562" r:id="rId121"/>
    <p:sldId id="564" r:id="rId122"/>
    <p:sldId id="568" r:id="rId123"/>
    <p:sldId id="569" r:id="rId124"/>
    <p:sldId id="565" r:id="rId125"/>
    <p:sldId id="538" r:id="rId126"/>
    <p:sldId id="311" r:id="rId127"/>
    <p:sldId id="541" r:id="rId128"/>
    <p:sldId id="397" r:id="rId129"/>
    <p:sldId id="402" r:id="rId130"/>
    <p:sldId id="520" r:id="rId131"/>
    <p:sldId id="539" r:id="rId132"/>
    <p:sldId id="401" r:id="rId133"/>
    <p:sldId id="399" r:id="rId134"/>
    <p:sldId id="579" r:id="rId135"/>
    <p:sldId id="580" r:id="rId136"/>
    <p:sldId id="581" r:id="rId137"/>
    <p:sldId id="584" r:id="rId138"/>
    <p:sldId id="585" r:id="rId139"/>
    <p:sldId id="523" r:id="rId140"/>
    <p:sldId id="542" r:id="rId141"/>
    <p:sldId id="525" r:id="rId142"/>
    <p:sldId id="344" r:id="rId143"/>
    <p:sldId id="299" r:id="rId144"/>
    <p:sldId id="308" r:id="rId145"/>
    <p:sldId id="300" r:id="rId146"/>
    <p:sldId id="314" r:id="rId147"/>
    <p:sldId id="460" r:id="rId148"/>
    <p:sldId id="403" r:id="rId149"/>
    <p:sldId id="563" r:id="rId150"/>
    <p:sldId id="309" r:id="rId151"/>
    <p:sldId id="312" r:id="rId152"/>
    <p:sldId id="345" r:id="rId153"/>
    <p:sldId id="470" r:id="rId154"/>
    <p:sldId id="469" r:id="rId155"/>
    <p:sldId id="570" r:id="rId156"/>
    <p:sldId id="346" r:id="rId157"/>
    <p:sldId id="347" r:id="rId158"/>
    <p:sldId id="471" r:id="rId159"/>
    <p:sldId id="474" r:id="rId160"/>
    <p:sldId id="472" r:id="rId161"/>
    <p:sldId id="521" r:id="rId162"/>
    <p:sldId id="363" r:id="rId163"/>
    <p:sldId id="393" r:id="rId164"/>
    <p:sldId id="404" r:id="rId165"/>
    <p:sldId id="524" r:id="rId166"/>
    <p:sldId id="364" r:id="rId167"/>
    <p:sldId id="588" r:id="rId168"/>
    <p:sldId id="388" r:id="rId169"/>
    <p:sldId id="302" r:id="rId170"/>
    <p:sldId id="405" r:id="rId171"/>
    <p:sldId id="406" r:id="rId172"/>
    <p:sldId id="407" r:id="rId173"/>
    <p:sldId id="526" r:id="rId174"/>
    <p:sldId id="408" r:id="rId175"/>
    <p:sldId id="353" r:id="rId176"/>
    <p:sldId id="554" r:id="rId177"/>
    <p:sldId id="348" r:id="rId178"/>
    <p:sldId id="350" r:id="rId179"/>
    <p:sldId id="571" r:id="rId180"/>
    <p:sldId id="573" r:id="rId181"/>
    <p:sldId id="351" r:id="rId182"/>
    <p:sldId id="352" r:id="rId183"/>
    <p:sldId id="481" r:id="rId184"/>
    <p:sldId id="555" r:id="rId185"/>
    <p:sldId id="303" r:id="rId186"/>
    <p:sldId id="447" r:id="rId187"/>
    <p:sldId id="574" r:id="rId188"/>
    <p:sldId id="578" r:id="rId189"/>
    <p:sldId id="313" r:id="rId190"/>
    <p:sldId id="446" r:id="rId191"/>
    <p:sldId id="575" r:id="rId192"/>
    <p:sldId id="448" r:id="rId193"/>
    <p:sldId id="443" r:id="rId194"/>
    <p:sldId id="444" r:id="rId195"/>
    <p:sldId id="301" r:id="rId196"/>
    <p:sldId id="445" r:id="rId197"/>
    <p:sldId id="556" r:id="rId198"/>
    <p:sldId id="458" r:id="rId199"/>
    <p:sldId id="576" r:id="rId200"/>
    <p:sldId id="457" r:id="rId201"/>
    <p:sldId id="482" r:id="rId202"/>
    <p:sldId id="459" r:id="rId203"/>
    <p:sldId id="582" r:id="rId204"/>
    <p:sldId id="398" r:id="rId205"/>
    <p:sldId id="465" r:id="rId206"/>
    <p:sldId id="587" r:id="rId207"/>
    <p:sldId id="484" r:id="rId208"/>
    <p:sldId id="577" r:id="rId209"/>
    <p:sldId id="557" r:id="rId210"/>
    <p:sldId id="479" r:id="rId211"/>
    <p:sldId id="483" r:id="rId212"/>
    <p:sldId id="478" r:id="rId213"/>
    <p:sldId id="475" r:id="rId214"/>
    <p:sldId id="477" r:id="rId215"/>
    <p:sldId id="349" r:id="rId216"/>
    <p:sldId id="476" r:id="rId217"/>
    <p:sldId id="558" r:id="rId21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36" autoAdjust="0"/>
  </p:normalViewPr>
  <p:slideViewPr>
    <p:cSldViewPr>
      <p:cViewPr varScale="1">
        <p:scale>
          <a:sx n="106" d="100"/>
          <a:sy n="106" d="100"/>
        </p:scale>
        <p:origin x="-1656" y="-84"/>
      </p:cViewPr>
      <p:guideLst>
        <p:guide orient="horz" pos="2160"/>
        <p:guide pos="2880"/>
      </p:guideLst>
    </p:cSldViewPr>
  </p:slideViewPr>
  <p:notesTextViewPr>
    <p:cViewPr>
      <p:scale>
        <a:sx n="1" d="1"/>
        <a:sy n="1" d="1"/>
      </p:scale>
      <p:origin x="0" y="0"/>
    </p:cViewPr>
  </p:notesTextViewPr>
  <p:sorterViewPr>
    <p:cViewPr>
      <p:scale>
        <a:sx n="50" d="100"/>
        <a:sy n="50" d="100"/>
      </p:scale>
      <p:origin x="0" y="77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24215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4005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30685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423374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12973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7077CAC-EACD-4B31-AE10-C298F59635C9}" type="datetimeFigureOut">
              <a:rPr lang="nl-NL" smtClean="0"/>
              <a:t>12-4-2020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380994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7077CAC-EACD-4B31-AE10-C298F59635C9}" type="datetimeFigureOut">
              <a:rPr lang="nl-NL" smtClean="0"/>
              <a:t>12-4-2020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80453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7077CAC-EACD-4B31-AE10-C298F59635C9}" type="datetimeFigureOut">
              <a:rPr lang="nl-NL" smtClean="0"/>
              <a:t>12-4-2020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120143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7077CAC-EACD-4B31-AE10-C298F59635C9}" type="datetimeFigureOut">
              <a:rPr lang="nl-NL" smtClean="0"/>
              <a:t>12-4-2020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35454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7077CAC-EACD-4B31-AE10-C298F59635C9}" type="datetimeFigureOut">
              <a:rPr lang="nl-NL" smtClean="0"/>
              <a:t>12-4-2020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428560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7077CAC-EACD-4B31-AE10-C298F59635C9}" type="datetimeFigureOut">
              <a:rPr lang="nl-NL" smtClean="0"/>
              <a:t>12-4-2020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AA11D6-CE49-406E-A0E6-5589E112DE5A}" type="slidenum">
              <a:rPr lang="nl-NL" smtClean="0"/>
              <a:t>‹nr.›</a:t>
            </a:fld>
            <a:endParaRPr lang="nl-NL"/>
          </a:p>
        </p:txBody>
      </p:sp>
    </p:spTree>
    <p:extLst>
      <p:ext uri="{BB962C8B-B14F-4D97-AF65-F5344CB8AC3E}">
        <p14:creationId xmlns:p14="http://schemas.microsoft.com/office/powerpoint/2010/main" val="361415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77CAC-EACD-4B31-AE10-C298F59635C9}" type="datetimeFigureOut">
              <a:rPr lang="nl-NL" smtClean="0"/>
              <a:t>12-4-2020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A11D6-CE49-406E-A0E6-5589E112DE5A}" type="slidenum">
              <a:rPr lang="nl-NL" smtClean="0"/>
              <a:t>‹nr.›</a:t>
            </a:fld>
            <a:endParaRPr lang="nl-NL"/>
          </a:p>
        </p:txBody>
      </p:sp>
    </p:spTree>
    <p:extLst>
      <p:ext uri="{BB962C8B-B14F-4D97-AF65-F5344CB8AC3E}">
        <p14:creationId xmlns:p14="http://schemas.microsoft.com/office/powerpoint/2010/main" val="2341592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908721"/>
            <a:ext cx="7772400" cy="2691730"/>
          </a:xfrm>
        </p:spPr>
        <p:txBody>
          <a:bodyPr>
            <a:normAutofit/>
          </a:bodyPr>
          <a:lstStyle/>
          <a:p>
            <a:r>
              <a:rPr lang="nl-NL" b="1" dirty="0" smtClean="0"/>
              <a:t>Houtzaagmolens </a:t>
            </a:r>
            <a:br>
              <a:rPr lang="nl-NL" b="1" dirty="0" smtClean="0"/>
            </a:br>
            <a:r>
              <a:rPr lang="nl-NL" b="1" dirty="0" smtClean="0"/>
              <a:t>deel 1 </a:t>
            </a:r>
            <a:br>
              <a:rPr lang="nl-NL" b="1" dirty="0" smtClean="0"/>
            </a:br>
            <a:r>
              <a:rPr lang="nl-NL" b="1" dirty="0" smtClean="0"/>
              <a:t>De paltrokmolen</a:t>
            </a:r>
            <a:endParaRPr lang="nl-NL" b="1" dirty="0"/>
          </a:p>
        </p:txBody>
      </p:sp>
      <p:sp>
        <p:nvSpPr>
          <p:cNvPr id="3" name="Ondertitel 2"/>
          <p:cNvSpPr>
            <a:spLocks noGrp="1"/>
          </p:cNvSpPr>
          <p:nvPr>
            <p:ph type="subTitle" idx="1"/>
          </p:nvPr>
        </p:nvSpPr>
        <p:spPr/>
        <p:txBody>
          <a:bodyPr/>
          <a:lstStyle/>
          <a:p>
            <a:r>
              <a:rPr lang="nl-NL" dirty="0" smtClean="0"/>
              <a:t>Theorieavond</a:t>
            </a:r>
          </a:p>
          <a:p>
            <a:r>
              <a:rPr lang="nl-NL" dirty="0" smtClean="0"/>
              <a:t>Het Gilde van Vrijwillige Molenaars</a:t>
            </a:r>
            <a:endParaRPr lang="nl-NL" dirty="0"/>
          </a:p>
        </p:txBody>
      </p:sp>
    </p:spTree>
    <p:extLst>
      <p:ext uri="{BB962C8B-B14F-4D97-AF65-F5344CB8AC3E}">
        <p14:creationId xmlns:p14="http://schemas.microsoft.com/office/powerpoint/2010/main" val="12483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Opgravingen Alphen a/d Maas.</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268760"/>
            <a:ext cx="5685883"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3251125" y="6011996"/>
            <a:ext cx="2973186" cy="400110"/>
          </a:xfrm>
          <a:prstGeom prst="rect">
            <a:avLst/>
          </a:prstGeom>
          <a:noFill/>
        </p:spPr>
        <p:txBody>
          <a:bodyPr wrap="none" rtlCol="0">
            <a:spAutoFit/>
          </a:bodyPr>
          <a:lstStyle/>
          <a:p>
            <a:r>
              <a:rPr lang="nl-NL" sz="2000" b="1" dirty="0" smtClean="0"/>
              <a:t>Romeinse nederzettingen.</a:t>
            </a:r>
            <a:endParaRPr lang="nl-NL" sz="2000" b="1" dirty="0"/>
          </a:p>
        </p:txBody>
      </p:sp>
    </p:spTree>
    <p:extLst>
      <p:ext uri="{BB962C8B-B14F-4D97-AF65-F5344CB8AC3E}">
        <p14:creationId xmlns:p14="http://schemas.microsoft.com/office/powerpoint/2010/main" val="1892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58870" y="309054"/>
            <a:ext cx="3178696" cy="707678"/>
          </a:xfrm>
        </p:spPr>
        <p:txBody>
          <a:bodyPr>
            <a:noAutofit/>
          </a:bodyPr>
          <a:lstStyle/>
          <a:p>
            <a:r>
              <a:rPr lang="nl-NL" sz="3200" dirty="0" smtClean="0"/>
              <a:t>Kast linkerzijde</a:t>
            </a:r>
            <a:r>
              <a:rPr lang="nl-NL" sz="3200" dirty="0"/>
              <a:t>.</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8927" y="273050"/>
            <a:ext cx="4223996" cy="5853113"/>
          </a:xfrm>
          <a:prstGeom prst="rect">
            <a:avLst/>
          </a:prstGeom>
          <a:ln>
            <a:noFill/>
          </a:ln>
          <a:effectLst>
            <a:outerShdw blurRad="292100" dist="139700" dir="2700000" algn="tl" rotWithShape="0">
              <a:srgbClr val="333333">
                <a:alpha val="65000"/>
              </a:srgbClr>
            </a:outerShdw>
          </a:effectLst>
        </p:spPr>
      </p:pic>
      <p:sp>
        <p:nvSpPr>
          <p:cNvPr id="10" name="Tijdelijke aanduiding voor tekst 9"/>
          <p:cNvSpPr>
            <a:spLocks noGrp="1"/>
          </p:cNvSpPr>
          <p:nvPr>
            <p:ph type="body" sz="half" idx="2"/>
          </p:nvPr>
        </p:nvSpPr>
        <p:spPr>
          <a:xfrm>
            <a:off x="457200" y="908720"/>
            <a:ext cx="3466728" cy="5217443"/>
          </a:xfrm>
        </p:spPr>
        <p:txBody>
          <a:bodyPr>
            <a:normAutofit/>
          </a:bodyPr>
          <a:lstStyle/>
          <a:p>
            <a:pPr marL="285750" indent="-285750">
              <a:buFont typeface="Arial" panose="020B0604020202020204" pitchFamily="34" charset="0"/>
              <a:buChar char="•"/>
            </a:pPr>
            <a:endParaRPr lang="nl-NL" sz="2000" b="1" dirty="0" smtClean="0"/>
          </a:p>
          <a:p>
            <a:r>
              <a:rPr lang="nl-NL" sz="2000" b="1" dirty="0" smtClean="0"/>
              <a:t>daklijst  </a:t>
            </a:r>
          </a:p>
          <a:p>
            <a:endParaRPr lang="nl-NL" sz="2000" b="1" dirty="0" smtClean="0"/>
          </a:p>
          <a:p>
            <a:r>
              <a:rPr lang="nl-NL" sz="2000" b="1" dirty="0" smtClean="0"/>
              <a:t>krukzolderbint  </a:t>
            </a:r>
          </a:p>
          <a:p>
            <a:r>
              <a:rPr lang="nl-NL" sz="2000" b="1" dirty="0" smtClean="0"/>
              <a:t>tussenbint   </a:t>
            </a:r>
          </a:p>
          <a:p>
            <a:r>
              <a:rPr lang="nl-NL" sz="2000" b="1" dirty="0" smtClean="0"/>
              <a:t>zware bint  </a:t>
            </a:r>
          </a:p>
          <a:p>
            <a:r>
              <a:rPr lang="nl-NL" sz="2000" b="1" dirty="0" smtClean="0"/>
              <a:t>bintbalk raamzolder</a:t>
            </a:r>
          </a:p>
          <a:p>
            <a:endParaRPr lang="nl-NL" sz="2000" b="1" dirty="0" smtClean="0"/>
          </a:p>
          <a:p>
            <a:r>
              <a:rPr lang="nl-NL" sz="2000" b="1" dirty="0" smtClean="0"/>
              <a:t>hoekstijlen of kotstijlen </a:t>
            </a:r>
          </a:p>
          <a:p>
            <a:r>
              <a:rPr lang="nl-NL" sz="2000" b="1" dirty="0" smtClean="0"/>
              <a:t>bintbalk </a:t>
            </a:r>
            <a:r>
              <a:rPr lang="nl-NL" sz="2000" b="1" dirty="0"/>
              <a:t>sleestelling   </a:t>
            </a:r>
          </a:p>
          <a:p>
            <a:r>
              <a:rPr lang="nl-NL" sz="2000" b="1" dirty="0" smtClean="0"/>
              <a:t>kotbalk  </a:t>
            </a:r>
          </a:p>
          <a:p>
            <a:pPr lvl="0"/>
            <a:endParaRPr lang="nl-NL" sz="2000" b="1" dirty="0" smtClean="0">
              <a:solidFill>
                <a:prstClr val="black"/>
              </a:solidFill>
            </a:endParaRPr>
          </a:p>
          <a:p>
            <a:pPr lvl="0"/>
            <a:r>
              <a:rPr lang="nl-NL" sz="2000" b="1" dirty="0" smtClean="0">
                <a:solidFill>
                  <a:prstClr val="black"/>
                </a:solidFill>
              </a:rPr>
              <a:t>Ingevuld </a:t>
            </a:r>
            <a:r>
              <a:rPr lang="nl-NL" sz="2000" b="1" dirty="0">
                <a:solidFill>
                  <a:prstClr val="black"/>
                </a:solidFill>
              </a:rPr>
              <a:t>met kruizen of weegbanden.</a:t>
            </a:r>
          </a:p>
          <a:p>
            <a:endParaRPr lang="nl-NL" dirty="0"/>
          </a:p>
        </p:txBody>
      </p:sp>
      <p:cxnSp>
        <p:nvCxnSpPr>
          <p:cNvPr id="3" name="Rechte verbindingslijn met pijl 2"/>
          <p:cNvCxnSpPr/>
          <p:nvPr/>
        </p:nvCxnSpPr>
        <p:spPr>
          <a:xfrm flipV="1">
            <a:off x="1403648" y="548680"/>
            <a:ext cx="4248472" cy="9361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 name="Rechte verbindingslijn met pijl 5"/>
          <p:cNvCxnSpPr/>
          <p:nvPr/>
        </p:nvCxnSpPr>
        <p:spPr>
          <a:xfrm flipV="1">
            <a:off x="2267744" y="1268760"/>
            <a:ext cx="3528392" cy="9361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1835696" y="1772816"/>
            <a:ext cx="3816424" cy="7920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V="1">
            <a:off x="1835696" y="2348880"/>
            <a:ext cx="3816424" cy="6480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2843808" y="3356992"/>
            <a:ext cx="295232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2843808" y="4437112"/>
            <a:ext cx="2952328" cy="720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a:off x="1475656" y="4797152"/>
            <a:ext cx="4320480" cy="21602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3131840" y="4077072"/>
            <a:ext cx="129614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1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467544" y="1484784"/>
            <a:ext cx="3008313" cy="4691063"/>
          </a:xfrm>
        </p:spPr>
        <p:txBody>
          <a:bodyPr>
            <a:normAutofit/>
          </a:bodyPr>
          <a:lstStyle/>
          <a:p>
            <a:endParaRPr lang="nl-NL" sz="3200" b="1" dirty="0" smtClean="0"/>
          </a:p>
          <a:p>
            <a:r>
              <a:rPr lang="nl-NL" sz="3200" b="1" dirty="0" smtClean="0"/>
              <a:t>Opzetwig koningsstijl en koningsbalk.</a:t>
            </a:r>
          </a:p>
          <a:p>
            <a:endParaRPr lang="nl-NL" sz="2400" b="1" dirty="0"/>
          </a:p>
          <a:p>
            <a:r>
              <a:rPr lang="nl-NL" sz="2400" b="1" dirty="0" smtClean="0"/>
              <a:t>Was deze draagbalk dan niet ooit de steenbalk?</a:t>
            </a:r>
            <a:endParaRPr lang="nl-NL" sz="2400" b="1" dirty="0"/>
          </a:p>
        </p:txBody>
      </p:sp>
    </p:spTree>
    <p:extLst>
      <p:ext uri="{BB962C8B-B14F-4D97-AF65-F5344CB8AC3E}">
        <p14:creationId xmlns:p14="http://schemas.microsoft.com/office/powerpoint/2010/main" val="87485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Ophijsen van de koningsbalk.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268760"/>
            <a:ext cx="6793190" cy="452596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1043608" y="6093296"/>
            <a:ext cx="7272337" cy="366936"/>
          </a:xfrm>
        </p:spPr>
        <p:txBody>
          <a:bodyPr>
            <a:noAutofit/>
          </a:bodyPr>
          <a:lstStyle/>
          <a:p>
            <a:pPr marL="0" indent="0" algn="ctr">
              <a:buNone/>
            </a:pPr>
            <a:r>
              <a:rPr lang="nl-NL" sz="2000" b="1" dirty="0" smtClean="0"/>
              <a:t>Maar die kennen we</a:t>
            </a:r>
            <a:r>
              <a:rPr lang="nl-NL" sz="2000" dirty="0" smtClean="0"/>
              <a:t> </a:t>
            </a:r>
            <a:r>
              <a:rPr lang="nl-NL" sz="2000" b="1" dirty="0" smtClean="0"/>
              <a:t>toch ook als steenbalk?</a:t>
            </a:r>
            <a:endParaRPr lang="nl-NL" sz="2000" b="1" dirty="0"/>
          </a:p>
        </p:txBody>
      </p:sp>
    </p:spTree>
    <p:extLst>
      <p:ext uri="{BB962C8B-B14F-4D97-AF65-F5344CB8AC3E}">
        <p14:creationId xmlns:p14="http://schemas.microsoft.com/office/powerpoint/2010/main" val="43987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Plaatsen van de koningsstijl onder de koningsbalk.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444" y="1600200"/>
            <a:ext cx="463911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20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02060"/>
                </a:solidFill>
              </a:rPr>
              <a:t>Ja, die steenbalk hoe zat dat nou eigenlijk? </a:t>
            </a:r>
            <a:endParaRPr lang="nl-NL" sz="3200" b="1" dirty="0"/>
          </a:p>
        </p:txBody>
      </p:sp>
      <p:sp>
        <p:nvSpPr>
          <p:cNvPr id="3" name="Tijdelijke aanduiding voor inhoud 2"/>
          <p:cNvSpPr>
            <a:spLocks noGrp="1"/>
          </p:cNvSpPr>
          <p:nvPr>
            <p:ph idx="1"/>
          </p:nvPr>
        </p:nvSpPr>
        <p:spPr>
          <a:xfrm>
            <a:off x="251520" y="1196752"/>
            <a:ext cx="8712968" cy="5472608"/>
          </a:xfrm>
        </p:spPr>
        <p:txBody>
          <a:bodyPr>
            <a:noAutofit/>
          </a:bodyPr>
          <a:lstStyle/>
          <a:p>
            <a:pPr marL="0" indent="0">
              <a:buNone/>
            </a:pPr>
            <a:r>
              <a:rPr lang="nl-NL" sz="2000" b="1" dirty="0" smtClean="0">
                <a:solidFill>
                  <a:srgbClr val="002060"/>
                </a:solidFill>
              </a:rPr>
              <a:t>Cornelis </a:t>
            </a:r>
            <a:r>
              <a:rPr lang="nl-NL" sz="2000" b="1" dirty="0">
                <a:solidFill>
                  <a:srgbClr val="002060"/>
                </a:solidFill>
              </a:rPr>
              <a:t>stond hoogstwaarschijnlijk ook aan de wieg van de paltrokmolen. De zaagmolen die kort na zijn dood massaal werd gekopieerd.  </a:t>
            </a:r>
          </a:p>
          <a:p>
            <a:pPr marL="0" indent="0">
              <a:buNone/>
            </a:pPr>
            <a:r>
              <a:rPr lang="nl-NL" sz="2000" b="1" dirty="0">
                <a:solidFill>
                  <a:srgbClr val="002060"/>
                </a:solidFill>
              </a:rPr>
              <a:t>De afbeelding van het Juffertje mag dan wel een hersenspinsel zijn, toch berust er enig realisme in. Er werd een standermolen verbouwd tot zaagmolen. De </a:t>
            </a:r>
            <a:r>
              <a:rPr lang="nl-NL" sz="2000" b="1" dirty="0" smtClean="0">
                <a:solidFill>
                  <a:srgbClr val="002060"/>
                </a:solidFill>
              </a:rPr>
              <a:t>standerdkast </a:t>
            </a:r>
            <a:r>
              <a:rPr lang="nl-NL" sz="2000" b="1" dirty="0">
                <a:solidFill>
                  <a:srgbClr val="002060"/>
                </a:solidFill>
              </a:rPr>
              <a:t>was prima geschikt, alleen de standerd en de zolders zaten in de weg. Door de hoekstijlen te verlengen ontstond er een kast waar ook de zaagramen in plaats konden nemen. </a:t>
            </a:r>
            <a:r>
              <a:rPr lang="nl-NL" sz="2000" b="1" dirty="0">
                <a:solidFill>
                  <a:srgbClr val="0070C0"/>
                </a:solidFill>
              </a:rPr>
              <a:t>Door eerst de hele standerd inclusief de steenlijst, de vloeren en de burriebalken uit de kast te slopen ontstond er alleen een onkruibaar geheel.</a:t>
            </a:r>
          </a:p>
          <a:p>
            <a:pPr marL="0" indent="0">
              <a:buNone/>
            </a:pPr>
            <a:r>
              <a:rPr lang="nl-NL" sz="2000" b="1" dirty="0">
                <a:solidFill>
                  <a:srgbClr val="002060"/>
                </a:solidFill>
              </a:rPr>
              <a:t>“Dan maar op een vlot” moet Cornelis hebben gedacht. Veel succes zal het vlot niet hebben gekend, wat er al van het verhaal waar is.</a:t>
            </a:r>
          </a:p>
          <a:p>
            <a:pPr marL="0" indent="0">
              <a:buNone/>
            </a:pPr>
            <a:r>
              <a:rPr lang="nl-NL" sz="2000" b="1" dirty="0" smtClean="0">
                <a:solidFill>
                  <a:srgbClr val="002060"/>
                </a:solidFill>
              </a:rPr>
              <a:t>Toen </a:t>
            </a:r>
            <a:r>
              <a:rPr lang="nl-NL" sz="2000" b="1" dirty="0">
                <a:solidFill>
                  <a:srgbClr val="002060"/>
                </a:solidFill>
              </a:rPr>
              <a:t>er een molen op land werd gebouwd was het tijd voor improvisatie. </a:t>
            </a:r>
            <a:r>
              <a:rPr lang="nl-NL" sz="2000" b="1" dirty="0" smtClean="0">
                <a:solidFill>
                  <a:srgbClr val="002060"/>
                </a:solidFill>
              </a:rPr>
              <a:t>Molenbouw </a:t>
            </a:r>
            <a:r>
              <a:rPr lang="nl-NL" sz="2000" b="1" dirty="0">
                <a:solidFill>
                  <a:srgbClr val="002060"/>
                </a:solidFill>
              </a:rPr>
              <a:t>technieken genoeg. </a:t>
            </a:r>
            <a:r>
              <a:rPr lang="nl-NL" sz="2000" b="1" dirty="0" smtClean="0">
                <a:solidFill>
                  <a:srgbClr val="002060"/>
                </a:solidFill>
              </a:rPr>
              <a:t>De </a:t>
            </a:r>
            <a:r>
              <a:rPr lang="nl-NL" sz="2000" b="1" dirty="0">
                <a:solidFill>
                  <a:srgbClr val="002060"/>
                </a:solidFill>
              </a:rPr>
              <a:t>ringmuur en het rollenkruiwerk werden geleend uit de bovenkruier. </a:t>
            </a:r>
          </a:p>
          <a:p>
            <a:pPr marL="0" indent="0">
              <a:buNone/>
            </a:pPr>
            <a:endParaRPr lang="nl-NL" sz="2000" dirty="0"/>
          </a:p>
        </p:txBody>
      </p:sp>
    </p:spTree>
    <p:extLst>
      <p:ext uri="{BB962C8B-B14F-4D97-AF65-F5344CB8AC3E}">
        <p14:creationId xmlns:p14="http://schemas.microsoft.com/office/powerpoint/2010/main" val="15885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02060"/>
                </a:solidFill>
              </a:rPr>
              <a:t>Ja, die steenbalk hoe zat dat nou eigenlijk?</a:t>
            </a:r>
            <a:endParaRPr lang="nl-NL" sz="3200" dirty="0"/>
          </a:p>
        </p:txBody>
      </p:sp>
      <p:sp>
        <p:nvSpPr>
          <p:cNvPr id="3" name="Tijdelijke aanduiding voor inhoud 2"/>
          <p:cNvSpPr>
            <a:spLocks noGrp="1"/>
          </p:cNvSpPr>
          <p:nvPr>
            <p:ph idx="1"/>
          </p:nvPr>
        </p:nvSpPr>
        <p:spPr>
          <a:xfrm>
            <a:off x="251520" y="1196752"/>
            <a:ext cx="8640960" cy="5472608"/>
          </a:xfrm>
        </p:spPr>
        <p:txBody>
          <a:bodyPr>
            <a:normAutofit/>
          </a:bodyPr>
          <a:lstStyle/>
          <a:p>
            <a:pPr marL="0" indent="0">
              <a:buNone/>
            </a:pPr>
            <a:r>
              <a:rPr lang="nl-NL" sz="2000" b="1" dirty="0">
                <a:solidFill>
                  <a:srgbClr val="002060"/>
                </a:solidFill>
              </a:rPr>
              <a:t>De kruisplaten uit de standerdmolen en de top van de standerd werd afgezaagd en op de kruising geplaatst. Een centrale staartbalk  fungeert nu als steenbalk. </a:t>
            </a:r>
          </a:p>
          <a:p>
            <a:pPr marL="0" indent="0">
              <a:buNone/>
            </a:pPr>
            <a:endParaRPr lang="nl-NL" sz="1400" b="1" dirty="0" smtClean="0">
              <a:solidFill>
                <a:srgbClr val="002060"/>
              </a:solidFill>
            </a:endParaRPr>
          </a:p>
          <a:p>
            <a:pPr marL="0" indent="0">
              <a:buNone/>
            </a:pPr>
            <a:r>
              <a:rPr lang="nl-NL" sz="2000" b="1" dirty="0" smtClean="0">
                <a:solidFill>
                  <a:srgbClr val="002060"/>
                </a:solidFill>
              </a:rPr>
              <a:t>Maar </a:t>
            </a:r>
            <a:r>
              <a:rPr lang="nl-NL" sz="2000" b="1" dirty="0">
                <a:solidFill>
                  <a:srgbClr val="002060"/>
                </a:solidFill>
              </a:rPr>
              <a:t>toen er voor de eerste keer gekruid moest worden viel dit behoorlijk tegen. De kast was behoorlijk aan de zware kant en woog veel meer dan een kap.</a:t>
            </a:r>
          </a:p>
          <a:p>
            <a:pPr marL="0" indent="0">
              <a:buNone/>
            </a:pPr>
            <a:r>
              <a:rPr lang="nl-NL" sz="2000" b="1" dirty="0">
                <a:solidFill>
                  <a:srgbClr val="002060"/>
                </a:solidFill>
              </a:rPr>
              <a:t>De kast moest, om beter te kunnen kruien, alleen op de oude standerdplaat rusten. Nu kregen de kruirollen het voor hun kiezen. </a:t>
            </a:r>
          </a:p>
          <a:p>
            <a:pPr marL="0" indent="0">
              <a:buNone/>
            </a:pPr>
            <a:r>
              <a:rPr lang="nl-NL" sz="2000" b="1" dirty="0">
                <a:solidFill>
                  <a:srgbClr val="0070C0"/>
                </a:solidFill>
              </a:rPr>
              <a:t>De kast werd voorzien van een draagbalk met daar onder een stijl. </a:t>
            </a:r>
            <a:r>
              <a:rPr lang="nl-NL" sz="2000" b="1" dirty="0">
                <a:solidFill>
                  <a:srgbClr val="002060"/>
                </a:solidFill>
              </a:rPr>
              <a:t>Onder de stijl werd een zware wig geplaatst. Door het opdrijven van de wig ging de kast enigszins  zweven boven de rollen. De paltrok werd </a:t>
            </a:r>
            <a:r>
              <a:rPr lang="nl-NL" sz="2000" b="1" dirty="0" smtClean="0">
                <a:solidFill>
                  <a:srgbClr val="002060"/>
                </a:solidFill>
              </a:rPr>
              <a:t>weer </a:t>
            </a:r>
            <a:r>
              <a:rPr lang="nl-NL" sz="2000" b="1" dirty="0">
                <a:solidFill>
                  <a:srgbClr val="002060"/>
                </a:solidFill>
              </a:rPr>
              <a:t>een zetelkruier. De kruirollen  blijven onmisbaar en zorgen dat de kast </a:t>
            </a:r>
            <a:r>
              <a:rPr lang="nl-NL" sz="2000" b="1" dirty="0" smtClean="0">
                <a:solidFill>
                  <a:srgbClr val="002060"/>
                </a:solidFill>
              </a:rPr>
              <a:t>in balans blijft en </a:t>
            </a:r>
            <a:r>
              <a:rPr lang="nl-NL" sz="2000" b="1" dirty="0">
                <a:solidFill>
                  <a:srgbClr val="002060"/>
                </a:solidFill>
              </a:rPr>
              <a:t>helpen bij het kruien.</a:t>
            </a:r>
          </a:p>
          <a:p>
            <a:pPr marL="0" indent="0">
              <a:buNone/>
            </a:pPr>
            <a:r>
              <a:rPr lang="nl-NL" sz="2000" b="1" dirty="0" smtClean="0">
                <a:solidFill>
                  <a:srgbClr val="002060"/>
                </a:solidFill>
              </a:rPr>
              <a:t>Constructief </a:t>
            </a:r>
            <a:r>
              <a:rPr lang="nl-NL" sz="2000" b="1" dirty="0">
                <a:solidFill>
                  <a:srgbClr val="002060"/>
                </a:solidFill>
              </a:rPr>
              <a:t>zijn de standerd, </a:t>
            </a:r>
            <a:r>
              <a:rPr lang="nl-NL" sz="2000" b="1" dirty="0">
                <a:solidFill>
                  <a:srgbClr val="0070C0"/>
                </a:solidFill>
              </a:rPr>
              <a:t>nu koningsstijl </a:t>
            </a:r>
            <a:r>
              <a:rPr lang="nl-NL" sz="2000" b="1" dirty="0">
                <a:solidFill>
                  <a:srgbClr val="002060"/>
                </a:solidFill>
              </a:rPr>
              <a:t>en de steenbalk, </a:t>
            </a:r>
            <a:r>
              <a:rPr lang="nl-NL" sz="2000" b="1" dirty="0">
                <a:solidFill>
                  <a:srgbClr val="0070C0"/>
                </a:solidFill>
              </a:rPr>
              <a:t>nu koningsbalk </a:t>
            </a:r>
            <a:r>
              <a:rPr lang="nl-NL" sz="2000" b="1" dirty="0">
                <a:solidFill>
                  <a:srgbClr val="002060"/>
                </a:solidFill>
              </a:rPr>
              <a:t>weer thuis in deze eigenaardige standerdmolen die kan zagen.</a:t>
            </a:r>
          </a:p>
          <a:p>
            <a:pPr marL="0" indent="0">
              <a:buNone/>
            </a:pPr>
            <a:endParaRPr lang="nl-NL" dirty="0"/>
          </a:p>
        </p:txBody>
      </p:sp>
    </p:spTree>
    <p:extLst>
      <p:ext uri="{BB962C8B-B14F-4D97-AF65-F5344CB8AC3E}">
        <p14:creationId xmlns:p14="http://schemas.microsoft.com/office/powerpoint/2010/main" val="17877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Opzetten van de </a:t>
            </a:r>
            <a:r>
              <a:rPr lang="nl-NL" sz="3200" b="1" dirty="0" smtClean="0">
                <a:solidFill>
                  <a:srgbClr val="C00000"/>
                </a:solidFill>
              </a:rPr>
              <a:t>standerd</a:t>
            </a:r>
            <a:r>
              <a:rPr lang="nl-NL" sz="3200" b="1" dirty="0" smtClean="0"/>
              <a:t>molen.</a:t>
            </a:r>
            <a:endParaRPr lang="nl-NL" sz="3200" b="1" dirty="0"/>
          </a:p>
        </p:txBody>
      </p:sp>
      <p:sp>
        <p:nvSpPr>
          <p:cNvPr id="3" name="Tijdelijke aanduiding voor inhoud 2"/>
          <p:cNvSpPr>
            <a:spLocks noGrp="1"/>
          </p:cNvSpPr>
          <p:nvPr>
            <p:ph idx="1"/>
          </p:nvPr>
        </p:nvSpPr>
        <p:spPr>
          <a:xfrm>
            <a:off x="457200" y="1196752"/>
            <a:ext cx="8229600" cy="4929411"/>
          </a:xfrm>
        </p:spPr>
        <p:txBody>
          <a:bodyPr>
            <a:normAutofit/>
          </a:bodyPr>
          <a:lstStyle/>
          <a:p>
            <a:pPr marL="0" indent="0">
              <a:buNone/>
            </a:pPr>
            <a:r>
              <a:rPr lang="nl-NL" sz="2000" b="1" dirty="0" smtClean="0"/>
              <a:t>Er rijst bij standermolens altijd de vraag wat de gewichtsverdeling moet zijn van de steenbalk op de platte bovenkant van de standerd, het vlak rond de stormpen, en van de burriebalken op de zetel. Ook bij een wipmolen met doorgaans twee zetels speelt de gewichtsverdeling een rol. </a:t>
            </a:r>
          </a:p>
          <a:p>
            <a:pPr marL="0" indent="0">
              <a:buNone/>
            </a:pPr>
            <a:r>
              <a:rPr lang="nl-NL" sz="2000" b="1" dirty="0" smtClean="0">
                <a:solidFill>
                  <a:srgbClr val="0070C0"/>
                </a:solidFill>
              </a:rPr>
              <a:t>Hoe kleiner het smeervlak des te minder weerstand bij het kruien.</a:t>
            </a:r>
          </a:p>
          <a:p>
            <a:pPr marL="0" indent="0">
              <a:buNone/>
            </a:pPr>
            <a:r>
              <a:rPr lang="nl-NL" sz="2000" b="1" dirty="0" smtClean="0"/>
              <a:t>Bij de bouw van een standerdmolen wordt daarom zo veel mogelijk gewicht op de standerd gelegd. Als de kast gaat zetten, zakt deze vanzelf op de zetel.  Als er nooit wordt ingegrepen zal vrijwel al het gewicht ooit op de zetel terecht komen en wordt het kruien een zware klus.  Door tussen de steenbalk en de standerd een vulling of zelfs een brasem te plaatsen kan het probleem weer verholpen worden.</a:t>
            </a:r>
          </a:p>
          <a:p>
            <a:pPr marL="0" indent="0">
              <a:buNone/>
            </a:pPr>
            <a:r>
              <a:rPr lang="nl-NL" sz="2000" b="1" dirty="0" smtClean="0">
                <a:solidFill>
                  <a:srgbClr val="0070C0"/>
                </a:solidFill>
              </a:rPr>
              <a:t>De paltrokmolen heeft van oorsprong heel veel van de standerdmolen meegenomen.</a:t>
            </a:r>
          </a:p>
          <a:p>
            <a:pPr marL="0" indent="0">
              <a:buNone/>
            </a:pPr>
            <a:endParaRPr lang="nl-NL" sz="1400" dirty="0" smtClean="0"/>
          </a:p>
        </p:txBody>
      </p:sp>
    </p:spTree>
    <p:extLst>
      <p:ext uri="{BB962C8B-B14F-4D97-AF65-F5344CB8AC3E}">
        <p14:creationId xmlns:p14="http://schemas.microsoft.com/office/powerpoint/2010/main" val="277515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Opzetten van de </a:t>
            </a:r>
            <a:r>
              <a:rPr lang="nl-NL" sz="3200" b="1" dirty="0" smtClean="0">
                <a:solidFill>
                  <a:srgbClr val="C00000"/>
                </a:solidFill>
              </a:rPr>
              <a:t>paltrok</a:t>
            </a:r>
            <a:r>
              <a:rPr lang="nl-NL" sz="3200" b="1" dirty="0" smtClean="0"/>
              <a:t>molen.</a:t>
            </a:r>
            <a:endParaRPr lang="nl-NL" sz="3200" dirty="0"/>
          </a:p>
        </p:txBody>
      </p:sp>
      <p:sp>
        <p:nvSpPr>
          <p:cNvPr id="3" name="Tijdelijke aanduiding voor inhoud 2"/>
          <p:cNvSpPr>
            <a:spLocks noGrp="1"/>
          </p:cNvSpPr>
          <p:nvPr>
            <p:ph idx="1"/>
          </p:nvPr>
        </p:nvSpPr>
        <p:spPr>
          <a:xfrm>
            <a:off x="467544" y="1268760"/>
            <a:ext cx="8229600" cy="4929411"/>
          </a:xfrm>
        </p:spPr>
        <p:txBody>
          <a:bodyPr>
            <a:normAutofit/>
          </a:bodyPr>
          <a:lstStyle/>
          <a:p>
            <a:pPr marL="0" indent="0">
              <a:buNone/>
            </a:pPr>
            <a:r>
              <a:rPr lang="nl-NL" sz="2000" b="1" dirty="0"/>
              <a:t>De paltrokmolen heeft echter maar </a:t>
            </a:r>
            <a:r>
              <a:rPr lang="nl-NL" sz="2000" b="1" dirty="0" smtClean="0"/>
              <a:t>één keuze bij de gewichtsverdeling.  De </a:t>
            </a:r>
            <a:r>
              <a:rPr lang="nl-NL" sz="2000" b="1" dirty="0"/>
              <a:t>sleutelbalk speelt immers voor steenbalk en de stormpen ligt maar een kleine meter boven de vaste fundering</a:t>
            </a:r>
            <a:r>
              <a:rPr lang="nl-NL" sz="2000" b="1" dirty="0" smtClean="0"/>
              <a:t>. Van een zetel is geen sprake meer na het verwijderen van de hele standerd. </a:t>
            </a:r>
          </a:p>
          <a:p>
            <a:pPr marL="0" indent="0">
              <a:buNone/>
            </a:pPr>
            <a:r>
              <a:rPr lang="nl-NL" sz="2000" b="1" dirty="0" smtClean="0">
                <a:solidFill>
                  <a:srgbClr val="0070C0"/>
                </a:solidFill>
              </a:rPr>
              <a:t>Van </a:t>
            </a:r>
            <a:r>
              <a:rPr lang="nl-NL" sz="2000" b="1" dirty="0">
                <a:solidFill>
                  <a:srgbClr val="0070C0"/>
                </a:solidFill>
              </a:rPr>
              <a:t>de </a:t>
            </a:r>
            <a:r>
              <a:rPr lang="nl-NL" sz="2000" b="1" dirty="0" smtClean="0">
                <a:solidFill>
                  <a:srgbClr val="0070C0"/>
                </a:solidFill>
              </a:rPr>
              <a:t>kruirollen werd </a:t>
            </a:r>
            <a:r>
              <a:rPr lang="nl-NL" sz="2000" b="1" dirty="0">
                <a:solidFill>
                  <a:srgbClr val="0070C0"/>
                </a:solidFill>
              </a:rPr>
              <a:t>verwacht dat die </a:t>
            </a:r>
            <a:r>
              <a:rPr lang="nl-NL" sz="2000" b="1" dirty="0" smtClean="0">
                <a:solidFill>
                  <a:srgbClr val="0070C0"/>
                </a:solidFill>
              </a:rPr>
              <a:t> het </a:t>
            </a:r>
            <a:r>
              <a:rPr lang="nl-NL" sz="2000" b="1" dirty="0">
                <a:solidFill>
                  <a:srgbClr val="0070C0"/>
                </a:solidFill>
              </a:rPr>
              <a:t>hele gewicht van de molen </a:t>
            </a:r>
            <a:r>
              <a:rPr lang="nl-NL" sz="2000" b="1" dirty="0" smtClean="0">
                <a:solidFill>
                  <a:srgbClr val="0070C0"/>
                </a:solidFill>
              </a:rPr>
              <a:t>zouden dragen</a:t>
            </a:r>
            <a:r>
              <a:rPr lang="nl-NL" sz="2000" b="1" dirty="0">
                <a:solidFill>
                  <a:srgbClr val="0070C0"/>
                </a:solidFill>
              </a:rPr>
              <a:t>. Maar omdat de rollen het gewicht helemaal niet aankonden </a:t>
            </a:r>
            <a:r>
              <a:rPr lang="nl-NL" sz="2000" b="1" dirty="0" smtClean="0">
                <a:solidFill>
                  <a:srgbClr val="0070C0"/>
                </a:solidFill>
              </a:rPr>
              <a:t>werd </a:t>
            </a:r>
            <a:r>
              <a:rPr lang="nl-NL" sz="2000" b="1" dirty="0">
                <a:solidFill>
                  <a:srgbClr val="0070C0"/>
                </a:solidFill>
              </a:rPr>
              <a:t>besloten om de kast omhoog te tillen vanaf de koning</a:t>
            </a:r>
            <a:r>
              <a:rPr lang="nl-NL" sz="2000" b="1" dirty="0" smtClean="0">
                <a:solidFill>
                  <a:srgbClr val="0070C0"/>
                </a:solidFill>
              </a:rPr>
              <a:t>.</a:t>
            </a:r>
          </a:p>
          <a:p>
            <a:pPr marL="0" indent="0">
              <a:buNone/>
            </a:pPr>
            <a:r>
              <a:rPr lang="nl-NL" sz="2000" b="1" dirty="0" smtClean="0"/>
              <a:t>Op de sleutelbalk, recht boven de stormpen wordt een koningsstijl geplaatst onder een koningsbalk, halverwege boven in de kast, vergelijkbaar met de steenbalk. </a:t>
            </a:r>
          </a:p>
          <a:p>
            <a:pPr marL="0" indent="0">
              <a:buNone/>
            </a:pPr>
            <a:r>
              <a:rPr lang="nl-NL" sz="2000" b="1" dirty="0" smtClean="0"/>
              <a:t>Tussen de stijl en de sleutelbalk wordt een opzetwig geplaatst. Door het aanslaan van de wig wordt de kast opgetild. De kotbalken en de overring komen los van de kruirollen. </a:t>
            </a:r>
          </a:p>
          <a:p>
            <a:pPr marL="0" indent="0">
              <a:buNone/>
            </a:pPr>
            <a:r>
              <a:rPr lang="nl-NL" sz="2000" b="1" dirty="0" smtClean="0"/>
              <a:t>De </a:t>
            </a:r>
            <a:r>
              <a:rPr lang="nl-NL" sz="2000" b="1" dirty="0"/>
              <a:t>molen kiept naar voren door het overgewicht van het wiekenkruis. </a:t>
            </a:r>
          </a:p>
          <a:p>
            <a:pPr marL="0" indent="0">
              <a:buNone/>
            </a:pPr>
            <a:endParaRPr lang="nl-NL" sz="2000" dirty="0"/>
          </a:p>
        </p:txBody>
      </p:sp>
    </p:spTree>
    <p:extLst>
      <p:ext uri="{BB962C8B-B14F-4D97-AF65-F5344CB8AC3E}">
        <p14:creationId xmlns:p14="http://schemas.microsoft.com/office/powerpoint/2010/main" val="47678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Ophijsen van de koningsbalk.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26876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0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Opsluiten koningsbalk.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656" y="1600200"/>
            <a:ext cx="731468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4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Van 800 tot 1000.</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72863"/>
            <a:ext cx="8229600" cy="4180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04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Plaatsen van de koningsstijl.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444" y="1600200"/>
            <a:ext cx="463911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28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Koningsstijl, en </a:t>
            </a:r>
            <a:br>
              <a:rPr lang="nl-NL" sz="3200" dirty="0" smtClean="0"/>
            </a:br>
            <a:r>
              <a:rPr lang="nl-NL" sz="3200" dirty="0" smtClean="0"/>
              <a:t>koningsbalk.  </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pPr marL="285750" indent="-285750">
              <a:buFont typeface="Arial" panose="020B0604020202020204" pitchFamily="34" charset="0"/>
              <a:buChar char="•"/>
            </a:pPr>
            <a:endParaRPr lang="nl-NL" sz="2000" b="1" dirty="0" smtClean="0"/>
          </a:p>
          <a:p>
            <a:pPr marL="285750" indent="-285750">
              <a:buFont typeface="Arial" panose="020B0604020202020204" pitchFamily="34" charset="0"/>
              <a:buChar char="•"/>
            </a:pPr>
            <a:endParaRPr lang="nl-NL" sz="2000" b="1" dirty="0"/>
          </a:p>
          <a:p>
            <a:r>
              <a:rPr lang="nl-NL" sz="2400" b="1" dirty="0" smtClean="0"/>
              <a:t>brasem</a:t>
            </a:r>
          </a:p>
          <a:p>
            <a:endParaRPr lang="nl-NL" sz="2400" b="1" dirty="0" smtClean="0"/>
          </a:p>
          <a:p>
            <a:r>
              <a:rPr lang="nl-NL" sz="2400" b="1" dirty="0" smtClean="0"/>
              <a:t>korbelen of beerstutten</a:t>
            </a:r>
            <a:endParaRPr lang="nl-NL" sz="2400" b="1" dirty="0"/>
          </a:p>
        </p:txBody>
      </p:sp>
      <p:cxnSp>
        <p:nvCxnSpPr>
          <p:cNvPr id="6" name="Rechte verbindingslijn met pijl 5"/>
          <p:cNvCxnSpPr/>
          <p:nvPr/>
        </p:nvCxnSpPr>
        <p:spPr>
          <a:xfrm flipV="1">
            <a:off x="1691680" y="2132856"/>
            <a:ext cx="3168352" cy="2880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2339752" y="3140968"/>
            <a:ext cx="3528392" cy="21602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5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nl-NL" sz="3200" b="1" dirty="0" smtClean="0"/>
              <a:t>Koningsbalk onder de zware bintbalk.</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819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Opzetten van de </a:t>
            </a:r>
            <a:r>
              <a:rPr lang="nl-NL" sz="3200" b="1" dirty="0" smtClean="0"/>
              <a:t>paltrokmolen nieuwbouw.</a:t>
            </a:r>
            <a:endParaRPr lang="nl-NL" sz="3200" dirty="0"/>
          </a:p>
        </p:txBody>
      </p:sp>
      <p:sp>
        <p:nvSpPr>
          <p:cNvPr id="3" name="Tijdelijke aanduiding voor inhoud 2"/>
          <p:cNvSpPr>
            <a:spLocks noGrp="1"/>
          </p:cNvSpPr>
          <p:nvPr>
            <p:ph idx="1"/>
          </p:nvPr>
        </p:nvSpPr>
        <p:spPr>
          <a:xfrm>
            <a:off x="457200" y="1268760"/>
            <a:ext cx="8229600" cy="4857403"/>
          </a:xfrm>
        </p:spPr>
        <p:txBody>
          <a:bodyPr>
            <a:normAutofit/>
          </a:bodyPr>
          <a:lstStyle/>
          <a:p>
            <a:pPr marL="0" indent="0">
              <a:buNone/>
            </a:pPr>
            <a:r>
              <a:rPr lang="nl-NL" sz="2000" b="1" dirty="0"/>
              <a:t>Bij het begin van de bouw van de molen worden er 2 duims plankjes onder elke kruirol geplaatst zodat de molenkast alvast ruim boven de kruirollen komt te liggen.</a:t>
            </a:r>
          </a:p>
          <a:p>
            <a:pPr marL="0" indent="0">
              <a:buNone/>
            </a:pPr>
            <a:r>
              <a:rPr lang="nl-NL" sz="2000" b="1" dirty="0" smtClean="0"/>
              <a:t>De opzetwig wordt onder de koningsstijl geduwd en strak geslagen.</a:t>
            </a:r>
          </a:p>
          <a:p>
            <a:pPr marL="0" indent="0">
              <a:buNone/>
            </a:pPr>
            <a:r>
              <a:rPr lang="nl-NL" sz="2000" b="1" dirty="0" smtClean="0"/>
              <a:t>Pas als de hele molen gereed is worden de plankjes verwijderd.</a:t>
            </a:r>
            <a:endParaRPr lang="nl-NL" sz="2000" b="1" dirty="0"/>
          </a:p>
          <a:p>
            <a:pPr marL="0" indent="0">
              <a:buNone/>
            </a:pPr>
            <a:r>
              <a:rPr lang="nl-NL" sz="2000" b="1" dirty="0" smtClean="0"/>
              <a:t>De hele molen </a:t>
            </a:r>
            <a:r>
              <a:rPr lang="nl-NL" sz="2000" b="1" dirty="0"/>
              <a:t>steunt nu op de koningsbalk. </a:t>
            </a:r>
            <a:endParaRPr lang="nl-NL" sz="2000" b="1" dirty="0" smtClean="0"/>
          </a:p>
          <a:p>
            <a:pPr marL="0" indent="0">
              <a:buNone/>
            </a:pPr>
            <a:r>
              <a:rPr lang="nl-NL" sz="2000" b="1" dirty="0" smtClean="0"/>
              <a:t>De </a:t>
            </a:r>
            <a:r>
              <a:rPr lang="nl-NL" sz="2000" b="1" dirty="0"/>
              <a:t>molen kiept </a:t>
            </a:r>
            <a:r>
              <a:rPr lang="nl-NL" sz="2000" b="1" dirty="0" smtClean="0"/>
              <a:t>evenwel naar </a:t>
            </a:r>
            <a:r>
              <a:rPr lang="nl-NL" sz="2000" b="1" dirty="0"/>
              <a:t>voren door het overgewicht van het wiekenkruis. </a:t>
            </a:r>
          </a:p>
          <a:p>
            <a:pPr marL="0" indent="0">
              <a:buNone/>
            </a:pPr>
            <a:r>
              <a:rPr lang="nl-NL" sz="2000" b="1" dirty="0" smtClean="0"/>
              <a:t>De overring zou nu onveranderd aan </a:t>
            </a:r>
            <a:r>
              <a:rPr lang="nl-NL" sz="2000" b="1" dirty="0"/>
              <a:t>de achterzijde </a:t>
            </a:r>
            <a:r>
              <a:rPr lang="nl-NL" sz="2000" b="1" dirty="0" smtClean="0"/>
              <a:t>10 cm. </a:t>
            </a:r>
            <a:r>
              <a:rPr lang="nl-NL" sz="2000" b="1" dirty="0"/>
              <a:t>boven de rollen </a:t>
            </a:r>
            <a:r>
              <a:rPr lang="nl-NL" sz="2000" b="1" dirty="0" smtClean="0"/>
              <a:t>komen te zweven</a:t>
            </a:r>
            <a:r>
              <a:rPr lang="nl-NL" sz="2000" b="1" dirty="0"/>
              <a:t>. </a:t>
            </a:r>
            <a:endParaRPr lang="nl-NL" sz="2000" b="1" dirty="0" smtClean="0"/>
          </a:p>
          <a:p>
            <a:pPr marL="0" indent="0">
              <a:buNone/>
            </a:pPr>
            <a:r>
              <a:rPr lang="nl-NL" sz="2000" b="1" dirty="0" smtClean="0"/>
              <a:t>Omdat </a:t>
            </a:r>
            <a:r>
              <a:rPr lang="nl-NL" sz="2000" b="1" dirty="0"/>
              <a:t>ook deze kast nog gaat zetten zakt hij naar de rollen. De 5 cm rondom is ruim voldoende. Als er na het zetten nog 4 cm vrije ruimte overblijft </a:t>
            </a:r>
            <a:r>
              <a:rPr lang="nl-NL" sz="2000" b="1" dirty="0" smtClean="0"/>
              <a:t>aan de achterkant is </a:t>
            </a:r>
            <a:r>
              <a:rPr lang="nl-NL" sz="2000" b="1" dirty="0"/>
              <a:t>dat meer dan voldoende.</a:t>
            </a:r>
          </a:p>
          <a:p>
            <a:pPr marL="0" indent="0">
              <a:buNone/>
            </a:pPr>
            <a:endParaRPr lang="nl-NL" sz="2000" dirty="0"/>
          </a:p>
          <a:p>
            <a:endParaRPr lang="nl-NL" sz="2000" dirty="0"/>
          </a:p>
        </p:txBody>
      </p:sp>
    </p:spTree>
    <p:extLst>
      <p:ext uri="{BB962C8B-B14F-4D97-AF65-F5344CB8AC3E}">
        <p14:creationId xmlns:p14="http://schemas.microsoft.com/office/powerpoint/2010/main" val="84158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Eerste keer opzetten.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207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Onderschuiven opzetwig en keephout. </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181" y="1600200"/>
            <a:ext cx="755563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875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Opzetwig en keephout Eenhoorn.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50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b="1" dirty="0" smtClean="0"/>
              <a:t>Paltrokmolen opgezet. </a:t>
            </a:r>
            <a:r>
              <a:rPr lang="nl-NL" dirty="0" smtClean="0"/>
              <a:t/>
            </a:r>
            <a:br>
              <a:rPr lang="nl-NL" dirty="0" smtClean="0"/>
            </a:br>
            <a:r>
              <a:rPr lang="nl-NL" sz="2200" b="1" dirty="0" smtClean="0"/>
              <a:t>De achterkant hangt vrij boven de rollen.</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24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494977"/>
            <a:ext cx="5111750" cy="5409259"/>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a:xfrm>
            <a:off x="457200" y="273050"/>
            <a:ext cx="3178696" cy="2075830"/>
          </a:xfrm>
        </p:spPr>
        <p:txBody>
          <a:bodyPr>
            <a:noAutofit/>
          </a:bodyPr>
          <a:lstStyle/>
          <a:p>
            <a:r>
              <a:rPr lang="nl-NL" sz="3200" dirty="0" smtClean="0">
                <a:solidFill>
                  <a:schemeClr val="bg1">
                    <a:lumMod val="50000"/>
                  </a:schemeClr>
                </a:solidFill>
              </a:rPr>
              <a:t>Koppelen overring en kotbalk.</a:t>
            </a:r>
            <a:endParaRPr lang="nl-NL" sz="3200" dirty="0">
              <a:solidFill>
                <a:schemeClr val="bg1">
                  <a:lumMod val="50000"/>
                </a:schemeClr>
              </a:solidFill>
            </a:endParaRPr>
          </a:p>
        </p:txBody>
      </p:sp>
      <p:sp>
        <p:nvSpPr>
          <p:cNvPr id="3" name="Tijdelijke aanduiding voor tekst 2"/>
          <p:cNvSpPr>
            <a:spLocks noGrp="1"/>
          </p:cNvSpPr>
          <p:nvPr>
            <p:ph type="body" sz="half" idx="2"/>
          </p:nvPr>
        </p:nvSpPr>
        <p:spPr>
          <a:xfrm>
            <a:off x="467544" y="2564904"/>
            <a:ext cx="3008313" cy="3921299"/>
          </a:xfrm>
        </p:spPr>
        <p:txBody>
          <a:bodyPr>
            <a:normAutofit/>
          </a:bodyPr>
          <a:lstStyle/>
          <a:p>
            <a:r>
              <a:rPr lang="nl-NL" sz="2000" b="1" dirty="0" smtClean="0">
                <a:solidFill>
                  <a:schemeClr val="bg1">
                    <a:lumMod val="50000"/>
                  </a:schemeClr>
                </a:solidFill>
              </a:rPr>
              <a:t>De overring en de kotbalken worden aan de kotstijlen opgehangen met smeedijzeren roosbouten of banden.</a:t>
            </a:r>
          </a:p>
          <a:p>
            <a:endParaRPr lang="nl-NL" sz="2000" b="1" dirty="0"/>
          </a:p>
          <a:p>
            <a:endParaRPr lang="nl-NL" sz="2000" b="1" dirty="0" smtClean="0"/>
          </a:p>
          <a:p>
            <a:r>
              <a:rPr lang="nl-NL" sz="2000" b="1" dirty="0" smtClean="0"/>
              <a:t>OPGEHANGEN?  </a:t>
            </a:r>
            <a:endParaRPr lang="nl-NL" sz="2000" b="1" dirty="0"/>
          </a:p>
          <a:p>
            <a:r>
              <a:rPr lang="nl-NL" sz="2000" b="1" dirty="0" smtClean="0"/>
              <a:t>Ja, daarom dus.</a:t>
            </a:r>
            <a:endParaRPr lang="nl-NL" sz="2000" b="1" dirty="0"/>
          </a:p>
        </p:txBody>
      </p:sp>
    </p:spTree>
    <p:extLst>
      <p:ext uri="{BB962C8B-B14F-4D97-AF65-F5344CB8AC3E}">
        <p14:creationId xmlns:p14="http://schemas.microsoft.com/office/powerpoint/2010/main" val="17125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3200" b="1" dirty="0" smtClean="0"/>
              <a:t>Tweede keer opzetten.</a:t>
            </a:r>
            <a:endParaRPr lang="nl-NL" sz="3200" b="1" dirty="0"/>
          </a:p>
        </p:txBody>
      </p:sp>
      <p:sp>
        <p:nvSpPr>
          <p:cNvPr id="6" name="Tijdelijke aanduiding voor inhoud 5"/>
          <p:cNvSpPr>
            <a:spLocks noGrp="1"/>
          </p:cNvSpPr>
          <p:nvPr>
            <p:ph idx="1"/>
          </p:nvPr>
        </p:nvSpPr>
        <p:spPr>
          <a:xfrm>
            <a:off x="457200" y="1124744"/>
            <a:ext cx="8229600" cy="5001419"/>
          </a:xfrm>
        </p:spPr>
        <p:txBody>
          <a:bodyPr>
            <a:normAutofit lnSpcReduction="10000"/>
          </a:bodyPr>
          <a:lstStyle/>
          <a:p>
            <a:pPr marL="0" indent="0">
              <a:buNone/>
            </a:pPr>
            <a:r>
              <a:rPr lang="nl-NL" sz="2000" b="1" dirty="0"/>
              <a:t>Het kruien gaat ineens veel zwaarder. </a:t>
            </a:r>
          </a:p>
          <a:p>
            <a:pPr marL="0" indent="0">
              <a:buNone/>
            </a:pPr>
            <a:r>
              <a:rPr lang="nl-NL" sz="2000" b="1" dirty="0" smtClean="0"/>
              <a:t>Na jaren met de molen gedraaid te hebben, blijkt de molen nog steeds te zetten en is tot op de kruirollen gezakt. </a:t>
            </a:r>
          </a:p>
          <a:p>
            <a:pPr marL="0" indent="0">
              <a:buNone/>
            </a:pPr>
            <a:r>
              <a:rPr lang="nl-NL" sz="2000" b="1" dirty="0" smtClean="0"/>
              <a:t>De molen zal nogmaals moeten worden opgezet.</a:t>
            </a:r>
          </a:p>
          <a:p>
            <a:pPr marL="0" indent="0">
              <a:buNone/>
            </a:pPr>
            <a:r>
              <a:rPr lang="nl-NL" sz="2000" b="1" dirty="0" smtClean="0"/>
              <a:t>De plankjes die de eerste keer onder de rollen werden gelegd, moeten eigenlijk weer te tonele te verschijnen, alleen die passen er nooit meer onder.</a:t>
            </a:r>
          </a:p>
          <a:p>
            <a:pPr marL="0" indent="0">
              <a:buNone/>
            </a:pPr>
            <a:r>
              <a:rPr lang="nl-NL" sz="2000" b="1" dirty="0" smtClean="0"/>
              <a:t>Oplossing: de molenmaker maakt evenzoveel brede en leidzame wiggen als dat er rollen zijn. De wiggen moeten tussen en tegen elke rol geplaatst kunnen worden. Daarna wordt het even stevig kruien, over de wiggen omhoog. Hulp van een paard dat aan de staartbalk kan mee helpen om te trekken is een optie. Staat de molen hoog genoeg en verankerd, dan is de druk van de koningsstijl op de opzetwig opgeheven en kan de opzetwig met een sleg worden aangeslagen. </a:t>
            </a:r>
          </a:p>
          <a:p>
            <a:pPr marL="0" indent="0">
              <a:buNone/>
            </a:pPr>
            <a:r>
              <a:rPr lang="nl-NL" sz="2000" b="1" dirty="0" smtClean="0"/>
              <a:t>Tevreden? Dan mag de molen weer van de wiggen af en hangt de molen weer boven de rollen.</a:t>
            </a:r>
            <a:endParaRPr lang="nl-NL" sz="2000" b="1" dirty="0"/>
          </a:p>
        </p:txBody>
      </p:sp>
    </p:spTree>
    <p:extLst>
      <p:ext uri="{BB962C8B-B14F-4D97-AF65-F5344CB8AC3E}">
        <p14:creationId xmlns:p14="http://schemas.microsoft.com/office/powerpoint/2010/main" val="25510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Raamzaag.</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14544"/>
            <a:ext cx="5111750" cy="3970125"/>
          </a:xfrm>
          <a:prstGeom prst="rect">
            <a:avLst/>
          </a:prstGeom>
          <a:ln>
            <a:noFill/>
          </a:ln>
          <a:effectLst>
            <a:outerShdw blurRad="292100" dist="139700" dir="2700000" algn="tl" rotWithShape="0">
              <a:srgbClr val="333333">
                <a:alpha val="65000"/>
              </a:srgbClr>
            </a:outerShdw>
          </a:effectLst>
        </p:spPr>
      </p:pic>
      <p:sp>
        <p:nvSpPr>
          <p:cNvPr id="3" name="Tijdelijke aanduiding voor inhoud 2"/>
          <p:cNvSpPr>
            <a:spLocks noGrp="1"/>
          </p:cNvSpPr>
          <p:nvPr>
            <p:ph type="body" sz="half" idx="2"/>
          </p:nvPr>
        </p:nvSpPr>
        <p:spPr/>
        <p:txBody>
          <a:bodyPr>
            <a:normAutofit/>
          </a:bodyPr>
          <a:lstStyle/>
          <a:p>
            <a:pPr marL="0" indent="0">
              <a:buNone/>
            </a:pPr>
            <a:r>
              <a:rPr lang="nl-NL" sz="2000" b="1" dirty="0" smtClean="0"/>
              <a:t>Een houten raamwerkje waar een zaagblad werd ingehangen dat door middel van wigjes kon worden strakgespannen.</a:t>
            </a:r>
          </a:p>
          <a:p>
            <a:pPr marL="0" indent="0">
              <a:buNone/>
            </a:pPr>
            <a:r>
              <a:rPr lang="nl-NL" sz="2000" b="1" dirty="0" smtClean="0"/>
              <a:t>Aan de bovenzijde een handvat. </a:t>
            </a:r>
          </a:p>
          <a:p>
            <a:pPr marL="0" indent="0">
              <a:buNone/>
            </a:pPr>
            <a:r>
              <a:rPr lang="nl-NL" sz="2000" b="1" dirty="0" smtClean="0"/>
              <a:t>Duidelijk een </a:t>
            </a:r>
            <a:r>
              <a:rPr lang="nl-NL" sz="2000" b="1" dirty="0" smtClean="0"/>
              <a:t>eenmanszaag.</a:t>
            </a:r>
            <a:endParaRPr lang="nl-NL" sz="2000" b="1" dirty="0"/>
          </a:p>
        </p:txBody>
      </p:sp>
    </p:spTree>
    <p:extLst>
      <p:ext uri="{BB962C8B-B14F-4D97-AF65-F5344CB8AC3E}">
        <p14:creationId xmlns:p14="http://schemas.microsoft.com/office/powerpoint/2010/main" val="35773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3200" b="1" dirty="0" smtClean="0"/>
              <a:t>Opgezet.</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553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Tegenwoordig opzetten. </a:t>
            </a:r>
            <a:br>
              <a:rPr lang="nl-NL" sz="3200" b="1" dirty="0" smtClean="0"/>
            </a:br>
            <a:r>
              <a:rPr lang="nl-NL" sz="2200" b="1" dirty="0" smtClean="0"/>
              <a:t>Met behulp van flenzen aan de onderzijde van de koningsstijl en twee oliekrikken van ca. 40 ton elk, voorzichtig opdrukken van ca. 50 ton.</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033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Tegenwoordig opzetten. </a:t>
            </a:r>
            <a:br>
              <a:rPr lang="nl-NL" sz="3200" b="1" dirty="0" smtClean="0"/>
            </a:br>
            <a:r>
              <a:rPr lang="nl-NL" sz="2000" b="1" dirty="0" smtClean="0"/>
              <a:t>De molen komt los van de opzetwig of opzetklos.</a:t>
            </a:r>
            <a:endParaRPr lang="nl-NL" sz="20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57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Tegenwoordig opzetten.</a:t>
            </a:r>
            <a:br>
              <a:rPr lang="nl-NL" sz="3200" b="1" dirty="0" smtClean="0"/>
            </a:br>
            <a:r>
              <a:rPr lang="nl-NL" sz="2000" b="1" dirty="0" smtClean="0"/>
              <a:t>2 cm. vulling toegevoegd, de oliekrikken kunnen weg.</a:t>
            </a:r>
            <a:endParaRPr lang="nl-NL" sz="20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67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Voor en na het opzetklusje.</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336" y="1600200"/>
            <a:ext cx="5553328"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93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paltrokmolen</a:t>
            </a:r>
          </a:p>
        </p:txBody>
      </p:sp>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Standvinken en </a:t>
            </a:r>
          </a:p>
          <a:p>
            <a:r>
              <a:rPr lang="nl-NL" sz="3200" b="1" dirty="0" smtClean="0"/>
              <a:t>krukzolder.</a:t>
            </a:r>
          </a:p>
          <a:p>
            <a:endParaRPr lang="nl-NL" sz="3200" b="1" dirty="0" smtClean="0"/>
          </a:p>
          <a:p>
            <a:r>
              <a:rPr lang="nl-NL" sz="2000" b="1" dirty="0" smtClean="0"/>
              <a:t>De Eenhoorn heeft één standvink.</a:t>
            </a:r>
          </a:p>
          <a:p>
            <a:r>
              <a:rPr lang="nl-NL" sz="2000" b="1" dirty="0" smtClean="0"/>
              <a:t>De Otter en op de tekening twee standvinken.</a:t>
            </a:r>
            <a:endParaRPr lang="nl-NL" sz="2000" b="1"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5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dirty="0" smtClean="0"/>
              <a:t>Krukzolder.</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8144" y="620688"/>
            <a:ext cx="2749947" cy="4124921"/>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457200" y="1435100"/>
            <a:ext cx="5338936" cy="4691063"/>
          </a:xfrm>
        </p:spPr>
        <p:txBody>
          <a:bodyPr>
            <a:noAutofit/>
          </a:bodyPr>
          <a:lstStyle/>
          <a:p>
            <a:r>
              <a:rPr lang="nl-NL" sz="2000" b="1" dirty="0" smtClean="0"/>
              <a:t>Om te voorkomen dat het gehele gewicht van de molen door de uiteinden van de koningsbalk wordt gedragen, is er een ondersteuning aangebracht onder de zwaar wegende krukzolder. Met een standvink wordt het gewicht van deze zolder, inclusief het gewicht van de krukas en de zaagramen, afgedragen door een tweede koningsbalk onder de krukzolderbalken en via de standvink op de koningsbalk. </a:t>
            </a:r>
          </a:p>
          <a:p>
            <a:r>
              <a:rPr lang="nl-NL" sz="2000" b="1" dirty="0" smtClean="0"/>
              <a:t>Ca. 6 ton wordt zo direct op de koningsstijl overgedragen. De Eenhoorn heeft een enkele standvink.</a:t>
            </a:r>
          </a:p>
          <a:p>
            <a:r>
              <a:rPr lang="nl-NL" sz="2000" b="1" dirty="0" smtClean="0"/>
              <a:t>Op de schets staan er twee dwars gedraaid. De Otter in Amsterdam heeft twee standvinken.</a:t>
            </a:r>
            <a:endParaRPr lang="nl-NL" sz="2000" b="1" dirty="0"/>
          </a:p>
        </p:txBody>
      </p:sp>
    </p:spTree>
    <p:extLst>
      <p:ext uri="{BB962C8B-B14F-4D97-AF65-F5344CB8AC3E}">
        <p14:creationId xmlns:p14="http://schemas.microsoft.com/office/powerpoint/2010/main" val="333002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nl-NL" sz="2000" b="1" dirty="0" smtClean="0"/>
              <a:t>De tweede koningsbalk ligt hier dwars onder de beide krukbinten en de twee krukzolderbalken.</a:t>
            </a:r>
            <a:endParaRPr lang="nl-NL" sz="2000" b="1" dirty="0"/>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111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2000" b="1" dirty="0" smtClean="0"/>
              <a:t>In De Otter en Het Amsterdamsche Wapen liggen twee draagbalken in de lengterichting onder de krukzolder met twee standvinken.</a:t>
            </a:r>
            <a:endParaRPr lang="nl-NL" sz="2000" b="1"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77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Pollenbalk met  krukpollen.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85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Schrijnwerker.</a:t>
            </a:r>
            <a:endParaRPr lang="nl-NL" sz="3200"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7944" y="908720"/>
            <a:ext cx="4354057" cy="5139215"/>
          </a:xfrm>
          <a:prstGeom prst="rect">
            <a:avLst/>
          </a:prstGeom>
          <a:ln>
            <a:noFill/>
          </a:ln>
          <a:effectLst>
            <a:outerShdw blurRad="292100" dist="139700" dir="2700000" algn="tl" rotWithShape="0">
              <a:srgbClr val="333333">
                <a:alpha val="65000"/>
              </a:srgbClr>
            </a:outerShdw>
          </a:effectLst>
        </p:spPr>
      </p:pic>
      <p:sp>
        <p:nvSpPr>
          <p:cNvPr id="7" name="Tijdelijke aanduiding voor tekst 6"/>
          <p:cNvSpPr>
            <a:spLocks noGrp="1"/>
          </p:cNvSpPr>
          <p:nvPr>
            <p:ph type="body" sz="half" idx="2"/>
          </p:nvPr>
        </p:nvSpPr>
        <p:spPr/>
        <p:txBody>
          <a:bodyPr>
            <a:normAutofit/>
          </a:bodyPr>
          <a:lstStyle/>
          <a:p>
            <a:r>
              <a:rPr lang="nl-NL" sz="2000" b="1" dirty="0" smtClean="0"/>
              <a:t>De meubelmaker of schrijnwerker gebruikte ook een raamzaag. </a:t>
            </a:r>
          </a:p>
          <a:p>
            <a:r>
              <a:rPr lang="nl-NL" sz="2000" b="1" dirty="0" smtClean="0"/>
              <a:t>Als afkortzaag evenwel onbruikbaar, maar wel geschikt voor het in de lengte verzagen van planken, latten en balkjes.</a:t>
            </a:r>
            <a:endParaRPr lang="nl-NL" sz="2000" b="1" dirty="0"/>
          </a:p>
        </p:txBody>
      </p:sp>
    </p:spTree>
    <p:extLst>
      <p:ext uri="{BB962C8B-B14F-4D97-AF65-F5344CB8AC3E}">
        <p14:creationId xmlns:p14="http://schemas.microsoft.com/office/powerpoint/2010/main" val="1654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Vloeren en zolders.</a:t>
            </a:r>
            <a:endParaRPr lang="nl-NL" sz="3200" b="1" dirty="0"/>
          </a:p>
        </p:txBody>
      </p:sp>
    </p:spTree>
    <p:extLst>
      <p:ext uri="{BB962C8B-B14F-4D97-AF65-F5344CB8AC3E}">
        <p14:creationId xmlns:p14="http://schemas.microsoft.com/office/powerpoint/2010/main" val="206383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nl-NL" sz="3200" b="1" dirty="0" smtClean="0"/>
              <a:t>De hel.</a:t>
            </a:r>
            <a:endParaRPr lang="nl-NL" sz="3200" b="1" dirty="0"/>
          </a:p>
        </p:txBody>
      </p:sp>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164" y="1600200"/>
            <a:ext cx="715567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12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Het kot, zaagselkot.</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27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Zaagvloer, sleestelling, of zaaggrond.</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765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Zaagvloer. </a:t>
            </a:r>
            <a:br>
              <a:rPr lang="nl-NL" sz="3200" b="1" dirty="0" smtClean="0"/>
            </a:br>
            <a:r>
              <a:rPr lang="nl-NL" sz="2000" b="1" dirty="0" smtClean="0"/>
              <a:t>Opleiders met neuten van de schulpvloer. Poelenburg</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97" y="1600200"/>
            <a:ext cx="6419805" cy="4525963"/>
          </a:xfrm>
        </p:spPr>
      </p:pic>
    </p:spTree>
    <p:extLst>
      <p:ext uri="{BB962C8B-B14F-4D97-AF65-F5344CB8AC3E}">
        <p14:creationId xmlns:p14="http://schemas.microsoft.com/office/powerpoint/2010/main" val="33731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Zaagvloer. </a:t>
            </a:r>
            <a:br>
              <a:rPr lang="nl-NL" sz="3200" b="1" dirty="0" smtClean="0"/>
            </a:br>
            <a:r>
              <a:rPr lang="nl-NL" sz="2000" b="1" dirty="0" err="1" smtClean="0"/>
              <a:t>Afschietgat</a:t>
            </a:r>
            <a:r>
              <a:rPr lang="nl-NL" sz="2000" b="1" dirty="0" smtClean="0"/>
              <a:t> in de zaagvloer. Poelenburg.</a:t>
            </a:r>
            <a:endParaRPr lang="nl-NL" sz="20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655" y="1600200"/>
            <a:ext cx="5502690" cy="4525963"/>
          </a:xfrm>
        </p:spPr>
      </p:pic>
    </p:spTree>
    <p:extLst>
      <p:ext uri="{BB962C8B-B14F-4D97-AF65-F5344CB8AC3E}">
        <p14:creationId xmlns:p14="http://schemas.microsoft.com/office/powerpoint/2010/main" val="248743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906888" cy="1162050"/>
          </a:xfrm>
        </p:spPr>
        <p:txBody>
          <a:bodyPr>
            <a:normAutofit/>
          </a:bodyPr>
          <a:lstStyle/>
          <a:p>
            <a:r>
              <a:rPr lang="nl-NL" sz="3200" b="1" dirty="0" smtClean="0"/>
              <a:t>Zaagvloer. </a:t>
            </a:r>
            <a:endParaRPr lang="nl-NL" sz="2000" b="1" dirty="0"/>
          </a:p>
        </p:txBody>
      </p:sp>
      <p:sp>
        <p:nvSpPr>
          <p:cNvPr id="3" name="Tijdelijke aanduiding voor tekst 2"/>
          <p:cNvSpPr>
            <a:spLocks noGrp="1"/>
          </p:cNvSpPr>
          <p:nvPr>
            <p:ph type="body" sz="half" idx="2"/>
          </p:nvPr>
        </p:nvSpPr>
        <p:spPr/>
        <p:txBody>
          <a:bodyPr>
            <a:normAutofit lnSpcReduction="10000"/>
          </a:bodyPr>
          <a:lstStyle/>
          <a:p>
            <a:endParaRPr lang="nl-NL" sz="2000" b="1" dirty="0" smtClean="0"/>
          </a:p>
          <a:p>
            <a:r>
              <a:rPr lang="nl-NL" sz="2000" b="1" dirty="0" err="1" smtClean="0"/>
              <a:t>Afschietgat</a:t>
            </a:r>
            <a:r>
              <a:rPr lang="nl-NL" sz="2000" b="1" dirty="0" smtClean="0"/>
              <a:t>.</a:t>
            </a:r>
          </a:p>
          <a:p>
            <a:endParaRPr lang="nl-NL" sz="2000" b="1" dirty="0"/>
          </a:p>
          <a:p>
            <a:r>
              <a:rPr lang="nl-NL" sz="2000" b="1" dirty="0" smtClean="0"/>
              <a:t>Afschieten:</a:t>
            </a:r>
          </a:p>
          <a:p>
            <a:r>
              <a:rPr lang="nl-NL" sz="2000" b="1" dirty="0" smtClean="0"/>
              <a:t>Het gezaagde werk naar beneden laten zakken. </a:t>
            </a:r>
          </a:p>
          <a:p>
            <a:r>
              <a:rPr lang="nl-NL" sz="2000" b="1" dirty="0" smtClean="0"/>
              <a:t>Als er geen </a:t>
            </a:r>
            <a:r>
              <a:rPr lang="nl-NL" sz="2000" b="1" dirty="0" err="1" smtClean="0"/>
              <a:t>afschietgat</a:t>
            </a:r>
            <a:r>
              <a:rPr lang="nl-NL" sz="2000" b="1" dirty="0" smtClean="0"/>
              <a:t> of afschietluik in de paltrokmolen zit, dan is de kans groot dat de planken in het water van de omliggende sloot belanden.</a:t>
            </a:r>
          </a:p>
          <a:p>
            <a:r>
              <a:rPr lang="nl-NL" sz="2000" b="1" dirty="0" smtClean="0"/>
              <a:t> </a:t>
            </a:r>
            <a:endParaRPr lang="nl-NL" sz="20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4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Het schavot.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53862"/>
            <a:ext cx="8229600" cy="2818638"/>
          </a:xfrm>
        </p:spPr>
      </p:pic>
    </p:spTree>
    <p:extLst>
      <p:ext uri="{BB962C8B-B14F-4D97-AF65-F5344CB8AC3E}">
        <p14:creationId xmlns:p14="http://schemas.microsoft.com/office/powerpoint/2010/main" val="163766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Achtergrond.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4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raamzolder.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604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Raamzaag.</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9992" y="1124744"/>
            <a:ext cx="4265523" cy="5011990"/>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457200" y="1435100"/>
            <a:ext cx="4042792" cy="4691063"/>
          </a:xfrm>
        </p:spPr>
        <p:txBody>
          <a:bodyPr>
            <a:noAutofit/>
          </a:bodyPr>
          <a:lstStyle/>
          <a:p>
            <a:r>
              <a:rPr lang="nl-NL" sz="2000" b="1" dirty="0" smtClean="0"/>
              <a:t>Voor het grotere werk werd een veel groter raam vervaardigd met een aanzienlijk breder zaagblad. </a:t>
            </a:r>
          </a:p>
          <a:p>
            <a:r>
              <a:rPr lang="nl-NL" sz="2000" b="1" dirty="0" smtClean="0"/>
              <a:t>Geschikt gemaakt voor twee handzagers. </a:t>
            </a:r>
          </a:p>
          <a:p>
            <a:r>
              <a:rPr lang="nl-NL" sz="2000" b="1" dirty="0" smtClean="0"/>
              <a:t>Deze zaag had evenwel ook zijn beperkingen. </a:t>
            </a:r>
          </a:p>
          <a:p>
            <a:r>
              <a:rPr lang="nl-NL" sz="2000" b="1" dirty="0" smtClean="0"/>
              <a:t>Hoe groter het werkstuk , des te groter moest het raam. </a:t>
            </a:r>
          </a:p>
          <a:p>
            <a:r>
              <a:rPr lang="nl-NL" sz="2000" b="1" dirty="0" smtClean="0"/>
              <a:t>Maar dat raam werd ook steeds zwaarder. </a:t>
            </a:r>
          </a:p>
          <a:p>
            <a:r>
              <a:rPr lang="nl-NL" sz="2000" b="1" dirty="0" smtClean="0"/>
              <a:t>Er werd gebruik gemaakt van een stellage waar het werkstuk op werd  getild.</a:t>
            </a:r>
            <a:endParaRPr lang="nl-NL" sz="2000" b="1" dirty="0"/>
          </a:p>
        </p:txBody>
      </p:sp>
    </p:spTree>
    <p:extLst>
      <p:ext uri="{BB962C8B-B14F-4D97-AF65-F5344CB8AC3E}">
        <p14:creationId xmlns:p14="http://schemas.microsoft.com/office/powerpoint/2010/main" val="29506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krukzolder.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35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De krukas, het krukwiel en de zaagramen.</a:t>
            </a:r>
            <a:endParaRPr lang="nl-NL" sz="3200" b="1" dirty="0"/>
          </a:p>
        </p:txBody>
      </p:sp>
    </p:spTree>
    <p:extLst>
      <p:ext uri="{BB962C8B-B14F-4D97-AF65-F5344CB8AC3E}">
        <p14:creationId xmlns:p14="http://schemas.microsoft.com/office/powerpoint/2010/main" val="64009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Een hand gesmede krukas.</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276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krukzolder met pollenbalken </a:t>
            </a:r>
            <a:br>
              <a:rPr lang="nl-NL" sz="3200" b="1" dirty="0" smtClean="0"/>
            </a:br>
            <a:r>
              <a:rPr lang="nl-NL" sz="3200" b="1" dirty="0" smtClean="0"/>
              <a:t>en de drieslags krukas van De Otter.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272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De zeldzame vierslagskrukas van De Eenhoorn.</a:t>
            </a:r>
            <a:endParaRPr lang="nl-NL" sz="3200" b="1"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5596" y="1594408"/>
            <a:ext cx="7272808" cy="4582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44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Krukwiel of varkenswiel.</a:t>
            </a:r>
            <a:br>
              <a:rPr lang="nl-NL" sz="3200" b="1" dirty="0" smtClean="0"/>
            </a:br>
            <a:r>
              <a:rPr lang="nl-NL" sz="2000" b="1" dirty="0" smtClean="0"/>
              <a:t>Het varkenswiel (sterwiel) wordt gedreven door het bovenwiel (een kroonwiel).</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657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Kammen: azobé en pokhout 75:33.</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2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147248" cy="851694"/>
          </a:xfrm>
        </p:spPr>
        <p:txBody>
          <a:bodyPr>
            <a:noAutofit/>
          </a:bodyPr>
          <a:lstStyle/>
          <a:p>
            <a:r>
              <a:rPr lang="nl-NL" sz="3200" dirty="0" smtClean="0"/>
              <a:t>Lagering van de krukas tussen de krukpollen.</a:t>
            </a:r>
            <a:endParaRPr lang="nl-NL" sz="3200" dirty="0"/>
          </a:p>
        </p:txBody>
      </p:sp>
      <p:sp>
        <p:nvSpPr>
          <p:cNvPr id="5" name="Tijdelijke aanduiding voor tekst 4"/>
          <p:cNvSpPr>
            <a:spLocks noGrp="1"/>
          </p:cNvSpPr>
          <p:nvPr>
            <p:ph type="body" sz="half" idx="2"/>
          </p:nvPr>
        </p:nvSpPr>
        <p:spPr>
          <a:xfrm>
            <a:off x="457200" y="1052736"/>
            <a:ext cx="3034680" cy="5073427"/>
          </a:xfrm>
        </p:spPr>
        <p:txBody>
          <a:bodyPr>
            <a:normAutofit/>
          </a:bodyPr>
          <a:lstStyle/>
          <a:p>
            <a:r>
              <a:rPr lang="nl-NL" sz="2000" b="1" dirty="0" smtClean="0"/>
              <a:t>Het </a:t>
            </a:r>
            <a:r>
              <a:rPr lang="nl-NL" sz="2000" b="1" dirty="0"/>
              <a:t>dragend gewicht van de hele krukas rust op de bronzen lagers.  Het pokhouten lager bovenop, heeft een kleine vrije speelruimte</a:t>
            </a:r>
            <a:r>
              <a:rPr lang="nl-NL" sz="2000" b="1" dirty="0" smtClean="0"/>
              <a:t>.</a:t>
            </a:r>
            <a:r>
              <a:rPr lang="nl-NL" sz="2000" b="1" dirty="0">
                <a:solidFill>
                  <a:srgbClr val="0070C0"/>
                </a:solidFill>
              </a:rPr>
              <a:t> </a:t>
            </a:r>
            <a:endParaRPr lang="nl-NL" sz="2000" b="1" dirty="0" smtClean="0">
              <a:solidFill>
                <a:srgbClr val="0070C0"/>
              </a:solidFill>
            </a:endParaRPr>
          </a:p>
          <a:p>
            <a:endParaRPr lang="nl-NL" sz="2000" b="1" dirty="0" smtClean="0">
              <a:solidFill>
                <a:srgbClr val="0070C0"/>
              </a:solidFill>
            </a:endParaRPr>
          </a:p>
          <a:p>
            <a:r>
              <a:rPr lang="nl-NL" sz="2000" b="1" dirty="0" smtClean="0">
                <a:solidFill>
                  <a:srgbClr val="0070C0"/>
                </a:solidFill>
              </a:rPr>
              <a:t>Inhoud </a:t>
            </a:r>
            <a:r>
              <a:rPr lang="nl-NL" sz="2000" b="1" dirty="0">
                <a:solidFill>
                  <a:srgbClr val="0070C0"/>
                </a:solidFill>
              </a:rPr>
              <a:t>van de lagerpoort:</a:t>
            </a:r>
          </a:p>
          <a:p>
            <a:pPr algn="r"/>
            <a:r>
              <a:rPr lang="nl-NL" sz="2000" b="1" dirty="0" smtClean="0"/>
              <a:t>keephout</a:t>
            </a:r>
          </a:p>
          <a:p>
            <a:pPr algn="r"/>
            <a:r>
              <a:rPr lang="nl-NL" sz="2000" b="1" dirty="0" smtClean="0"/>
              <a:t>wig- contrawig</a:t>
            </a:r>
          </a:p>
          <a:p>
            <a:pPr algn="r"/>
            <a:r>
              <a:rPr lang="nl-NL" sz="2000" b="1" dirty="0" smtClean="0"/>
              <a:t>metaalhout met pokhout</a:t>
            </a:r>
          </a:p>
          <a:p>
            <a:pPr algn="ctr"/>
            <a:r>
              <a:rPr lang="nl-NL" sz="2000" b="1" dirty="0" smtClean="0"/>
              <a:t>krukas</a:t>
            </a:r>
          </a:p>
          <a:p>
            <a:pPr algn="r"/>
            <a:r>
              <a:rPr lang="nl-NL" sz="2000" b="1" dirty="0" smtClean="0"/>
              <a:t>metaalhout met brons</a:t>
            </a:r>
          </a:p>
          <a:p>
            <a:pPr algn="r"/>
            <a:r>
              <a:rPr lang="nl-NL" sz="2000" b="1" dirty="0" smtClean="0"/>
              <a:t>uitvulling op pollenbalk</a:t>
            </a:r>
          </a:p>
          <a:p>
            <a:endParaRPr lang="nl-NL" sz="2000" b="1" dirty="0"/>
          </a:p>
          <a:p>
            <a:pPr marL="285750" indent="-285750">
              <a:buFont typeface="Arial" panose="020B0604020202020204" pitchFamily="34" charset="0"/>
              <a:buChar char="•"/>
            </a:pPr>
            <a:endParaRPr lang="nl-NL" sz="2400"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r="32620"/>
          <a:stretch/>
        </p:blipFill>
        <p:spPr>
          <a:xfrm>
            <a:off x="4139952" y="1108256"/>
            <a:ext cx="3960440" cy="5209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474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556792"/>
            <a:ext cx="2808312" cy="3744415"/>
          </a:xfrm>
        </p:spPr>
        <p:txBody>
          <a:bodyPr>
            <a:normAutofit fontScale="90000"/>
          </a:bodyPr>
          <a:lstStyle/>
          <a:p>
            <a:r>
              <a:rPr lang="nl-NL" sz="2200" b="1" dirty="0" smtClean="0"/>
              <a:t> </a:t>
            </a:r>
            <a:br>
              <a:rPr lang="nl-NL" sz="2200" b="1" dirty="0" smtClean="0"/>
            </a:br>
            <a:r>
              <a:rPr lang="nl-NL" sz="2200" dirty="0"/>
              <a:t/>
            </a:r>
            <a:br>
              <a:rPr lang="nl-NL" sz="2200" dirty="0"/>
            </a:br>
            <a:r>
              <a:rPr lang="nl-NL" sz="2200" dirty="0" smtClean="0"/>
              <a:t/>
            </a:r>
            <a:br>
              <a:rPr lang="nl-NL" sz="2200" dirty="0" smtClean="0"/>
            </a:br>
            <a:r>
              <a:rPr lang="nl-NL" sz="2200" dirty="0"/>
              <a:t/>
            </a:r>
            <a:br>
              <a:rPr lang="nl-NL" sz="2200" dirty="0"/>
            </a:br>
            <a:r>
              <a:rPr lang="nl-NL" sz="2200" dirty="0" smtClean="0"/>
              <a:t/>
            </a:r>
            <a:br>
              <a:rPr lang="nl-NL" sz="2200" dirty="0" smtClean="0"/>
            </a:br>
            <a:r>
              <a:rPr lang="nl-NL" sz="2200" dirty="0"/>
              <a:t/>
            </a:r>
            <a:br>
              <a:rPr lang="nl-NL" sz="2200" dirty="0"/>
            </a:br>
            <a:r>
              <a:rPr lang="nl-NL" dirty="0"/>
              <a:t/>
            </a:r>
            <a:br>
              <a:rPr lang="nl-NL" dirty="0"/>
            </a:br>
            <a:r>
              <a:rPr lang="nl-NL" dirty="0" smtClean="0"/>
              <a:t/>
            </a:r>
            <a:br>
              <a:rPr lang="nl-NL" dirty="0" smtClean="0"/>
            </a:br>
            <a:r>
              <a:rPr lang="nl-NL" dirty="0"/>
              <a:t/>
            </a:r>
            <a:br>
              <a:rPr lang="nl-NL" dirty="0"/>
            </a:br>
            <a:r>
              <a:rPr lang="nl-NL" dirty="0" smtClean="0"/>
              <a:t/>
            </a:r>
            <a:br>
              <a:rPr lang="nl-NL" dirty="0" smtClean="0"/>
            </a:br>
            <a:r>
              <a:rPr lang="nl-NL" dirty="0"/>
              <a:t/>
            </a:r>
            <a:br>
              <a:rPr lang="nl-NL" dirty="0"/>
            </a:b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496755"/>
            <a:ext cx="5111750" cy="340570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457200" y="404665"/>
            <a:ext cx="5554960" cy="1224136"/>
          </a:xfrm>
        </p:spPr>
        <p:txBody>
          <a:bodyPr>
            <a:normAutofit/>
          </a:bodyPr>
          <a:lstStyle/>
          <a:p>
            <a:r>
              <a:rPr lang="nl-NL" sz="3200" b="1" dirty="0" smtClean="0"/>
              <a:t>Plaatsen van de krukas.</a:t>
            </a:r>
            <a:endParaRPr lang="nl-NL" sz="3200" b="1" dirty="0"/>
          </a:p>
        </p:txBody>
      </p:sp>
      <p:sp>
        <p:nvSpPr>
          <p:cNvPr id="5" name="Tekstvak 4"/>
          <p:cNvSpPr txBox="1"/>
          <p:nvPr/>
        </p:nvSpPr>
        <p:spPr>
          <a:xfrm>
            <a:off x="539551" y="5373216"/>
            <a:ext cx="8352929" cy="1015663"/>
          </a:xfrm>
          <a:prstGeom prst="rect">
            <a:avLst/>
          </a:prstGeom>
          <a:noFill/>
        </p:spPr>
        <p:txBody>
          <a:bodyPr wrap="square" rtlCol="0">
            <a:spAutoFit/>
          </a:bodyPr>
          <a:lstStyle/>
          <a:p>
            <a:r>
              <a:rPr lang="nl-NL" sz="2000" b="1" dirty="0" smtClean="0"/>
              <a:t>Als de onderste metaalhouten, tussen de krukpollen en op de pollenbalken zijn geschoven, worden ze met een vulhout onderstopt en de metalen lagers zuiver uitgelijnd. Daarna kan de krukas met het krukwiel worden geplaatst.</a:t>
            </a:r>
            <a:endParaRPr lang="nl-NL" sz="2000" b="1" dirty="0"/>
          </a:p>
        </p:txBody>
      </p:sp>
      <p:sp>
        <p:nvSpPr>
          <p:cNvPr id="6" name="Tekstvak 5"/>
          <p:cNvSpPr txBox="1"/>
          <p:nvPr/>
        </p:nvSpPr>
        <p:spPr>
          <a:xfrm>
            <a:off x="395536" y="1772816"/>
            <a:ext cx="3168351" cy="2554545"/>
          </a:xfrm>
          <a:prstGeom prst="rect">
            <a:avLst/>
          </a:prstGeom>
          <a:noFill/>
        </p:spPr>
        <p:txBody>
          <a:bodyPr wrap="square" rtlCol="0">
            <a:spAutoFit/>
          </a:bodyPr>
          <a:lstStyle/>
          <a:p>
            <a:r>
              <a:rPr lang="nl-NL" sz="2000" b="1" dirty="0"/>
              <a:t>De Otter en HAW hebben een schijfloop als krukwiel. </a:t>
            </a:r>
            <a:endParaRPr lang="nl-NL" sz="2000" b="1" dirty="0" smtClean="0"/>
          </a:p>
          <a:p>
            <a:r>
              <a:rPr lang="nl-NL" sz="2000" b="1" dirty="0" smtClean="0"/>
              <a:t>Het </a:t>
            </a:r>
            <a:r>
              <a:rPr lang="nl-NL" sz="2000" b="1" dirty="0"/>
              <a:t>bovenwiel is een bijzonder kamloos vangwiel met een aangehecht </a:t>
            </a:r>
            <a:r>
              <a:rPr lang="nl-NL" sz="2000" b="1" dirty="0" smtClean="0"/>
              <a:t>kranswiel.</a:t>
            </a:r>
          </a:p>
          <a:p>
            <a:r>
              <a:rPr lang="nl-NL" sz="2000" b="1" dirty="0" smtClean="0"/>
              <a:t>(</a:t>
            </a:r>
            <a:r>
              <a:rPr lang="nl-NL" sz="2000" b="1" dirty="0"/>
              <a:t>model van een spoorwiel).</a:t>
            </a:r>
            <a:br>
              <a:rPr lang="nl-NL" sz="2000" b="1" dirty="0"/>
            </a:br>
            <a:endParaRPr lang="nl-NL" sz="2000" dirty="0"/>
          </a:p>
        </p:txBody>
      </p:sp>
    </p:spTree>
    <p:extLst>
      <p:ext uri="{BB962C8B-B14F-4D97-AF65-F5344CB8AC3E}">
        <p14:creationId xmlns:p14="http://schemas.microsoft.com/office/powerpoint/2010/main" val="171310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898776" cy="1162050"/>
          </a:xfrm>
        </p:spPr>
        <p:txBody>
          <a:bodyPr>
            <a:noAutofit/>
          </a:bodyPr>
          <a:lstStyle/>
          <a:p>
            <a:r>
              <a:rPr lang="nl-NL" sz="3200" dirty="0" smtClean="0"/>
              <a:t>Lagering van de kolderstok</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040" y="548680"/>
            <a:ext cx="3892320"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457200" y="1435100"/>
            <a:ext cx="4474840" cy="4691063"/>
          </a:xfrm>
        </p:spPr>
        <p:txBody>
          <a:bodyPr>
            <a:normAutofit/>
          </a:bodyPr>
          <a:lstStyle/>
          <a:p>
            <a:r>
              <a:rPr lang="nl-NL" sz="2000" b="1" dirty="0"/>
              <a:t>Het hangende gewicht van het hele zaagraam rust op het bronzen lager.  Het pokhouten lager heeft een kleine vrije speelruimte.</a:t>
            </a:r>
          </a:p>
          <a:p>
            <a:r>
              <a:rPr lang="nl-NL" sz="2000" b="1" dirty="0"/>
              <a:t>In het onderste metaalhout moet voelbaar beweging zitten.</a:t>
            </a:r>
          </a:p>
          <a:p>
            <a:pPr algn="r"/>
            <a:r>
              <a:rPr lang="nl-NL" sz="2000" b="1" dirty="0" smtClean="0"/>
              <a:t>keephout</a:t>
            </a:r>
          </a:p>
          <a:p>
            <a:pPr algn="r"/>
            <a:r>
              <a:rPr lang="nl-NL" sz="2000" b="1" dirty="0" smtClean="0"/>
              <a:t>wig- contrawig</a:t>
            </a:r>
          </a:p>
          <a:p>
            <a:pPr algn="r"/>
            <a:r>
              <a:rPr lang="nl-NL" sz="2000" b="1" dirty="0" smtClean="0"/>
              <a:t>metaalhout met brons</a:t>
            </a:r>
          </a:p>
          <a:p>
            <a:pPr algn="ctr"/>
            <a:r>
              <a:rPr lang="nl-NL" sz="2000" b="1" dirty="0" smtClean="0"/>
              <a:t>                                           krukas</a:t>
            </a:r>
          </a:p>
          <a:p>
            <a:pPr algn="r"/>
            <a:r>
              <a:rPr lang="nl-NL" sz="2000" b="1" dirty="0" smtClean="0"/>
              <a:t>metaalhout met pokhout</a:t>
            </a:r>
          </a:p>
          <a:p>
            <a:pPr algn="r"/>
            <a:r>
              <a:rPr lang="nl-NL" sz="2000" b="1" dirty="0" smtClean="0"/>
              <a:t>wig- contrawig</a:t>
            </a:r>
          </a:p>
          <a:p>
            <a:pPr algn="r"/>
            <a:r>
              <a:rPr lang="nl-NL" sz="2000" b="1" dirty="0" smtClean="0"/>
              <a:t>keephout</a:t>
            </a:r>
          </a:p>
          <a:p>
            <a:endParaRPr lang="nl-NL" sz="2000" b="1" dirty="0"/>
          </a:p>
          <a:p>
            <a:pPr marL="285750" indent="-285750">
              <a:buFont typeface="Arial" panose="020B0604020202020204" pitchFamily="34" charset="0"/>
              <a:buChar char="•"/>
            </a:pPr>
            <a:endParaRPr lang="nl-NL" sz="2400" dirty="0"/>
          </a:p>
        </p:txBody>
      </p:sp>
    </p:spTree>
    <p:extLst>
      <p:ext uri="{BB962C8B-B14F-4D97-AF65-F5344CB8AC3E}">
        <p14:creationId xmlns:p14="http://schemas.microsoft.com/office/powerpoint/2010/main" val="27313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Raamzaag.</a:t>
            </a:r>
            <a:endParaRPr lang="nl-NL" sz="3200" b="1"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340768"/>
            <a:ext cx="7652843" cy="5081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95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Metaalhout – met bronzen lager.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412776"/>
            <a:ext cx="7620000" cy="3136900"/>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827584" y="5013176"/>
            <a:ext cx="7488832" cy="646331"/>
          </a:xfrm>
          <a:prstGeom prst="rect">
            <a:avLst/>
          </a:prstGeom>
          <a:noFill/>
        </p:spPr>
        <p:txBody>
          <a:bodyPr wrap="square" rtlCol="0">
            <a:spAutoFit/>
          </a:bodyPr>
          <a:lstStyle/>
          <a:p>
            <a:r>
              <a:rPr lang="nl-NL" b="1" dirty="0" smtClean="0"/>
              <a:t>Dit bronzen lager is zichtbaar conisch uitgesleten.  Dit is veroorzaakt door de noodgedwongen scheve ophanging van het achterste (functieloze) zaagraam.</a:t>
            </a:r>
            <a:endParaRPr lang="nl-NL" b="1" dirty="0"/>
          </a:p>
        </p:txBody>
      </p:sp>
    </p:spTree>
    <p:extLst>
      <p:ext uri="{BB962C8B-B14F-4D97-AF65-F5344CB8AC3E}">
        <p14:creationId xmlns:p14="http://schemas.microsoft.com/office/powerpoint/2010/main" val="35041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Metaalhout – met pokhouten lager.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037681"/>
            <a:ext cx="7620000" cy="165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609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Kolderstokken of wuifelaars.</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393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Assen van het draaihoofd.</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249" b="9545"/>
          <a:stretch/>
        </p:blipFill>
        <p:spPr>
          <a:xfrm>
            <a:off x="899592" y="1340768"/>
            <a:ext cx="7488832" cy="37024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395536" y="5269577"/>
            <a:ext cx="8568952" cy="1015663"/>
          </a:xfrm>
          <a:prstGeom prst="rect">
            <a:avLst/>
          </a:prstGeom>
          <a:noFill/>
        </p:spPr>
        <p:txBody>
          <a:bodyPr wrap="square" rtlCol="0">
            <a:spAutoFit/>
          </a:bodyPr>
          <a:lstStyle/>
          <a:p>
            <a:r>
              <a:rPr lang="nl-NL" sz="2000" b="1" dirty="0" smtClean="0"/>
              <a:t>De assen van het draaihoofd zouden door intensief gebruik snel slijten. </a:t>
            </a:r>
          </a:p>
          <a:p>
            <a:r>
              <a:rPr lang="nl-NL" sz="2000" b="1" dirty="0" smtClean="0"/>
              <a:t>Omdat vervangen niet mogelijk is zonder het hele zaagraam te demonteren, is de lagering naar de binnenzijde van de raamstijlen verplaatst.</a:t>
            </a:r>
            <a:endParaRPr lang="nl-NL" sz="2000" b="1" dirty="0"/>
          </a:p>
        </p:txBody>
      </p:sp>
    </p:spTree>
    <p:extLst>
      <p:ext uri="{BB962C8B-B14F-4D97-AF65-F5344CB8AC3E}">
        <p14:creationId xmlns:p14="http://schemas.microsoft.com/office/powerpoint/2010/main" val="36965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250704" cy="1162050"/>
          </a:xfrm>
        </p:spPr>
        <p:txBody>
          <a:bodyPr>
            <a:normAutofit/>
          </a:bodyPr>
          <a:lstStyle/>
          <a:p>
            <a:r>
              <a:rPr lang="nl-NL" sz="3200" b="1" dirty="0" smtClean="0"/>
              <a:t>Draaihoofdlagers</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896" y="1484784"/>
            <a:ext cx="5111750" cy="340570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457200" y="1435100"/>
            <a:ext cx="3250704" cy="5090244"/>
          </a:xfrm>
        </p:spPr>
        <p:txBody>
          <a:bodyPr>
            <a:noAutofit/>
          </a:bodyPr>
          <a:lstStyle/>
          <a:p>
            <a:r>
              <a:rPr lang="nl-NL" sz="2000" b="1" dirty="0"/>
              <a:t>Op dezelfde wijze als de kolderstoklagers voor de </a:t>
            </a:r>
            <a:r>
              <a:rPr lang="nl-NL" sz="2000" b="1" dirty="0" smtClean="0"/>
              <a:t>krukas, </a:t>
            </a:r>
            <a:r>
              <a:rPr lang="nl-NL" sz="2000" b="1" dirty="0"/>
              <a:t>wordt het draaihoofd </a:t>
            </a:r>
            <a:r>
              <a:rPr lang="nl-NL" sz="2000" b="1" dirty="0" smtClean="0"/>
              <a:t>van het zaagraam ingesloten </a:t>
            </a:r>
            <a:r>
              <a:rPr lang="nl-NL" sz="2000" b="1" dirty="0"/>
              <a:t>door houten lagerblokken </a:t>
            </a:r>
            <a:r>
              <a:rPr lang="nl-NL" sz="2000" b="1" dirty="0" smtClean="0"/>
              <a:t>die ook </a:t>
            </a:r>
            <a:r>
              <a:rPr lang="nl-NL" sz="2000" b="1" dirty="0"/>
              <a:t>voorzien </a:t>
            </a:r>
            <a:r>
              <a:rPr lang="nl-NL" sz="2000" b="1" dirty="0" smtClean="0"/>
              <a:t>zijn van </a:t>
            </a:r>
            <a:r>
              <a:rPr lang="nl-NL" sz="2000" b="1" dirty="0"/>
              <a:t>keephouten en wiggen. </a:t>
            </a:r>
            <a:endParaRPr lang="nl-NL" sz="2000" b="1" dirty="0" smtClean="0"/>
          </a:p>
          <a:p>
            <a:r>
              <a:rPr lang="nl-NL" sz="2000" b="1" dirty="0" smtClean="0"/>
              <a:t>Door </a:t>
            </a:r>
            <a:r>
              <a:rPr lang="nl-NL" sz="2000" b="1" dirty="0"/>
              <a:t>het aanslaan van de bovenste wiggen wordt de as ontlast en hangen de </a:t>
            </a:r>
            <a:r>
              <a:rPr lang="nl-NL" sz="2000" b="1" dirty="0" smtClean="0"/>
              <a:t>raamstijlen op </a:t>
            </a:r>
            <a:r>
              <a:rPr lang="nl-NL" sz="2000" b="1" dirty="0"/>
              <a:t>het </a:t>
            </a:r>
            <a:r>
              <a:rPr lang="nl-NL" sz="2000" b="1" dirty="0" err="1"/>
              <a:t>bovenlager</a:t>
            </a:r>
            <a:r>
              <a:rPr lang="nl-NL" sz="2000" b="1" dirty="0"/>
              <a:t> van het </a:t>
            </a:r>
            <a:r>
              <a:rPr lang="nl-NL" sz="2000" b="1" dirty="0" smtClean="0"/>
              <a:t>draaihoofd.</a:t>
            </a:r>
            <a:endParaRPr lang="nl-NL" sz="2000" b="1" dirty="0"/>
          </a:p>
        </p:txBody>
      </p:sp>
      <p:sp>
        <p:nvSpPr>
          <p:cNvPr id="6" name="Tekstvak 5"/>
          <p:cNvSpPr txBox="1"/>
          <p:nvPr/>
        </p:nvSpPr>
        <p:spPr>
          <a:xfrm>
            <a:off x="3635896" y="5157192"/>
            <a:ext cx="5112568" cy="1323439"/>
          </a:xfrm>
          <a:prstGeom prst="rect">
            <a:avLst/>
          </a:prstGeom>
          <a:noFill/>
        </p:spPr>
        <p:txBody>
          <a:bodyPr wrap="square" rtlCol="0">
            <a:spAutoFit/>
          </a:bodyPr>
          <a:lstStyle/>
          <a:p>
            <a:r>
              <a:rPr lang="nl-NL" sz="2000" b="1" dirty="0" err="1"/>
              <a:t>L</a:t>
            </a:r>
            <a:r>
              <a:rPr lang="nl-NL" sz="2000" b="1" dirty="0" err="1" smtClean="0"/>
              <a:t>agermateriaal</a:t>
            </a:r>
            <a:r>
              <a:rPr lang="nl-NL" sz="2000" b="1" dirty="0"/>
              <a:t>: </a:t>
            </a:r>
            <a:r>
              <a:rPr lang="nl-NL" sz="2000" b="1" dirty="0" smtClean="0"/>
              <a:t> </a:t>
            </a:r>
            <a:r>
              <a:rPr lang="nl-NL" sz="2000" b="1" dirty="0" err="1" smtClean="0"/>
              <a:t>Bolletrie</a:t>
            </a:r>
            <a:r>
              <a:rPr lang="nl-NL" sz="2000" b="1" dirty="0" smtClean="0"/>
              <a:t> </a:t>
            </a:r>
            <a:r>
              <a:rPr lang="nl-NL" sz="2000" b="1" dirty="0"/>
              <a:t>of Paardenvleeshout, tegenwoordig </a:t>
            </a:r>
            <a:r>
              <a:rPr lang="nl-NL" sz="2000" b="1" dirty="0" err="1" smtClean="0"/>
              <a:t>Massaranduba</a:t>
            </a:r>
            <a:r>
              <a:rPr lang="nl-NL" sz="2000" b="1" dirty="0" smtClean="0"/>
              <a:t>.</a:t>
            </a:r>
            <a:endParaRPr lang="nl-NL" sz="2000" b="1" dirty="0"/>
          </a:p>
          <a:p>
            <a:r>
              <a:rPr lang="nl-NL" sz="2000" b="1" dirty="0"/>
              <a:t>Metalen schalen op het </a:t>
            </a:r>
            <a:r>
              <a:rPr lang="nl-NL" sz="2000" b="1" dirty="0" smtClean="0"/>
              <a:t>smeervlak</a:t>
            </a:r>
            <a:r>
              <a:rPr lang="nl-NL" sz="2000" b="1" dirty="0"/>
              <a:t>.</a:t>
            </a:r>
          </a:p>
        </p:txBody>
      </p:sp>
    </p:spTree>
    <p:extLst>
      <p:ext uri="{BB962C8B-B14F-4D97-AF65-F5344CB8AC3E}">
        <p14:creationId xmlns:p14="http://schemas.microsoft.com/office/powerpoint/2010/main" val="4018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250704" cy="1162050"/>
          </a:xfrm>
        </p:spPr>
        <p:txBody>
          <a:bodyPr>
            <a:normAutofit/>
          </a:bodyPr>
          <a:lstStyle/>
          <a:p>
            <a:r>
              <a:rPr lang="nl-NL" sz="3200" dirty="0" smtClean="0"/>
              <a:t>Draaihoofdlagers.</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6982" y="273050"/>
            <a:ext cx="4367885"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Autofit/>
          </a:bodyPr>
          <a:lstStyle/>
          <a:p>
            <a:pPr algn="ctr"/>
            <a:r>
              <a:rPr lang="nl-NL" sz="2000" b="1" dirty="0" smtClean="0"/>
              <a:t>poortblok</a:t>
            </a:r>
          </a:p>
          <a:p>
            <a:pPr algn="r"/>
            <a:r>
              <a:rPr lang="nl-NL" sz="2000" b="1" dirty="0" smtClean="0"/>
              <a:t>keephout</a:t>
            </a:r>
          </a:p>
          <a:p>
            <a:pPr algn="r"/>
            <a:r>
              <a:rPr lang="nl-NL" sz="2000" b="1" dirty="0" smtClean="0"/>
              <a:t>wig – contrawig</a:t>
            </a:r>
          </a:p>
          <a:p>
            <a:pPr algn="r"/>
            <a:r>
              <a:rPr lang="nl-NL" sz="2000" b="1" dirty="0" smtClean="0"/>
              <a:t>lagerblok</a:t>
            </a:r>
          </a:p>
          <a:p>
            <a:pPr algn="ctr"/>
            <a:r>
              <a:rPr lang="nl-NL" sz="2000" b="1" dirty="0" smtClean="0"/>
              <a:t>draaihoofd           </a:t>
            </a:r>
          </a:p>
          <a:p>
            <a:pPr algn="r"/>
            <a:r>
              <a:rPr lang="nl-NL" sz="2000" b="1" dirty="0" smtClean="0"/>
              <a:t>lagerblok</a:t>
            </a:r>
          </a:p>
          <a:p>
            <a:pPr algn="r"/>
            <a:r>
              <a:rPr lang="nl-NL" sz="2000" b="1" dirty="0" smtClean="0"/>
              <a:t>wig – contrawig</a:t>
            </a:r>
          </a:p>
          <a:p>
            <a:pPr algn="r"/>
            <a:r>
              <a:rPr lang="nl-NL" sz="2000" b="1" dirty="0" smtClean="0"/>
              <a:t>keephout</a:t>
            </a:r>
          </a:p>
          <a:p>
            <a:pPr algn="r"/>
            <a:r>
              <a:rPr lang="nl-NL" sz="2000" b="1" dirty="0" smtClean="0"/>
              <a:t>poortblok</a:t>
            </a:r>
          </a:p>
          <a:p>
            <a:pPr algn="ctr"/>
            <a:r>
              <a:rPr lang="nl-NL" sz="2000" b="1" dirty="0" smtClean="0"/>
              <a:t>kalf tussen de raamstijlen</a:t>
            </a:r>
            <a:endParaRPr lang="nl-NL" sz="2000" b="1" dirty="0"/>
          </a:p>
        </p:txBody>
      </p:sp>
    </p:spTree>
    <p:extLst>
      <p:ext uri="{BB962C8B-B14F-4D97-AF65-F5344CB8AC3E}">
        <p14:creationId xmlns:p14="http://schemas.microsoft.com/office/powerpoint/2010/main" val="165316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Zaagraam </a:t>
            </a:r>
            <a:r>
              <a:rPr lang="nl-NL" sz="3200" b="1" dirty="0" smtClean="0"/>
              <a:t>1 met slee en  zaagraam 2.</a:t>
            </a:r>
            <a:endParaRPr lang="nl-NL" sz="3200" b="1"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418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Zaagraam 3 met slee.</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6288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467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Nieuwe pendelstrijkplaten raam 3.</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94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nl-NL" sz="3200" dirty="0" smtClean="0"/>
              <a:t>Pendelslag.</a:t>
            </a:r>
            <a:endParaRPr lang="nl-NL" sz="3200"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p:txBody>
          <a:bodyPr>
            <a:normAutofit/>
          </a:bodyPr>
          <a:lstStyle/>
          <a:p>
            <a:r>
              <a:rPr lang="nl-NL" sz="2000" b="1" dirty="0">
                <a:solidFill>
                  <a:srgbClr val="008000"/>
                </a:solidFill>
              </a:rPr>
              <a:t>strijkplaat voorzijde = </a:t>
            </a:r>
            <a:r>
              <a:rPr lang="nl-NL" sz="2000" b="1" dirty="0" smtClean="0">
                <a:solidFill>
                  <a:srgbClr val="008000"/>
                </a:solidFill>
              </a:rPr>
              <a:t>hol</a:t>
            </a:r>
          </a:p>
          <a:p>
            <a:endParaRPr lang="nl-NL" sz="2000" b="1" dirty="0"/>
          </a:p>
          <a:p>
            <a:r>
              <a:rPr lang="nl-NL" sz="2000" b="1" dirty="0" smtClean="0"/>
              <a:t>Een opgesloten zaagraam dat alleen op en neer kan bewegen zaagt in een rechte lijn naar beneden. In dit geval zullen de eerste twee zaagtanden van elk blad het zaagwerk verrichten. De volgende tanden hebben niks meer te doen.</a:t>
            </a:r>
          </a:p>
          <a:p>
            <a:r>
              <a:rPr lang="nl-NL" sz="2000" b="1" dirty="0" smtClean="0"/>
              <a:t> </a:t>
            </a:r>
            <a:endParaRPr lang="nl-NL" sz="2000" b="1" dirty="0"/>
          </a:p>
        </p:txBody>
      </p:sp>
    </p:spTree>
    <p:extLst>
      <p:ext uri="{BB962C8B-B14F-4D97-AF65-F5344CB8AC3E}">
        <p14:creationId xmlns:p14="http://schemas.microsoft.com/office/powerpoint/2010/main" val="366104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Negres scieurs de long.</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868" y="1186644"/>
            <a:ext cx="7826265" cy="5194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89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nl-NL" sz="3200" dirty="0"/>
              <a:t>Pendelslag.</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p:txBody>
          <a:bodyPr>
            <a:normAutofit/>
          </a:bodyPr>
          <a:lstStyle/>
          <a:p>
            <a:r>
              <a:rPr lang="nl-NL" sz="2000" b="1" dirty="0">
                <a:solidFill>
                  <a:srgbClr val="008000"/>
                </a:solidFill>
              </a:rPr>
              <a:t>strijkplaat achterzijde = </a:t>
            </a:r>
            <a:r>
              <a:rPr lang="nl-NL" sz="2000" b="1" dirty="0" smtClean="0">
                <a:solidFill>
                  <a:srgbClr val="008000"/>
                </a:solidFill>
              </a:rPr>
              <a:t>bol</a:t>
            </a:r>
          </a:p>
          <a:p>
            <a:r>
              <a:rPr lang="nl-NL" sz="2000" b="1" dirty="0" smtClean="0"/>
              <a:t>Met een holle en bolle strijkplaat krijgt het zaagraam een licht rollende beweging aan de onderkant. De tanden worden in een lichte bocht naar het hout </a:t>
            </a:r>
            <a:r>
              <a:rPr lang="nl-NL" sz="2000" b="1" dirty="0" err="1" smtClean="0"/>
              <a:t>toegeleid</a:t>
            </a:r>
            <a:r>
              <a:rPr lang="nl-NL" sz="2000" b="1" dirty="0" smtClean="0"/>
              <a:t>. Hierdoor hebben alle tanden werk. </a:t>
            </a:r>
          </a:p>
          <a:p>
            <a:r>
              <a:rPr lang="nl-NL" sz="2000" b="1" dirty="0" smtClean="0"/>
              <a:t>Modern voorbeeld: je decoupeerzaagknop met de stand 0-3.</a:t>
            </a:r>
            <a:endParaRPr lang="nl-NL" sz="2000" b="1" dirty="0"/>
          </a:p>
        </p:txBody>
      </p:sp>
    </p:spTree>
    <p:extLst>
      <p:ext uri="{BB962C8B-B14F-4D97-AF65-F5344CB8AC3E}">
        <p14:creationId xmlns:p14="http://schemas.microsoft.com/office/powerpoint/2010/main" val="13475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De kap.</a:t>
            </a:r>
            <a:endParaRPr lang="nl-NL" sz="3200" b="1" dirty="0"/>
          </a:p>
        </p:txBody>
      </p:sp>
    </p:spTree>
    <p:extLst>
      <p:ext uri="{BB962C8B-B14F-4D97-AF65-F5344CB8AC3E}">
        <p14:creationId xmlns:p14="http://schemas.microsoft.com/office/powerpoint/2010/main" val="228642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Montage kap en voorkeuvelens.</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643457" y="1268760"/>
            <a:ext cx="5857086" cy="3902284"/>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827584" y="5373216"/>
            <a:ext cx="7848872" cy="1296144"/>
          </a:xfrm>
        </p:spPr>
        <p:txBody>
          <a:bodyPr>
            <a:noAutofit/>
          </a:bodyPr>
          <a:lstStyle/>
          <a:p>
            <a:pPr marL="0" indent="0">
              <a:buNone/>
            </a:pPr>
            <a:r>
              <a:rPr lang="nl-NL" sz="2000" b="1" dirty="0" smtClean="0"/>
              <a:t>Daklijsten, achterbalk, penbalk, steunderbalk en steunder, windpeluw, keer- en weerstijlen, voorkeuvelensbalk.</a:t>
            </a:r>
          </a:p>
          <a:p>
            <a:pPr marL="0" indent="0">
              <a:buNone/>
            </a:pPr>
            <a:r>
              <a:rPr lang="nl-NL" sz="2000" b="1" dirty="0" smtClean="0"/>
              <a:t>Een herhaling van de wipmolen en de standerdmolendaken.</a:t>
            </a:r>
            <a:endParaRPr lang="nl-NL" sz="2000" b="1" dirty="0"/>
          </a:p>
        </p:txBody>
      </p:sp>
    </p:spTree>
    <p:extLst>
      <p:ext uri="{BB962C8B-B14F-4D97-AF65-F5344CB8AC3E}">
        <p14:creationId xmlns:p14="http://schemas.microsoft.com/office/powerpoint/2010/main" val="407506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Plaatsen van de kapspanten.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832" y="1600200"/>
            <a:ext cx="7410336"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993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Plaatsen kapframe.</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5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Bovenas en bovenwiel.</a:t>
            </a:r>
            <a:endParaRPr lang="nl-NL" sz="3200" b="1" dirty="0"/>
          </a:p>
        </p:txBody>
      </p:sp>
    </p:spTree>
    <p:extLst>
      <p:ext uri="{BB962C8B-B14F-4D97-AF65-F5344CB8AC3E}">
        <p14:creationId xmlns:p14="http://schemas.microsoft.com/office/powerpoint/2010/main" val="11208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Gietijzeren bovenas, halslager en halssteen.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843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Boshout.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35323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Bovenwiel en Vlaamse vang.</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83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Penlager, pensteen en tegel van De Eenhoorn.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713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186808" cy="1211734"/>
          </a:xfrm>
        </p:spPr>
        <p:txBody>
          <a:bodyPr>
            <a:noAutofit/>
          </a:bodyPr>
          <a:lstStyle/>
          <a:p>
            <a:r>
              <a:rPr lang="nl-NL" sz="3200" dirty="0" smtClean="0"/>
              <a:t>Hijs-kraanzagers.</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476672"/>
            <a:ext cx="3886000" cy="5832648"/>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467544" y="1556792"/>
            <a:ext cx="4464496" cy="4708981"/>
          </a:xfrm>
          <a:prstGeom prst="rect">
            <a:avLst/>
          </a:prstGeom>
          <a:noFill/>
        </p:spPr>
        <p:txBody>
          <a:bodyPr wrap="square" rtlCol="0">
            <a:spAutoFit/>
          </a:bodyPr>
          <a:lstStyle/>
          <a:p>
            <a:r>
              <a:rPr lang="nl-NL" sz="2000" b="1" dirty="0" smtClean="0"/>
              <a:t>Op de grotere zagerijen waar de stammen van een ton of zwaarder werden gezaagd, werd een hijskraan gebruikt om de stammen op de stellage te tillen.  </a:t>
            </a:r>
          </a:p>
          <a:p>
            <a:r>
              <a:rPr lang="nl-NL" sz="2000" b="1" dirty="0" smtClean="0"/>
              <a:t>Toen men overstapte op de handzaag met enkel een bovengreep en een los handvat aan de onderzijde, kreeg deze de naam mee van de werkwijze.</a:t>
            </a:r>
          </a:p>
          <a:p>
            <a:endParaRPr lang="nl-NL" sz="2000" b="1" dirty="0" smtClean="0"/>
          </a:p>
          <a:p>
            <a:r>
              <a:rPr lang="nl-NL" sz="2000" b="1" dirty="0" smtClean="0"/>
              <a:t>De kraanzaag.</a:t>
            </a:r>
          </a:p>
          <a:p>
            <a:endParaRPr lang="nl-NL" sz="2000" b="1" dirty="0"/>
          </a:p>
          <a:p>
            <a:r>
              <a:rPr lang="nl-NL" sz="2000" b="1" dirty="0" smtClean="0"/>
              <a:t>Deze zaag toont grote overeenkomst met het zaagblad  dat we tegenwoordig op de zaagmolens gebruiken.</a:t>
            </a:r>
            <a:endParaRPr lang="nl-NL" sz="2000" b="1" dirty="0"/>
          </a:p>
        </p:txBody>
      </p:sp>
    </p:spTree>
    <p:extLst>
      <p:ext uri="{BB962C8B-B14F-4D97-AF65-F5344CB8AC3E}">
        <p14:creationId xmlns:p14="http://schemas.microsoft.com/office/powerpoint/2010/main" val="122546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Takelen van de bovenas met bovenwiel.</a:t>
            </a:r>
            <a:br>
              <a:rPr lang="nl-NL" sz="3200" b="1" dirty="0" smtClean="0"/>
            </a:br>
            <a:r>
              <a:rPr lang="nl-NL" sz="2200" b="1" dirty="0" smtClean="0"/>
              <a:t>Vangwiel met dikke hoepel en een kranswiel. Door het schijfloop moet er door ruimtegebrek een Hollandse-  of stutvang in.</a:t>
            </a: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495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Plaatsen van de bovenas met bovenwiel.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328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Plaatsen kapspanten.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89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Gevlucht.</a:t>
            </a:r>
            <a:endParaRPr lang="nl-NL" sz="3200" b="1" dirty="0"/>
          </a:p>
        </p:txBody>
      </p:sp>
    </p:spTree>
    <p:extLst>
      <p:ext uri="{BB962C8B-B14F-4D97-AF65-F5344CB8AC3E}">
        <p14:creationId xmlns:p14="http://schemas.microsoft.com/office/powerpoint/2010/main" val="24142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Optafelen oudhollands gevlucht.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196752"/>
            <a:ext cx="6793190"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593347" y="5789674"/>
            <a:ext cx="7957307" cy="400110"/>
          </a:xfrm>
          <a:prstGeom prst="rect">
            <a:avLst/>
          </a:prstGeom>
          <a:noFill/>
        </p:spPr>
        <p:txBody>
          <a:bodyPr wrap="none" rtlCol="0">
            <a:spAutoFit/>
          </a:bodyPr>
          <a:lstStyle/>
          <a:p>
            <a:pPr algn="ctr"/>
            <a:r>
              <a:rPr lang="nl-NL" sz="2000" b="1" dirty="0" smtClean="0"/>
              <a:t>Paltrokmolens hebben een vrij diepe zeeg die pas aan de top  terugloopt.</a:t>
            </a:r>
            <a:endParaRPr lang="nl-NL" sz="2000" b="1" dirty="0"/>
          </a:p>
        </p:txBody>
      </p:sp>
    </p:spTree>
    <p:extLst>
      <p:ext uri="{BB962C8B-B14F-4D97-AF65-F5344CB8AC3E}">
        <p14:creationId xmlns:p14="http://schemas.microsoft.com/office/powerpoint/2010/main" val="128865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3322712" cy="1162050"/>
          </a:xfrm>
        </p:spPr>
        <p:txBody>
          <a:bodyPr>
            <a:noAutofit/>
          </a:bodyPr>
          <a:lstStyle/>
          <a:p>
            <a:r>
              <a:rPr lang="nl-NL" sz="3200" dirty="0" smtClean="0"/>
              <a:t>Roedeketting.</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Oogbout door de borstnaald.</a:t>
            </a:r>
          </a:p>
          <a:p>
            <a:endParaRPr lang="nl-NL" sz="2000" b="1" dirty="0" smtClean="0"/>
          </a:p>
          <a:p>
            <a:r>
              <a:rPr lang="nl-NL" sz="2000" b="1" dirty="0" smtClean="0"/>
              <a:t>Oog op de roede.</a:t>
            </a:r>
          </a:p>
          <a:p>
            <a:endParaRPr lang="nl-NL" sz="2000" b="1" dirty="0"/>
          </a:p>
          <a:p>
            <a:r>
              <a:rPr lang="nl-NL" sz="2000" b="1" dirty="0" smtClean="0"/>
              <a:t>Bliksemafleiderkabel naar ringleiding.</a:t>
            </a:r>
            <a:endParaRPr lang="nl-NL" sz="2000" b="1" dirty="0"/>
          </a:p>
        </p:txBody>
      </p:sp>
    </p:spTree>
    <p:extLst>
      <p:ext uri="{BB962C8B-B14F-4D97-AF65-F5344CB8AC3E}">
        <p14:creationId xmlns:p14="http://schemas.microsoft.com/office/powerpoint/2010/main" val="78500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sp>
        <p:nvSpPr>
          <p:cNvPr id="6" name="Tijdelijke aanduiding voor tekst 5"/>
          <p:cNvSpPr>
            <a:spLocks noGrp="1"/>
          </p:cNvSpPr>
          <p:nvPr>
            <p:ph type="body" sz="half" idx="2"/>
          </p:nvPr>
        </p:nvSpPr>
        <p:spPr/>
        <p:txBody>
          <a:bodyPr>
            <a:normAutofit/>
          </a:bodyPr>
          <a:lstStyle/>
          <a:p>
            <a:endParaRPr lang="nl-NL" sz="3200" b="1" dirty="0" smtClean="0"/>
          </a:p>
          <a:p>
            <a:r>
              <a:rPr lang="nl-NL" sz="3200" b="1" dirty="0" smtClean="0"/>
              <a:t>Zaagslee en krabbelwerk.</a:t>
            </a:r>
            <a:endParaRPr lang="nl-NL" sz="3200" b="1" dirty="0"/>
          </a:p>
        </p:txBody>
      </p:sp>
      <p:pic>
        <p:nvPicPr>
          <p:cNvPr id="3" name="Tijdelijke aanduiding voor inhoud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653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32556" y="188640"/>
            <a:ext cx="8291264" cy="648072"/>
          </a:xfrm>
        </p:spPr>
        <p:txBody>
          <a:bodyPr>
            <a:noAutofit/>
          </a:bodyPr>
          <a:lstStyle/>
          <a:p>
            <a:pPr algn="ctr"/>
            <a:r>
              <a:rPr lang="nl-NL" sz="3200" dirty="0" smtClean="0"/>
              <a:t>De zaagslee.</a:t>
            </a:r>
            <a:endParaRPr lang="nl-NL" sz="3200" dirty="0"/>
          </a:p>
        </p:txBody>
      </p:sp>
      <p:pic>
        <p:nvPicPr>
          <p:cNvPr id="13" name="Tijdelijke aanduiding voor inhoud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005" y="937501"/>
            <a:ext cx="6799991" cy="4708993"/>
          </a:xfrm>
          <a:prstGeom prst="rect">
            <a:avLst/>
          </a:prstGeom>
          <a:ln>
            <a:noFill/>
          </a:ln>
          <a:effectLst>
            <a:outerShdw blurRad="292100" dist="139700" dir="2700000" algn="tl" rotWithShape="0">
              <a:srgbClr val="333333">
                <a:alpha val="65000"/>
              </a:srgbClr>
            </a:outerShdw>
          </a:effectLst>
        </p:spPr>
      </p:pic>
      <p:sp>
        <p:nvSpPr>
          <p:cNvPr id="15" name="Tekstvak 14"/>
          <p:cNvSpPr txBox="1"/>
          <p:nvPr/>
        </p:nvSpPr>
        <p:spPr>
          <a:xfrm>
            <a:off x="467544" y="5832467"/>
            <a:ext cx="8287634" cy="400110"/>
          </a:xfrm>
          <a:prstGeom prst="rect">
            <a:avLst/>
          </a:prstGeom>
          <a:noFill/>
        </p:spPr>
        <p:txBody>
          <a:bodyPr wrap="square" rtlCol="0">
            <a:spAutoFit/>
          </a:bodyPr>
          <a:lstStyle/>
          <a:p>
            <a:r>
              <a:rPr lang="nl-NL" sz="2000" b="1" dirty="0" smtClean="0"/>
              <a:t>sleepollen   pollenbalk   vaste legger   achter sleehoofd   losse legger   prook</a:t>
            </a:r>
            <a:endParaRPr lang="nl-NL" sz="2000" b="1" dirty="0"/>
          </a:p>
        </p:txBody>
      </p:sp>
      <p:cxnSp>
        <p:nvCxnSpPr>
          <p:cNvPr id="19" name="Rechte verbindingslijn met pijl 18"/>
          <p:cNvCxnSpPr/>
          <p:nvPr/>
        </p:nvCxnSpPr>
        <p:spPr>
          <a:xfrm flipV="1">
            <a:off x="1331640" y="3284984"/>
            <a:ext cx="1116124" cy="254748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V="1">
            <a:off x="2447764" y="3933056"/>
            <a:ext cx="468052" cy="194421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H="1" flipV="1">
            <a:off x="3131840" y="4725144"/>
            <a:ext cx="648072" cy="1145087"/>
          </a:xfrm>
          <a:prstGeom prst="straightConnector1">
            <a:avLst/>
          </a:prstGeom>
          <a:ln w="5715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flipV="1">
            <a:off x="5148064" y="5373216"/>
            <a:ext cx="0" cy="5040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flipH="1" flipV="1">
            <a:off x="5292080" y="4869160"/>
            <a:ext cx="1584176" cy="10081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p:nvPr/>
        </p:nvCxnSpPr>
        <p:spPr>
          <a:xfrm flipH="1" flipV="1">
            <a:off x="6516216" y="5157192"/>
            <a:ext cx="1656184" cy="7200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0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Krabbelwerk.</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260648"/>
            <a:ext cx="3902075"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a:xfrm>
            <a:off x="323528" y="1412776"/>
            <a:ext cx="4320480" cy="4691063"/>
          </a:xfrm>
        </p:spPr>
        <p:txBody>
          <a:bodyPr>
            <a:normAutofit/>
          </a:bodyPr>
          <a:lstStyle/>
          <a:p>
            <a:r>
              <a:rPr lang="nl-NL" sz="2000" b="1" dirty="0" smtClean="0"/>
              <a:t>De krabbelstijl staat klem tussen de zaagvloer en de raamzolder.</a:t>
            </a:r>
          </a:p>
          <a:p>
            <a:r>
              <a:rPr lang="nl-NL" sz="2000" b="1" dirty="0" smtClean="0"/>
              <a:t>De krabbelstok scharniert in de krabbelstijl. </a:t>
            </a:r>
          </a:p>
          <a:p>
            <a:r>
              <a:rPr lang="nl-NL" sz="2000" b="1" dirty="0" smtClean="0"/>
              <a:t>Ook de pal is in dit scharnierpunt geplaatst.</a:t>
            </a:r>
          </a:p>
        </p:txBody>
      </p:sp>
    </p:spTree>
    <p:extLst>
      <p:ext uri="{BB962C8B-B14F-4D97-AF65-F5344CB8AC3E}">
        <p14:creationId xmlns:p14="http://schemas.microsoft.com/office/powerpoint/2010/main" val="146631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Krabbelwerk.</a:t>
            </a:r>
            <a:endParaRPr lang="nl-NL" sz="3200" dirty="0"/>
          </a:p>
        </p:txBody>
      </p:sp>
      <p:sp>
        <p:nvSpPr>
          <p:cNvPr id="6" name="Tijdelijke aanduiding voor tekst 5"/>
          <p:cNvSpPr>
            <a:spLocks noGrp="1"/>
          </p:cNvSpPr>
          <p:nvPr>
            <p:ph type="body" sz="half" idx="2"/>
          </p:nvPr>
        </p:nvSpPr>
        <p:spPr>
          <a:xfrm>
            <a:off x="323528" y="1412776"/>
            <a:ext cx="4320480" cy="4691063"/>
          </a:xfrm>
        </p:spPr>
        <p:txBody>
          <a:bodyPr>
            <a:normAutofit/>
          </a:bodyPr>
          <a:lstStyle/>
          <a:p>
            <a:r>
              <a:rPr lang="nl-NL" sz="2000" b="1" dirty="0" smtClean="0"/>
              <a:t>De krabbelstang scharniert aan een beugel tegen de zijkant van de raamstijl op de raamzolder.</a:t>
            </a:r>
          </a:p>
          <a:p>
            <a:r>
              <a:rPr lang="nl-NL" sz="2000" b="1" dirty="0" smtClean="0"/>
              <a:t>De krabbelstang is verbonden met de krabbelstok en is  fijn-</a:t>
            </a:r>
            <a:r>
              <a:rPr lang="nl-NL" sz="2000" b="1" dirty="0" err="1" smtClean="0"/>
              <a:t>afstelbaar</a:t>
            </a:r>
            <a:r>
              <a:rPr lang="nl-NL" sz="2000" b="1" dirty="0" smtClean="0"/>
              <a:t> door diverse gat combinaties.</a:t>
            </a:r>
            <a:endParaRPr lang="nl-NL" sz="2000" b="1"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404664"/>
            <a:ext cx="3899636" cy="5853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8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32656"/>
            <a:ext cx="3008313" cy="526380"/>
          </a:xfrm>
        </p:spPr>
        <p:txBody>
          <a:bodyPr>
            <a:normAutofit fontScale="90000"/>
          </a:bodyPr>
          <a:lstStyle/>
          <a:p>
            <a:r>
              <a:rPr lang="nl-NL" sz="3200" dirty="0" smtClean="0"/>
              <a:t>Kraanzaag.</a:t>
            </a:r>
            <a:endParaRPr lang="nl-NL" sz="3200"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235"/>
          <a:stretch/>
        </p:blipFill>
        <p:spPr>
          <a:xfrm>
            <a:off x="5292080" y="476672"/>
            <a:ext cx="3453873" cy="5227378"/>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251520" y="764704"/>
            <a:ext cx="5040560" cy="5361459"/>
          </a:xfrm>
        </p:spPr>
        <p:txBody>
          <a:bodyPr>
            <a:noAutofit/>
          </a:bodyPr>
          <a:lstStyle/>
          <a:p>
            <a:r>
              <a:rPr lang="nl-NL" sz="2000" b="1" dirty="0" smtClean="0"/>
              <a:t>Bij de zaagdemonstratie op deze afbeelding wordt gebruik gemaakt van een zgn. kraanzaag.</a:t>
            </a:r>
          </a:p>
          <a:p>
            <a:r>
              <a:rPr lang="nl-NL" sz="2000" b="1" dirty="0" smtClean="0"/>
              <a:t>De bokken waar de stam op ligt is verstelbaar.</a:t>
            </a:r>
          </a:p>
          <a:p>
            <a:r>
              <a:rPr lang="nl-NL" sz="2000" b="1" dirty="0" smtClean="0"/>
              <a:t>Door wisselend aan één kant de stam op te drukken, kon de dragende balk steeds een stukje hoger worden verstoken, tot het werkstuk voor de onderman boven zijn pet lag.</a:t>
            </a:r>
          </a:p>
          <a:p>
            <a:r>
              <a:rPr lang="nl-NL" sz="2000" b="1" dirty="0" smtClean="0"/>
              <a:t>Van tevoren wordt op het werkstuk een lijn getrokken. Met een stuk touw en krijtpoeder werd een spatlijn aangebracht.</a:t>
            </a:r>
          </a:p>
          <a:p>
            <a:r>
              <a:rPr lang="nl-NL" sz="2000" b="1" dirty="0" smtClean="0"/>
              <a:t>De bovenman tilt de zaag op en zorgt dat deze op de spatlijn blijft lopen.</a:t>
            </a:r>
          </a:p>
          <a:p>
            <a:r>
              <a:rPr lang="nl-NL" sz="2000" b="1" dirty="0" smtClean="0"/>
              <a:t>De onderman trekt de zaag naar beneden.</a:t>
            </a:r>
            <a:endParaRPr lang="nl-NL" sz="2000" b="1" dirty="0"/>
          </a:p>
        </p:txBody>
      </p:sp>
    </p:spTree>
    <p:extLst>
      <p:ext uri="{BB962C8B-B14F-4D97-AF65-F5344CB8AC3E}">
        <p14:creationId xmlns:p14="http://schemas.microsoft.com/office/powerpoint/2010/main" val="314823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Krabbelrad.</a:t>
            </a:r>
            <a:endParaRPr lang="nl-NL" sz="3200" b="1"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784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Tandheugel, krabbelas en rondsel.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7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Krabbelaar en de pal.</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129" y="1192415"/>
            <a:ext cx="3017308" cy="4525963"/>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196752"/>
            <a:ext cx="3024336" cy="4536504"/>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3707905" y="1371383"/>
            <a:ext cx="2016224" cy="4370427"/>
          </a:xfrm>
          <a:prstGeom prst="rect">
            <a:avLst/>
          </a:prstGeom>
          <a:noFill/>
        </p:spPr>
        <p:txBody>
          <a:bodyPr wrap="square" rtlCol="0">
            <a:spAutoFit/>
          </a:bodyPr>
          <a:lstStyle/>
          <a:p>
            <a:pPr algn="r"/>
            <a:r>
              <a:rPr lang="nl-NL" sz="2000" b="1" dirty="0" smtClean="0">
                <a:solidFill>
                  <a:srgbClr val="FFFF00"/>
                </a:solidFill>
              </a:rPr>
              <a:t>De krabbelaar </a:t>
            </a:r>
            <a:r>
              <a:rPr lang="nl-NL" sz="2000" b="1" dirty="0" smtClean="0"/>
              <a:t>wordt omhoog getrokken door de beweging van de krabbelstok en het zaagraam. Per opgetrokken tand verschuift de slee 1 mm.</a:t>
            </a:r>
          </a:p>
          <a:p>
            <a:endParaRPr lang="nl-NL" dirty="0"/>
          </a:p>
          <a:p>
            <a:r>
              <a:rPr lang="nl-NL" sz="2000" b="1" dirty="0" smtClean="0"/>
              <a:t>Links is de krabbelaar uit het werk gehaald.</a:t>
            </a:r>
            <a:endParaRPr lang="nl-NL" sz="2000" b="1" dirty="0"/>
          </a:p>
        </p:txBody>
      </p:sp>
      <p:cxnSp>
        <p:nvCxnSpPr>
          <p:cNvPr id="7" name="Rechte verbindingslijn met pijl 6"/>
          <p:cNvCxnSpPr/>
          <p:nvPr/>
        </p:nvCxnSpPr>
        <p:spPr>
          <a:xfrm flipV="1">
            <a:off x="6732240" y="2060848"/>
            <a:ext cx="360040" cy="201622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54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Krabbeltouw, schorttouw.</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600200"/>
            <a:ext cx="603461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687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sp>
        <p:nvSpPr>
          <p:cNvPr id="6" name="Tijdelijke aanduiding voor tekst 5"/>
          <p:cNvSpPr>
            <a:spLocks noGrp="1"/>
          </p:cNvSpPr>
          <p:nvPr>
            <p:ph type="body" sz="half" idx="2"/>
          </p:nvPr>
        </p:nvSpPr>
        <p:spPr/>
        <p:txBody>
          <a:bodyPr>
            <a:normAutofit/>
          </a:bodyPr>
          <a:lstStyle/>
          <a:p>
            <a:endParaRPr lang="nl-NL" sz="3200" b="1" dirty="0" smtClean="0"/>
          </a:p>
          <a:p>
            <a:r>
              <a:rPr lang="nl-NL" sz="3200" b="1" dirty="0" smtClean="0"/>
              <a:t>De binnenvang.</a:t>
            </a:r>
            <a:endParaRPr lang="nl-NL" sz="3200" b="1" dirty="0"/>
          </a:p>
        </p:txBody>
      </p:sp>
      <p:pic>
        <p:nvPicPr>
          <p:cNvPr id="3" name="Tijdelijke aanduiding voor inhoud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41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538736" cy="1162050"/>
          </a:xfrm>
        </p:spPr>
        <p:txBody>
          <a:bodyPr>
            <a:normAutofit/>
          </a:bodyPr>
          <a:lstStyle/>
          <a:p>
            <a:r>
              <a:rPr lang="nl-NL" sz="3200" dirty="0" smtClean="0"/>
              <a:t>Vlaamse vang.</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457200" y="1435100"/>
            <a:ext cx="3610744" cy="4691063"/>
          </a:xfrm>
        </p:spPr>
        <p:txBody>
          <a:bodyPr>
            <a:normAutofit/>
          </a:bodyPr>
          <a:lstStyle/>
          <a:p>
            <a:r>
              <a:rPr lang="nl-NL" sz="2000" b="1" dirty="0" smtClean="0"/>
              <a:t>De 4 vangstukken zitten vast aan de rechter daklijst met 2 </a:t>
            </a:r>
            <a:r>
              <a:rPr lang="nl-NL" sz="2000" b="1" dirty="0" err="1" smtClean="0"/>
              <a:t>koebouten</a:t>
            </a:r>
            <a:r>
              <a:rPr lang="nl-NL" sz="2000" b="1" dirty="0" smtClean="0"/>
              <a:t> en met halve maanijzers aan het buikstuk.</a:t>
            </a:r>
          </a:p>
          <a:p>
            <a:r>
              <a:rPr lang="nl-NL" sz="2000" b="1" dirty="0" smtClean="0"/>
              <a:t>Het sabelijzer trekt aan het sabelstuk.</a:t>
            </a:r>
          </a:p>
          <a:p>
            <a:r>
              <a:rPr lang="nl-NL" sz="2000" b="1" dirty="0" smtClean="0"/>
              <a:t>Bij De Eenhoorn is het lange sabelijzer grotendeels vervangen door hout. </a:t>
            </a:r>
          </a:p>
          <a:p>
            <a:r>
              <a:rPr lang="nl-NL" sz="2000" b="1" dirty="0" smtClean="0"/>
              <a:t>De vangbalk ligt 4 meter lager in de kast.</a:t>
            </a:r>
          </a:p>
          <a:p>
            <a:r>
              <a:rPr lang="nl-NL" sz="2000" b="1" dirty="0" smtClean="0"/>
              <a:t>De </a:t>
            </a:r>
            <a:r>
              <a:rPr lang="nl-NL" sz="2000" b="1" dirty="0" err="1" smtClean="0"/>
              <a:t>lendestut</a:t>
            </a:r>
            <a:r>
              <a:rPr lang="nl-NL" sz="2000" b="1" dirty="0" smtClean="0"/>
              <a:t> geleidt het sabelstuk op de juiste plek.</a:t>
            </a:r>
            <a:endParaRPr lang="nl-NL" sz="2000" b="1" dirty="0"/>
          </a:p>
        </p:txBody>
      </p:sp>
    </p:spTree>
    <p:extLst>
      <p:ext uri="{BB962C8B-B14F-4D97-AF65-F5344CB8AC3E}">
        <p14:creationId xmlns:p14="http://schemas.microsoft.com/office/powerpoint/2010/main" val="42641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4546848" cy="779686"/>
          </a:xfrm>
        </p:spPr>
        <p:txBody>
          <a:bodyPr>
            <a:noAutofit/>
          </a:bodyPr>
          <a:lstStyle/>
          <a:p>
            <a:r>
              <a:rPr lang="nl-NL" sz="3200" dirty="0" smtClean="0"/>
              <a:t>Vang opgelegd.</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2333" y="908720"/>
            <a:ext cx="3279176" cy="5205041"/>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a:xfrm>
            <a:off x="457200" y="1435100"/>
            <a:ext cx="4978896" cy="4691063"/>
          </a:xfrm>
        </p:spPr>
        <p:txBody>
          <a:bodyPr>
            <a:noAutofit/>
          </a:bodyPr>
          <a:lstStyle/>
          <a:p>
            <a:r>
              <a:rPr lang="nl-NL" sz="2000" b="1" dirty="0" smtClean="0"/>
              <a:t>De vangbalk scharniert in een </a:t>
            </a:r>
            <a:r>
              <a:rPr lang="nl-NL" sz="2000" b="1" dirty="0" smtClean="0"/>
              <a:t>paard. </a:t>
            </a:r>
            <a:endParaRPr lang="nl-NL" sz="2000" b="1" dirty="0" smtClean="0"/>
          </a:p>
          <a:p>
            <a:r>
              <a:rPr lang="nl-NL" sz="2000" b="1" dirty="0" smtClean="0"/>
              <a:t>(Zit aan twee kanten vast.)</a:t>
            </a:r>
            <a:endParaRPr lang="nl-NL" sz="2000" b="1" dirty="0"/>
          </a:p>
          <a:p>
            <a:r>
              <a:rPr lang="nl-NL" sz="2000" b="1" dirty="0" smtClean="0"/>
              <a:t>De grenen vangbalk is vrij lang en tenger.</a:t>
            </a:r>
          </a:p>
          <a:p>
            <a:r>
              <a:rPr lang="nl-NL" sz="2000" b="1" dirty="0" smtClean="0"/>
              <a:t>Het sabelhout steekt door de vangbalk. </a:t>
            </a:r>
          </a:p>
          <a:p>
            <a:r>
              <a:rPr lang="nl-NL" sz="2000" b="1" dirty="0" smtClean="0"/>
              <a:t>Twee gaten in de vangbalk en diverse gaten in het sabelhout voor het versteken.</a:t>
            </a:r>
            <a:endParaRPr lang="nl-NL" sz="2000" b="1" dirty="0"/>
          </a:p>
          <a:p>
            <a:r>
              <a:rPr lang="nl-NL" sz="2000" b="1" dirty="0" smtClean="0"/>
              <a:t>Vangstok hoog, vangbalk neer, molen op de vang.</a:t>
            </a:r>
          </a:p>
          <a:p>
            <a:r>
              <a:rPr lang="nl-NL" sz="2000" b="1" dirty="0" smtClean="0"/>
              <a:t>Eén vangtouw naar de zaagvloer.</a:t>
            </a:r>
          </a:p>
          <a:p>
            <a:r>
              <a:rPr lang="nl-NL" sz="2000" b="1" dirty="0" smtClean="0"/>
              <a:t>Eén vangtouw naar het schavot.</a:t>
            </a:r>
          </a:p>
          <a:p>
            <a:r>
              <a:rPr lang="nl-NL" sz="2000" b="1" dirty="0" smtClean="0"/>
              <a:t>De luxe van een binnenvang.</a:t>
            </a:r>
          </a:p>
        </p:txBody>
      </p:sp>
    </p:spTree>
    <p:extLst>
      <p:ext uri="{BB962C8B-B14F-4D97-AF65-F5344CB8AC3E}">
        <p14:creationId xmlns:p14="http://schemas.microsoft.com/office/powerpoint/2010/main" val="371116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3200" b="1" dirty="0" smtClean="0"/>
              <a:t>Verbinding vangbalk en vangstok met een bout.</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77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57200" y="273050"/>
            <a:ext cx="3008313" cy="2435870"/>
          </a:xfrm>
        </p:spPr>
        <p:txBody>
          <a:bodyPr>
            <a:noAutofit/>
          </a:bodyPr>
          <a:lstStyle/>
          <a:p>
            <a:r>
              <a:rPr lang="nl-NL" sz="3200" b="1" dirty="0" smtClean="0"/>
              <a:t>Verbinding vangbalk en vangstok met een ketting. Otter.</a:t>
            </a:r>
            <a:endParaRPr lang="nl-NL" sz="3200" b="1"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5033" y="273050"/>
            <a:ext cx="4411783" cy="5853113"/>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457200" y="2708920"/>
            <a:ext cx="3008313" cy="3417243"/>
          </a:xfrm>
        </p:spPr>
        <p:txBody>
          <a:bodyPr>
            <a:normAutofit/>
          </a:bodyPr>
          <a:lstStyle/>
          <a:p>
            <a:r>
              <a:rPr lang="nl-NL" sz="2000" b="1" dirty="0" smtClean="0"/>
              <a:t>De Otter heeft geen kei. </a:t>
            </a:r>
            <a:endParaRPr lang="nl-NL" sz="2000" b="1" dirty="0"/>
          </a:p>
          <a:p>
            <a:r>
              <a:rPr lang="nl-NL" sz="2000" b="1" dirty="0" smtClean="0"/>
              <a:t>Hier wordt de vangbalk via een touwblok aangetrokken en geborgd.</a:t>
            </a:r>
          </a:p>
          <a:p>
            <a:endParaRPr lang="nl-NL" sz="2000" b="1" dirty="0"/>
          </a:p>
          <a:p>
            <a:endParaRPr lang="nl-NL" sz="2000" b="1" dirty="0" smtClean="0"/>
          </a:p>
          <a:p>
            <a:r>
              <a:rPr lang="nl-NL" sz="2000" b="1" dirty="0" smtClean="0"/>
              <a:t>De vangstok is op de krukzolder </a:t>
            </a:r>
            <a:r>
              <a:rPr lang="nl-NL" sz="2000" b="1" dirty="0" smtClean="0"/>
              <a:t>bevestigd </a:t>
            </a:r>
            <a:r>
              <a:rPr lang="nl-NL" sz="2000" b="1" dirty="0" smtClean="0"/>
              <a:t>met een balkje en opgehangen aan een stang of ketting.  </a:t>
            </a:r>
            <a:endParaRPr lang="nl-NL" sz="2000" b="1" dirty="0"/>
          </a:p>
        </p:txBody>
      </p:sp>
    </p:spTree>
    <p:extLst>
      <p:ext uri="{BB962C8B-B14F-4D97-AF65-F5344CB8AC3E}">
        <p14:creationId xmlns:p14="http://schemas.microsoft.com/office/powerpoint/2010/main" val="29561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042792" cy="1162050"/>
          </a:xfrm>
        </p:spPr>
        <p:txBody>
          <a:bodyPr>
            <a:normAutofit/>
          </a:bodyPr>
          <a:lstStyle/>
          <a:p>
            <a:r>
              <a:rPr lang="nl-NL" sz="3200" b="1" dirty="0" smtClean="0"/>
              <a:t>Borgen van de vang.</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91" r="23123"/>
          <a:stretch/>
        </p:blipFill>
        <p:spPr>
          <a:xfrm>
            <a:off x="4644008" y="692696"/>
            <a:ext cx="4177553" cy="4471392"/>
          </a:xfrm>
          <a:prstGeom prst="rect">
            <a:avLst/>
          </a:prstGeom>
          <a:ln>
            <a:noFill/>
          </a:ln>
          <a:effectLst>
            <a:outerShdw blurRad="292100" dist="139700" dir="2700000" algn="tl" rotWithShape="0">
              <a:srgbClr val="333333">
                <a:alpha val="65000"/>
              </a:srgbClr>
            </a:outerShdw>
          </a:effectLst>
        </p:spPr>
      </p:pic>
      <p:sp>
        <p:nvSpPr>
          <p:cNvPr id="7" name="Tijdelijke aanduiding voor tekst 6"/>
          <p:cNvSpPr>
            <a:spLocks noGrp="1"/>
          </p:cNvSpPr>
          <p:nvPr>
            <p:ph type="body" sz="half" idx="2"/>
          </p:nvPr>
        </p:nvSpPr>
        <p:spPr>
          <a:xfrm>
            <a:off x="457200" y="1435100"/>
            <a:ext cx="4114800" cy="4691063"/>
          </a:xfrm>
        </p:spPr>
        <p:txBody>
          <a:bodyPr>
            <a:normAutofit/>
          </a:bodyPr>
          <a:lstStyle/>
          <a:p>
            <a:r>
              <a:rPr lang="nl-NL" sz="2000" b="1" dirty="0">
                <a:solidFill>
                  <a:prstClr val="black"/>
                </a:solidFill>
                <a:ea typeface="+mj-ea"/>
                <a:cs typeface="+mj-cs"/>
              </a:rPr>
              <a:t>De vang wordt geborgd met een </a:t>
            </a:r>
            <a:r>
              <a:rPr lang="nl-NL" sz="2000" b="1" dirty="0" smtClean="0">
                <a:solidFill>
                  <a:prstClr val="black"/>
                </a:solidFill>
                <a:ea typeface="+mj-ea"/>
                <a:cs typeface="+mj-cs"/>
              </a:rPr>
              <a:t>knevel in het vangtouw </a:t>
            </a:r>
            <a:r>
              <a:rPr lang="nl-NL" sz="2000" b="1" dirty="0">
                <a:solidFill>
                  <a:prstClr val="black"/>
                </a:solidFill>
                <a:ea typeface="+mj-ea"/>
                <a:cs typeface="+mj-cs"/>
              </a:rPr>
              <a:t>onder de raamzolder</a:t>
            </a:r>
            <a:r>
              <a:rPr lang="nl-NL" sz="2000" b="1" dirty="0" smtClean="0">
                <a:solidFill>
                  <a:prstClr val="black"/>
                </a:solidFill>
                <a:ea typeface="+mj-ea"/>
                <a:cs typeface="+mj-cs"/>
              </a:rPr>
              <a:t>.</a:t>
            </a:r>
          </a:p>
          <a:p>
            <a:r>
              <a:rPr lang="nl-NL" sz="2000" b="1" dirty="0" smtClean="0">
                <a:solidFill>
                  <a:prstClr val="black"/>
                </a:solidFill>
                <a:ea typeface="+mj-ea"/>
                <a:cs typeface="+mj-cs"/>
              </a:rPr>
              <a:t>Geen duim, geen klos, geen slingerklamp.</a:t>
            </a:r>
          </a:p>
          <a:p>
            <a:r>
              <a:rPr lang="nl-NL" sz="2000" b="1" dirty="0" smtClean="0">
                <a:solidFill>
                  <a:prstClr val="black"/>
                </a:solidFill>
                <a:ea typeface="+mj-ea"/>
                <a:cs typeface="+mj-cs"/>
              </a:rPr>
              <a:t>Alleen een strak staand vangtouw.</a:t>
            </a:r>
          </a:p>
          <a:p>
            <a:r>
              <a:rPr lang="nl-NL" sz="2000" b="1" dirty="0" smtClean="0">
                <a:solidFill>
                  <a:prstClr val="black"/>
                </a:solidFill>
                <a:ea typeface="+mj-ea"/>
                <a:cs typeface="+mj-cs"/>
              </a:rPr>
              <a:t>Een zaagmolen gaat om de haverklap op de vang voor werkzaamheden aan het zaagwerk of de zagen. </a:t>
            </a:r>
          </a:p>
          <a:p>
            <a:r>
              <a:rPr lang="nl-NL" sz="2000" b="1" dirty="0" smtClean="0">
                <a:solidFill>
                  <a:prstClr val="black"/>
                </a:solidFill>
                <a:ea typeface="+mj-ea"/>
                <a:cs typeface="+mj-cs"/>
              </a:rPr>
              <a:t>Geen tijd om te controleren of de vang goed op de duim of op de klos is gelegd. Touw omhoog? Molen is gevangen.</a:t>
            </a:r>
          </a:p>
          <a:p>
            <a:r>
              <a:rPr lang="nl-NL" sz="2000" b="1" dirty="0" smtClean="0"/>
              <a:t>Tokkelen? Nooit van gehoord!</a:t>
            </a:r>
            <a:endParaRPr lang="nl-NL" sz="2000" b="1" dirty="0"/>
          </a:p>
        </p:txBody>
      </p:sp>
    </p:spTree>
    <p:extLst>
      <p:ext uri="{BB962C8B-B14F-4D97-AF65-F5344CB8AC3E}">
        <p14:creationId xmlns:p14="http://schemas.microsoft.com/office/powerpoint/2010/main" val="340084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Erve Kots in Lievelde.</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82700"/>
            <a:ext cx="5111750" cy="3833812"/>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lstStyle/>
          <a:p>
            <a:r>
              <a:rPr lang="nl-NL" sz="2000" b="1" dirty="0" smtClean="0"/>
              <a:t>Een andere kraanzaagopstelling.</a:t>
            </a:r>
          </a:p>
          <a:p>
            <a:r>
              <a:rPr lang="nl-NL" sz="2000" b="1" dirty="0" smtClean="0"/>
              <a:t>Door de stellage in een gegraven kuil te plaatsen kon  de stam (ook zonder kraan) makkelijker op de bokken geplaatst worden.</a:t>
            </a:r>
          </a:p>
          <a:p>
            <a:r>
              <a:rPr lang="nl-NL" sz="2000" b="1" dirty="0" smtClean="0"/>
              <a:t>De zaag steekt in het werk.</a:t>
            </a:r>
          </a:p>
          <a:p>
            <a:endParaRPr lang="nl-NL" dirty="0"/>
          </a:p>
        </p:txBody>
      </p:sp>
    </p:spTree>
    <p:extLst>
      <p:ext uri="{BB962C8B-B14F-4D97-AF65-F5344CB8AC3E}">
        <p14:creationId xmlns:p14="http://schemas.microsoft.com/office/powerpoint/2010/main" val="178254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Vang lichten.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Op de zaagvloer.</a:t>
            </a:r>
          </a:p>
          <a:p>
            <a:endParaRPr lang="nl-NL" sz="2000" b="1" dirty="0"/>
          </a:p>
          <a:p>
            <a:r>
              <a:rPr lang="nl-NL" sz="2000" b="1" dirty="0" smtClean="0"/>
              <a:t>Ook op de raamzolder kan de vang bediend worden.</a:t>
            </a:r>
          </a:p>
        </p:txBody>
      </p:sp>
    </p:spTree>
    <p:extLst>
      <p:ext uri="{BB962C8B-B14F-4D97-AF65-F5344CB8AC3E}">
        <p14:creationId xmlns:p14="http://schemas.microsoft.com/office/powerpoint/2010/main" val="5022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Vang lichten.</a:t>
            </a:r>
            <a:endParaRPr lang="nl-NL" sz="3200" dirty="0"/>
          </a:p>
        </p:txBody>
      </p:sp>
      <p:sp>
        <p:nvSpPr>
          <p:cNvPr id="6" name="Tijdelijke aanduiding voor tekst 5"/>
          <p:cNvSpPr>
            <a:spLocks noGrp="1"/>
          </p:cNvSpPr>
          <p:nvPr>
            <p:ph type="body" sz="half" idx="2"/>
          </p:nvPr>
        </p:nvSpPr>
        <p:spPr/>
        <p:txBody>
          <a:bodyPr>
            <a:normAutofit/>
          </a:bodyPr>
          <a:lstStyle/>
          <a:p>
            <a:r>
              <a:rPr lang="nl-NL" sz="2000" b="1" dirty="0" smtClean="0"/>
              <a:t>Op het schavot kan de vang wel gelicht worden maar niet worden gezekerd. </a:t>
            </a:r>
          </a:p>
          <a:p>
            <a:r>
              <a:rPr lang="nl-NL" sz="2000" b="1" dirty="0" smtClean="0"/>
              <a:t>Dat kan alleen onder de raamzolder.  Door het glazen ruitje heb je zicht op het </a:t>
            </a:r>
            <a:r>
              <a:rPr lang="nl-NL" sz="2000" b="1" dirty="0" err="1" smtClean="0"/>
              <a:t>binnenvangtouw</a:t>
            </a:r>
            <a:r>
              <a:rPr lang="nl-NL" sz="2000" b="1" dirty="0" smtClean="0"/>
              <a:t> en op de stand van de zaagramen.</a:t>
            </a:r>
            <a:endParaRPr lang="nl-NL" sz="20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604810"/>
            <a:ext cx="5111750" cy="51895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54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Vang vrij.</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74" y="273050"/>
            <a:ext cx="3765502"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Vangstok </a:t>
            </a:r>
            <a:r>
              <a:rPr lang="nl-NL" sz="2000" b="1" dirty="0"/>
              <a:t>neer, vangbalk omhoog, molen kan draaien</a:t>
            </a:r>
            <a:r>
              <a:rPr lang="nl-NL" sz="2000" b="1" dirty="0" smtClean="0"/>
              <a:t>.</a:t>
            </a:r>
            <a:endParaRPr lang="nl-NL" sz="2000" b="1" dirty="0"/>
          </a:p>
        </p:txBody>
      </p:sp>
    </p:spTree>
    <p:extLst>
      <p:ext uri="{BB962C8B-B14F-4D97-AF65-F5344CB8AC3E}">
        <p14:creationId xmlns:p14="http://schemas.microsoft.com/office/powerpoint/2010/main" val="186166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3754760" cy="1162050"/>
          </a:xfrm>
        </p:spPr>
        <p:txBody>
          <a:bodyPr>
            <a:noAutofit/>
          </a:bodyPr>
          <a:lstStyle/>
          <a:p>
            <a:r>
              <a:rPr lang="nl-NL" sz="3200" dirty="0" smtClean="0"/>
              <a:t>Een zwerfkei aan de vangbalk.  </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260648"/>
            <a:ext cx="3424071"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a:xfrm>
            <a:off x="457200" y="1435100"/>
            <a:ext cx="3898776" cy="4691063"/>
          </a:xfrm>
        </p:spPr>
        <p:txBody>
          <a:bodyPr>
            <a:normAutofit/>
          </a:bodyPr>
          <a:lstStyle/>
          <a:p>
            <a:r>
              <a:rPr lang="nl-NL" sz="2000" b="1" dirty="0" smtClean="0"/>
              <a:t>Als alternatieve kneppel.</a:t>
            </a:r>
          </a:p>
          <a:p>
            <a:r>
              <a:rPr lang="nl-NL" sz="2000" b="1" dirty="0" smtClean="0"/>
              <a:t>Kei gewicht: 25 kilo extra ballast aan de achterkant van de vangbalk levert 125 kilo extra trekgewicht aan het sabelijzer en de vangstukken.</a:t>
            </a:r>
            <a:endParaRPr lang="nl-NL" sz="2000" b="1" dirty="0"/>
          </a:p>
        </p:txBody>
      </p:sp>
    </p:spTree>
    <p:extLst>
      <p:ext uri="{BB962C8B-B14F-4D97-AF65-F5344CB8AC3E}">
        <p14:creationId xmlns:p14="http://schemas.microsoft.com/office/powerpoint/2010/main" val="56247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Kei uitgeschakeld op de werkbank.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197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Pal.</a:t>
            </a:r>
            <a:endParaRPr lang="nl-NL" sz="320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107" y="273050"/>
            <a:ext cx="3899636" cy="585311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Touw naar contragewicht in de kap.</a:t>
            </a:r>
          </a:p>
          <a:p>
            <a:r>
              <a:rPr lang="nl-NL" sz="2000" b="1" dirty="0" smtClean="0"/>
              <a:t>Het paltouw loopt naar de raamzolder, beneden, en blijft binnen.</a:t>
            </a:r>
            <a:endParaRPr lang="nl-NL" sz="2000" b="1" dirty="0"/>
          </a:p>
        </p:txBody>
      </p:sp>
    </p:spTree>
    <p:extLst>
      <p:ext uri="{BB962C8B-B14F-4D97-AF65-F5344CB8AC3E}">
        <p14:creationId xmlns:p14="http://schemas.microsoft.com/office/powerpoint/2010/main" val="42592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b="1" dirty="0" smtClean="0"/>
              <a:t>Zekeren van de kei en paltouw.</a:t>
            </a:r>
            <a:endParaRPr lang="nl-NL" sz="3200" b="1"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1547664" y="5367338"/>
            <a:ext cx="6120680" cy="804862"/>
          </a:xfrm>
        </p:spPr>
        <p:txBody>
          <a:bodyPr>
            <a:normAutofit fontScale="92500" lnSpcReduction="20000"/>
          </a:bodyPr>
          <a:lstStyle/>
          <a:p>
            <a:r>
              <a:rPr lang="nl-NL" sz="2000" b="1" dirty="0" smtClean="0"/>
              <a:t>De kei hangt boven de raamzoldervloer onder de vangbalk met een lus om een kikker. Het paltouw op de andere kruisbalk.</a:t>
            </a:r>
            <a:endParaRPr lang="nl-NL" sz="2000" b="1" dirty="0"/>
          </a:p>
        </p:txBody>
      </p:sp>
    </p:spTree>
    <p:extLst>
      <p:ext uri="{BB962C8B-B14F-4D97-AF65-F5344CB8AC3E}">
        <p14:creationId xmlns:p14="http://schemas.microsoft.com/office/powerpoint/2010/main" val="4660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sp>
        <p:nvSpPr>
          <p:cNvPr id="6" name="Tijdelijke aanduiding voor tekst 5"/>
          <p:cNvSpPr>
            <a:spLocks noGrp="1"/>
          </p:cNvSpPr>
          <p:nvPr>
            <p:ph type="body" sz="half" idx="2"/>
          </p:nvPr>
        </p:nvSpPr>
        <p:spPr/>
        <p:txBody>
          <a:bodyPr>
            <a:normAutofit/>
          </a:bodyPr>
          <a:lstStyle/>
          <a:p>
            <a:endParaRPr lang="nl-NL" sz="3200" b="1" dirty="0" smtClean="0"/>
          </a:p>
          <a:p>
            <a:r>
              <a:rPr lang="nl-NL" sz="3200" b="1" dirty="0" smtClean="0"/>
              <a:t>Hijsen.</a:t>
            </a:r>
            <a:endParaRPr lang="nl-NL" sz="3200" b="1" dirty="0"/>
          </a:p>
        </p:txBody>
      </p:sp>
      <p:pic>
        <p:nvPicPr>
          <p:cNvPr id="3" name="Tijdelijke aanduiding voor inhoud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31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r>
              <a:rPr lang="nl-NL" sz="3200" b="1" dirty="0" smtClean="0"/>
              <a:t>Hijskraan.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05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r>
              <a:rPr lang="nl-NL" sz="3200" b="1" dirty="0" smtClean="0"/>
              <a:t>Hijsen.</a:t>
            </a:r>
            <a:endParaRPr lang="nl-NL" sz="3200" b="1"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9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Houtzaagmolens</a:t>
            </a:r>
            <a:endParaRPr lang="nl-NL" dirty="0"/>
          </a:p>
        </p:txBody>
      </p:sp>
      <p:sp>
        <p:nvSpPr>
          <p:cNvPr id="3" name="Tijdelijke aanduiding voor inhoud 2"/>
          <p:cNvSpPr>
            <a:spLocks noGrp="1"/>
          </p:cNvSpPr>
          <p:nvPr>
            <p:ph sz="half" idx="1"/>
          </p:nvPr>
        </p:nvSpPr>
        <p:spPr>
          <a:xfrm>
            <a:off x="457200" y="1600200"/>
            <a:ext cx="8219256" cy="4525963"/>
          </a:xfrm>
        </p:spPr>
        <p:txBody>
          <a:bodyPr>
            <a:normAutofit/>
          </a:bodyPr>
          <a:lstStyle/>
          <a:p>
            <a:pPr marL="0" indent="0">
              <a:buNone/>
            </a:pPr>
            <a:r>
              <a:rPr lang="nl-NL" sz="2000" dirty="0" smtClean="0"/>
              <a:t>Dit is een aangepaste versie van de PowerPoint presentatie die doorgaans door mij als instructeur wordt gegeven.  </a:t>
            </a:r>
          </a:p>
          <a:p>
            <a:pPr marL="0" indent="0">
              <a:buNone/>
            </a:pPr>
            <a:endParaRPr lang="nl-NL" sz="2000" dirty="0" smtClean="0"/>
          </a:p>
          <a:p>
            <a:pPr marL="0" indent="0">
              <a:buNone/>
            </a:pPr>
            <a:endParaRPr lang="nl-NL" sz="2000" dirty="0"/>
          </a:p>
          <a:p>
            <a:pPr marL="0" indent="0">
              <a:buNone/>
            </a:pPr>
            <a:r>
              <a:rPr lang="nl-NL" sz="2000" dirty="0" smtClean="0"/>
              <a:t>Door de wettelijke beperkingen, opgelegd vanwege het Coronavirus is deze presentatie aangevuld met ondersteunende teksten en aardig wat foto’s zodat je alle tijd hebt om deze interessante informatie tot je te nemen.</a:t>
            </a:r>
          </a:p>
          <a:p>
            <a:pPr marL="0" indent="0">
              <a:buNone/>
            </a:pPr>
            <a:endParaRPr lang="nl-NL" sz="2000" dirty="0" smtClean="0"/>
          </a:p>
          <a:p>
            <a:pPr marL="0" indent="0">
              <a:buNone/>
            </a:pPr>
            <a:endParaRPr lang="nl-NL" sz="2000" dirty="0"/>
          </a:p>
          <a:p>
            <a:pPr marL="0" indent="0">
              <a:buNone/>
            </a:pPr>
            <a:r>
              <a:rPr lang="nl-NL" sz="2000" dirty="0" smtClean="0"/>
              <a:t>Jos van Schooten, molenaar van paltrokmolen De Eenhoorn te Haarlem. </a:t>
            </a:r>
          </a:p>
          <a:p>
            <a:pPr marL="0" indent="0" algn="ctr">
              <a:buNone/>
            </a:pPr>
            <a:r>
              <a:rPr lang="nl-NL" sz="2000" dirty="0" smtClean="0"/>
              <a:t>7 april 2020</a:t>
            </a:r>
            <a:endParaRPr lang="nl-NL" sz="2000" dirty="0"/>
          </a:p>
        </p:txBody>
      </p:sp>
    </p:spTree>
    <p:extLst>
      <p:ext uri="{BB962C8B-B14F-4D97-AF65-F5344CB8AC3E}">
        <p14:creationId xmlns:p14="http://schemas.microsoft.com/office/powerpoint/2010/main" val="5178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273050"/>
            <a:ext cx="4032448" cy="1162050"/>
          </a:xfrm>
        </p:spPr>
        <p:txBody>
          <a:bodyPr>
            <a:normAutofit/>
          </a:bodyPr>
          <a:lstStyle/>
          <a:p>
            <a:r>
              <a:rPr lang="nl-NL" sz="3200" dirty="0" smtClean="0"/>
              <a:t>www.penterbak.nl</a:t>
            </a:r>
            <a:endParaRPr lang="nl-NL" sz="3200" dirty="0"/>
          </a:p>
        </p:txBody>
      </p:sp>
      <p:sp>
        <p:nvSpPr>
          <p:cNvPr id="3" name="Tijdelijke aanduiding voor inhoud 2"/>
          <p:cNvSpPr>
            <a:spLocks noGrp="1"/>
          </p:cNvSpPr>
          <p:nvPr>
            <p:ph idx="1"/>
          </p:nvPr>
        </p:nvSpPr>
        <p:spPr>
          <a:xfrm>
            <a:off x="467544" y="3212976"/>
            <a:ext cx="8219256" cy="2913187"/>
          </a:xfrm>
        </p:spPr>
        <p:txBody>
          <a:bodyPr>
            <a:normAutofit/>
          </a:bodyPr>
          <a:lstStyle/>
          <a:p>
            <a:pPr marL="0" indent="0">
              <a:buNone/>
            </a:pPr>
            <a:r>
              <a:rPr lang="nl-NL" sz="2000" b="1" dirty="0" smtClean="0"/>
              <a:t>https://nl.wikibooks.org/wiki/Houtzaagmolens_praktijkhandboek#Jos_van_Schooten_(de_Eenhoorn),_Het_Zaagblad_(PDF_2,5_Mb)</a:t>
            </a:r>
          </a:p>
          <a:p>
            <a:pPr marL="0" indent="0">
              <a:buNone/>
            </a:pPr>
            <a:endParaRPr lang="nl-NL" sz="2000" b="1" dirty="0" smtClean="0"/>
          </a:p>
          <a:p>
            <a:pPr marL="0" indent="0">
              <a:buNone/>
            </a:pPr>
            <a:r>
              <a:rPr lang="nl-NL" sz="2000" b="1" dirty="0" smtClean="0"/>
              <a:t>https://nl.wikibooks.org/wiki/Houtzaagmolens_praktijkhandboek#Jos_van_Schooten_(de_Eenhoorn),_De_Zaagtanden_(PDF_2,1_Mb)</a:t>
            </a:r>
          </a:p>
          <a:p>
            <a:pPr marL="0" indent="0">
              <a:buNone/>
            </a:pPr>
            <a:endParaRPr lang="nl-NL" sz="2000" b="1" dirty="0" smtClean="0"/>
          </a:p>
          <a:p>
            <a:pPr marL="0" indent="0">
              <a:buNone/>
            </a:pPr>
            <a:r>
              <a:rPr lang="nl-NL" sz="2000" b="1" dirty="0"/>
              <a:t>http://</a:t>
            </a:r>
            <a:r>
              <a:rPr lang="nl-NL" sz="2000" b="1" dirty="0" smtClean="0"/>
              <a:t>www.penterbak.nl/handzaag.html</a:t>
            </a:r>
          </a:p>
          <a:p>
            <a:endParaRPr lang="nl-NL" sz="1600" dirty="0"/>
          </a:p>
        </p:txBody>
      </p:sp>
      <p:sp>
        <p:nvSpPr>
          <p:cNvPr id="4" name="Tijdelijke aanduiding voor tekst 3"/>
          <p:cNvSpPr>
            <a:spLocks noGrp="1"/>
          </p:cNvSpPr>
          <p:nvPr>
            <p:ph type="body" sz="half" idx="2"/>
          </p:nvPr>
        </p:nvSpPr>
        <p:spPr>
          <a:xfrm>
            <a:off x="971600" y="1412777"/>
            <a:ext cx="5688632" cy="1656184"/>
          </a:xfrm>
        </p:spPr>
        <p:txBody>
          <a:bodyPr>
            <a:noAutofit/>
          </a:bodyPr>
          <a:lstStyle/>
          <a:p>
            <a:r>
              <a:rPr lang="nl-NL" sz="2000" b="1" dirty="0" smtClean="0"/>
              <a:t>Wil je nog veel meer te weten komen over de kraanzaag en de zaag in het algemeen?</a:t>
            </a:r>
          </a:p>
          <a:p>
            <a:r>
              <a:rPr lang="nl-NL" sz="2000" b="1" dirty="0" smtClean="0"/>
              <a:t>Op de onderstaande links vind je meer dan genoeg.</a:t>
            </a:r>
          </a:p>
          <a:p>
            <a:r>
              <a:rPr lang="nl-NL" sz="2000" b="1" dirty="0" smtClean="0"/>
              <a:t>Sla ze op in je bestand.</a:t>
            </a:r>
          </a:p>
        </p:txBody>
      </p:sp>
    </p:spTree>
    <p:extLst>
      <p:ext uri="{BB962C8B-B14F-4D97-AF65-F5344CB8AC3E}">
        <p14:creationId xmlns:p14="http://schemas.microsoft.com/office/powerpoint/2010/main" val="64905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Winderij van de hijskraan.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124744"/>
            <a:ext cx="6793190"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888298" y="5851520"/>
            <a:ext cx="7367402" cy="400110"/>
          </a:xfrm>
          <a:prstGeom prst="rect">
            <a:avLst/>
          </a:prstGeom>
          <a:noFill/>
        </p:spPr>
        <p:txBody>
          <a:bodyPr wrap="none" rtlCol="0">
            <a:spAutoFit/>
          </a:bodyPr>
          <a:lstStyle/>
          <a:p>
            <a:pPr algn="ctr"/>
            <a:r>
              <a:rPr lang="nl-NL" sz="2000" b="1" dirty="0" smtClean="0"/>
              <a:t>Windklos met hijstouw en remtouw, krabbelrad met pal en haalder.</a:t>
            </a:r>
            <a:endParaRPr lang="nl-NL" sz="2000" b="1" dirty="0"/>
          </a:p>
        </p:txBody>
      </p:sp>
    </p:spTree>
    <p:extLst>
      <p:ext uri="{BB962C8B-B14F-4D97-AF65-F5344CB8AC3E}">
        <p14:creationId xmlns:p14="http://schemas.microsoft.com/office/powerpoint/2010/main" val="321029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Wipstok van de kraanwinderij.</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132856"/>
            <a:ext cx="8229600" cy="3353562"/>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971600" y="5765194"/>
            <a:ext cx="7444795" cy="400110"/>
          </a:xfrm>
          <a:prstGeom prst="rect">
            <a:avLst/>
          </a:prstGeom>
          <a:noFill/>
        </p:spPr>
        <p:txBody>
          <a:bodyPr wrap="none" rtlCol="0">
            <a:spAutoFit/>
          </a:bodyPr>
          <a:lstStyle/>
          <a:p>
            <a:r>
              <a:rPr lang="nl-NL" sz="2000" b="1" dirty="0" smtClean="0"/>
              <a:t>Zaagraam              wipstok       schorttouw      haalder              scharnier</a:t>
            </a:r>
            <a:endParaRPr lang="nl-NL" sz="2000" b="1" dirty="0"/>
          </a:p>
        </p:txBody>
      </p:sp>
      <p:cxnSp>
        <p:nvCxnSpPr>
          <p:cNvPr id="6" name="Rechte verbindingslijn met pijl 5"/>
          <p:cNvCxnSpPr/>
          <p:nvPr/>
        </p:nvCxnSpPr>
        <p:spPr>
          <a:xfrm flipH="1" flipV="1">
            <a:off x="1043608" y="4293096"/>
            <a:ext cx="504056" cy="147209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H="1" flipV="1">
            <a:off x="3203848" y="3789040"/>
            <a:ext cx="72008" cy="197615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flipV="1">
            <a:off x="5436096" y="4293096"/>
            <a:ext cx="576064" cy="147209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V="1">
            <a:off x="7740352" y="4293096"/>
            <a:ext cx="216024" cy="147209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a:stCxn id="3" idx="0"/>
          </p:cNvCxnSpPr>
          <p:nvPr/>
        </p:nvCxnSpPr>
        <p:spPr>
          <a:xfrm flipH="1" flipV="1">
            <a:off x="3923928" y="4777117"/>
            <a:ext cx="770070" cy="98807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35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143000"/>
          </a:xfrm>
        </p:spPr>
        <p:txBody>
          <a:bodyPr>
            <a:normAutofit/>
          </a:bodyPr>
          <a:lstStyle/>
          <a:p>
            <a:r>
              <a:rPr lang="nl-NL" sz="3200" b="1" dirty="0" smtClean="0"/>
              <a:t>Remtouw en hijstouw.</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20" t="17754" r="1320" b="-594"/>
          <a:stretch/>
        </p:blipFill>
        <p:spPr>
          <a:xfrm>
            <a:off x="1175405" y="1052736"/>
            <a:ext cx="6793190" cy="3749318"/>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007580" y="5013176"/>
            <a:ext cx="7128840" cy="1631216"/>
          </a:xfrm>
          <a:prstGeom prst="rect">
            <a:avLst/>
          </a:prstGeom>
          <a:noFill/>
        </p:spPr>
        <p:txBody>
          <a:bodyPr wrap="square" rtlCol="0">
            <a:spAutoFit/>
          </a:bodyPr>
          <a:lstStyle/>
          <a:p>
            <a:r>
              <a:rPr lang="nl-NL" sz="2000" b="1" dirty="0" smtClean="0"/>
              <a:t>Wegtrekken van de pal betekent ongewenst afschieten van wat je net naar boven hebt gehesen. Als je eerst aan het remtouw gaat hangen en daarna de pal weg trekt, verhinder je het terugdraaien van de windklos. Door het remtouw te laten slippen krijg je controle op het af te schieten werk.</a:t>
            </a:r>
            <a:endParaRPr lang="nl-NL" sz="2000" b="1" dirty="0"/>
          </a:p>
        </p:txBody>
      </p:sp>
    </p:spTree>
    <p:extLst>
      <p:ext uri="{BB962C8B-B14F-4D97-AF65-F5344CB8AC3E}">
        <p14:creationId xmlns:p14="http://schemas.microsoft.com/office/powerpoint/2010/main" val="206625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Afschieten met de hijskraan.</a:t>
            </a:r>
            <a:endParaRPr lang="nl-NL" sz="2000" b="1"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2852936"/>
            <a:ext cx="5388156" cy="3589859"/>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323528" y="1172308"/>
            <a:ext cx="5472608" cy="4953855"/>
          </a:xfrm>
        </p:spPr>
        <p:txBody>
          <a:bodyPr>
            <a:normAutofit/>
          </a:bodyPr>
          <a:lstStyle/>
          <a:p>
            <a:pPr marL="0" indent="0">
              <a:buNone/>
            </a:pPr>
            <a:r>
              <a:rPr lang="nl-NL" sz="2000" b="1" dirty="0" smtClean="0"/>
              <a:t>Als de delen te zwaar zijn om met de hand af te schieten, dan biedt de hijskraan de oplossing.</a:t>
            </a:r>
          </a:p>
          <a:p>
            <a:pPr marL="0" indent="0">
              <a:buNone/>
            </a:pPr>
            <a:endParaRPr lang="nl-NL" sz="2000" b="1" dirty="0" smtClean="0"/>
          </a:p>
          <a:p>
            <a:pPr marL="0" indent="0">
              <a:buNone/>
            </a:pPr>
            <a:r>
              <a:rPr lang="nl-NL" sz="2000" b="1" dirty="0" smtClean="0"/>
              <a:t>Afschieten met het remtouw om de windklos.</a:t>
            </a:r>
          </a:p>
          <a:p>
            <a:pPr marL="0" indent="0">
              <a:buNone/>
            </a:pPr>
            <a:r>
              <a:rPr lang="nl-NL" sz="2000" b="1" dirty="0" smtClean="0"/>
              <a:t> </a:t>
            </a:r>
            <a:endParaRPr lang="nl-NL" sz="2000" b="1"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172308"/>
            <a:ext cx="2761770"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2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548680"/>
            <a:ext cx="3008313" cy="1440160"/>
          </a:xfrm>
        </p:spPr>
        <p:txBody>
          <a:bodyPr>
            <a:noAutofit/>
          </a:bodyPr>
          <a:lstStyle/>
          <a:p>
            <a:r>
              <a:rPr lang="nl-NL" sz="3200" dirty="0" smtClean="0"/>
              <a:t>Bediening hijskraan.</a:t>
            </a:r>
            <a:endParaRPr lang="nl-NL" sz="3200" dirty="0"/>
          </a:p>
        </p:txBody>
      </p:sp>
      <p:pic>
        <p:nvPicPr>
          <p:cNvPr id="7"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260648"/>
            <a:ext cx="3899636" cy="5853113"/>
          </a:xfrm>
          <a:prstGeom prst="rect">
            <a:avLst/>
          </a:prstGeom>
          <a:ln>
            <a:noFill/>
          </a:ln>
          <a:effectLst>
            <a:outerShdw blurRad="292100" dist="139700" dir="2700000" algn="tl" rotWithShape="0">
              <a:srgbClr val="333333">
                <a:alpha val="65000"/>
              </a:srgbClr>
            </a:outerShdw>
          </a:effectLst>
        </p:spPr>
      </p:pic>
      <p:sp>
        <p:nvSpPr>
          <p:cNvPr id="8" name="Tijdelijke aanduiding voor tekst 7"/>
          <p:cNvSpPr>
            <a:spLocks noGrp="1"/>
          </p:cNvSpPr>
          <p:nvPr>
            <p:ph type="body" sz="half" idx="2"/>
          </p:nvPr>
        </p:nvSpPr>
        <p:spPr>
          <a:xfrm>
            <a:off x="467544" y="1916832"/>
            <a:ext cx="4248472" cy="4209331"/>
          </a:xfrm>
        </p:spPr>
        <p:txBody>
          <a:bodyPr>
            <a:noAutofit/>
          </a:bodyPr>
          <a:lstStyle/>
          <a:p>
            <a:r>
              <a:rPr lang="nl-NL" sz="2000" b="1" dirty="0" err="1" smtClean="0"/>
              <a:t>Haalderstouw</a:t>
            </a:r>
            <a:r>
              <a:rPr lang="nl-NL" sz="2000" b="1" dirty="0" smtClean="0"/>
              <a:t> of schorttouw.</a:t>
            </a:r>
          </a:p>
          <a:p>
            <a:r>
              <a:rPr lang="nl-NL" sz="2000" b="1" dirty="0" smtClean="0"/>
              <a:t>Opgeschort in ree-neusje.</a:t>
            </a:r>
          </a:p>
          <a:p>
            <a:r>
              <a:rPr lang="nl-NL" sz="2000" b="1" dirty="0" smtClean="0"/>
              <a:t>Palstok en wervel.</a:t>
            </a:r>
          </a:p>
          <a:p>
            <a:r>
              <a:rPr lang="nl-NL" sz="2000" b="1" dirty="0" smtClean="0"/>
              <a:t>Palstok heeft </a:t>
            </a:r>
            <a:r>
              <a:rPr lang="nl-NL" sz="2000" b="1" dirty="0" err="1" smtClean="0"/>
              <a:t>palvrij</a:t>
            </a:r>
            <a:r>
              <a:rPr lang="nl-NL" sz="2000" b="1" dirty="0" smtClean="0"/>
              <a:t> en is geborgd met de wervel.</a:t>
            </a:r>
          </a:p>
          <a:p>
            <a:r>
              <a:rPr lang="nl-NL" sz="2000" b="1" dirty="0" smtClean="0"/>
              <a:t>Remtouw. </a:t>
            </a:r>
          </a:p>
          <a:p>
            <a:r>
              <a:rPr lang="nl-NL" sz="2000" b="1" dirty="0" smtClean="0"/>
              <a:t>hangt met een koordje opgetrokken om het touw van de windklos te houden. Het uitlopen van het hijstouw wordt anders verhinderd door het hangende touwgewicht.</a:t>
            </a:r>
            <a:endParaRPr lang="nl-NL" sz="2000" b="1" dirty="0"/>
          </a:p>
        </p:txBody>
      </p:sp>
      <p:cxnSp>
        <p:nvCxnSpPr>
          <p:cNvPr id="3" name="Rechte verbindingslijn met pijl 2"/>
          <p:cNvCxnSpPr/>
          <p:nvPr/>
        </p:nvCxnSpPr>
        <p:spPr>
          <a:xfrm>
            <a:off x="3707904" y="2132856"/>
            <a:ext cx="1512168" cy="43204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 name="Rechte verbindingslijn met pijl 5"/>
          <p:cNvCxnSpPr/>
          <p:nvPr/>
        </p:nvCxnSpPr>
        <p:spPr>
          <a:xfrm flipV="1">
            <a:off x="2555776" y="2708920"/>
            <a:ext cx="4032448" cy="18002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1691680" y="3933056"/>
            <a:ext cx="6192688" cy="7200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6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67544" y="476672"/>
            <a:ext cx="2952328" cy="936104"/>
          </a:xfrm>
        </p:spPr>
        <p:txBody>
          <a:bodyPr>
            <a:noAutofit/>
          </a:bodyPr>
          <a:lstStyle/>
          <a:p>
            <a:r>
              <a:rPr lang="nl-NL" sz="3200" dirty="0" smtClean="0"/>
              <a:t>Sleewinderij.</a:t>
            </a:r>
            <a:endParaRPr lang="nl-NL" sz="3200" dirty="0"/>
          </a:p>
        </p:txBody>
      </p:sp>
      <p:sp>
        <p:nvSpPr>
          <p:cNvPr id="6" name="Tijdelijke aanduiding voor tekst 5"/>
          <p:cNvSpPr>
            <a:spLocks noGrp="1"/>
          </p:cNvSpPr>
          <p:nvPr>
            <p:ph type="body" sz="half" idx="2"/>
          </p:nvPr>
        </p:nvSpPr>
        <p:spPr>
          <a:xfrm>
            <a:off x="3059832" y="620688"/>
            <a:ext cx="6192688" cy="1345828"/>
          </a:xfrm>
        </p:spPr>
        <p:txBody>
          <a:bodyPr>
            <a:normAutofit/>
          </a:bodyPr>
          <a:lstStyle/>
          <a:p>
            <a:r>
              <a:rPr lang="nl-NL" sz="2000" b="1" dirty="0" smtClean="0"/>
              <a:t>Windklos met krabbelrad. De wipstok heeft twee krabbelaars of </a:t>
            </a:r>
            <a:r>
              <a:rPr lang="nl-NL" sz="2000" b="1" dirty="0" err="1" smtClean="0"/>
              <a:t>haalders</a:t>
            </a:r>
            <a:r>
              <a:rPr lang="nl-NL" sz="2000" b="1" dirty="0" smtClean="0"/>
              <a:t> en geen pal.</a:t>
            </a:r>
            <a:endParaRPr lang="nl-NL" sz="2000" b="1" dirty="0"/>
          </a:p>
        </p:txBody>
      </p:sp>
      <p:pic>
        <p:nvPicPr>
          <p:cNvPr id="8" name="Tijdelijke aanduiding voor inhou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700808"/>
            <a:ext cx="7067128" cy="4708473"/>
          </a:xfrm>
          <a:prstGeom prst="rect">
            <a:avLst/>
          </a:prstGeom>
          <a:ln>
            <a:noFill/>
          </a:ln>
          <a:effectLst>
            <a:outerShdw blurRad="292100" dist="139700" dir="2700000" algn="tl" rotWithShape="0">
              <a:srgbClr val="333333">
                <a:alpha val="65000"/>
              </a:srgbClr>
            </a:outerShdw>
          </a:effectLst>
        </p:spPr>
      </p:pic>
      <p:cxnSp>
        <p:nvCxnSpPr>
          <p:cNvPr id="3" name="Rechte verbindingslijn met pijl 2"/>
          <p:cNvCxnSpPr/>
          <p:nvPr/>
        </p:nvCxnSpPr>
        <p:spPr>
          <a:xfrm flipH="1">
            <a:off x="3491880" y="1268760"/>
            <a:ext cx="1332148" cy="244827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4644008" y="1268760"/>
            <a:ext cx="360040" cy="144016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06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Sleewinderij.</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013727"/>
            <a:ext cx="4320480" cy="3726414"/>
          </a:xfrm>
          <a:prstGeom prst="rect">
            <a:avLst/>
          </a:prstGeom>
          <a:ln>
            <a:noFill/>
          </a:ln>
          <a:effectLst>
            <a:outerShdw blurRad="292100" dist="139700" dir="2700000" algn="tl" rotWithShape="0">
              <a:srgbClr val="333333">
                <a:alpha val="65000"/>
              </a:srgbClr>
            </a:outerShdw>
          </a:effec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39" y="1196752"/>
            <a:ext cx="3859717" cy="4996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0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Jijntakel</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887" y="273050"/>
            <a:ext cx="3902075"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457200" y="1435100"/>
            <a:ext cx="3610744" cy="4691063"/>
          </a:xfrm>
        </p:spPr>
        <p:txBody>
          <a:bodyPr>
            <a:normAutofit/>
          </a:bodyPr>
          <a:lstStyle/>
          <a:p>
            <a:r>
              <a:rPr lang="nl-NL" sz="2000" b="1" dirty="0" smtClean="0"/>
              <a:t>Voor het zijdelings verplaatsen van werkstukken. </a:t>
            </a:r>
          </a:p>
          <a:p>
            <a:r>
              <a:rPr lang="nl-NL" sz="2000" b="1" dirty="0" err="1" smtClean="0"/>
              <a:t>Dejijnrib</a:t>
            </a:r>
            <a:r>
              <a:rPr lang="nl-NL" sz="2000" b="1" dirty="0" smtClean="0"/>
              <a:t> hangt dwars over de zaagvloer en heeft twee stel takelblokken.</a:t>
            </a:r>
          </a:p>
          <a:p>
            <a:r>
              <a:rPr lang="nl-NL" sz="2000" b="1" dirty="0" smtClean="0"/>
              <a:t>Een </a:t>
            </a:r>
            <a:r>
              <a:rPr lang="nl-NL" sz="2000" b="1" dirty="0" smtClean="0"/>
              <a:t>negende </a:t>
            </a:r>
            <a:r>
              <a:rPr lang="nl-NL" sz="2000" b="1" dirty="0" smtClean="0"/>
              <a:t>last </a:t>
            </a:r>
            <a:r>
              <a:rPr lang="nl-NL" sz="2000" b="1" dirty="0" smtClean="0"/>
              <a:t>vooraan… ►</a:t>
            </a:r>
            <a:endParaRPr lang="nl-NL" sz="2000" b="1" dirty="0"/>
          </a:p>
        </p:txBody>
      </p:sp>
    </p:spTree>
    <p:extLst>
      <p:ext uri="{BB962C8B-B14F-4D97-AF65-F5344CB8AC3E}">
        <p14:creationId xmlns:p14="http://schemas.microsoft.com/office/powerpoint/2010/main" val="86873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Jijntakel.</a:t>
            </a:r>
            <a:endParaRPr lang="nl-NL" sz="3200" b="1"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475656" y="1064912"/>
            <a:ext cx="2957541" cy="400110"/>
          </a:xfrm>
          <a:prstGeom prst="rect">
            <a:avLst/>
          </a:prstGeom>
          <a:noFill/>
        </p:spPr>
        <p:txBody>
          <a:bodyPr wrap="none" rtlCol="0">
            <a:spAutoFit/>
          </a:bodyPr>
          <a:lstStyle/>
          <a:p>
            <a:r>
              <a:rPr lang="nl-NL" sz="2000" b="1" dirty="0" smtClean="0"/>
              <a:t>…en </a:t>
            </a:r>
            <a:r>
              <a:rPr lang="nl-NL" sz="2000" b="1" dirty="0"/>
              <a:t>een </a:t>
            </a:r>
            <a:r>
              <a:rPr lang="nl-NL" sz="2000" b="1" dirty="0" smtClean="0"/>
              <a:t>elfde </a:t>
            </a:r>
            <a:r>
              <a:rPr lang="nl-NL" sz="2000" b="1" dirty="0"/>
              <a:t>last achter. </a:t>
            </a:r>
            <a:endParaRPr lang="nl-NL" sz="2000" dirty="0"/>
          </a:p>
        </p:txBody>
      </p:sp>
    </p:spTree>
    <p:extLst>
      <p:ext uri="{BB962C8B-B14F-4D97-AF65-F5344CB8AC3E}">
        <p14:creationId xmlns:p14="http://schemas.microsoft.com/office/powerpoint/2010/main" val="369667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De Paltrokmolen</a:t>
            </a:r>
            <a:endParaRPr lang="nl-NL" sz="3200" b="1" dirty="0"/>
          </a:p>
        </p:txBody>
      </p:sp>
      <p:sp>
        <p:nvSpPr>
          <p:cNvPr id="6" name="Tijdelijke aanduiding voor inhoud 5"/>
          <p:cNvSpPr>
            <a:spLocks noGrp="1"/>
          </p:cNvSpPr>
          <p:nvPr>
            <p:ph idx="1"/>
          </p:nvPr>
        </p:nvSpPr>
        <p:spPr/>
        <p:txBody>
          <a:bodyPr>
            <a:normAutofit/>
          </a:bodyPr>
          <a:lstStyle/>
          <a:p>
            <a:pPr marL="0" indent="0">
              <a:buNone/>
            </a:pPr>
            <a:r>
              <a:rPr lang="nl-NL" sz="2000" b="1" dirty="0" smtClean="0"/>
              <a:t>Tot zo ver de geschiedenis en ontwikkeling van de paltrokmolen.</a:t>
            </a:r>
          </a:p>
          <a:p>
            <a:pPr marL="0" indent="0">
              <a:buNone/>
            </a:pPr>
            <a:r>
              <a:rPr lang="nl-NL" sz="2000" b="1" dirty="0" smtClean="0"/>
              <a:t>Het praktische deel van de paltrok laat ik hier even achterwege.</a:t>
            </a:r>
          </a:p>
          <a:p>
            <a:pPr marL="0" indent="0">
              <a:buNone/>
            </a:pPr>
            <a:r>
              <a:rPr lang="nl-NL" sz="2000" b="1" dirty="0"/>
              <a:t> </a:t>
            </a:r>
            <a:endParaRPr lang="nl-NL" sz="2000" b="1" dirty="0" smtClean="0"/>
          </a:p>
          <a:p>
            <a:pPr marL="0" indent="0">
              <a:buNone/>
            </a:pPr>
            <a:r>
              <a:rPr lang="nl-NL" sz="2000" b="1" dirty="0" smtClean="0"/>
              <a:t>Vrij snel na de bouw van de eerste zaagmolens werden de krukas en de zaagramen ook in een industriemolen toegepast. De oudste van deze zaagmolens bestaat nog en gaat tegenwoordig door het leven als korenmolen.</a:t>
            </a:r>
          </a:p>
          <a:p>
            <a:pPr marL="0" indent="0">
              <a:buNone/>
            </a:pPr>
            <a:endParaRPr lang="nl-NL" sz="2000" b="1" dirty="0"/>
          </a:p>
          <a:p>
            <a:pPr marL="0" indent="0">
              <a:buNone/>
            </a:pPr>
            <a:r>
              <a:rPr lang="nl-NL" sz="2000" b="1" dirty="0" smtClean="0"/>
              <a:t>De bouw en techniek van de industriemolen wordt beschreven in de volgende presentatie. Dan zal ook de praktijk worden toegelicht.</a:t>
            </a:r>
          </a:p>
          <a:p>
            <a:pPr marL="0" indent="0">
              <a:buNone/>
            </a:pPr>
            <a:endParaRPr lang="nl-NL" sz="2000" b="1" dirty="0"/>
          </a:p>
          <a:p>
            <a:pPr marL="0" indent="0">
              <a:buNone/>
            </a:pPr>
            <a:r>
              <a:rPr lang="nl-NL" sz="2000" b="1" dirty="0" smtClean="0"/>
              <a:t>Maar voor de echte praktijk maak je eens een afspraak met de houtzaagmolenaar.</a:t>
            </a:r>
            <a:endParaRPr lang="nl-NL" sz="2000" b="1" dirty="0"/>
          </a:p>
        </p:txBody>
      </p:sp>
    </p:spTree>
    <p:extLst>
      <p:ext uri="{BB962C8B-B14F-4D97-AF65-F5344CB8AC3E}">
        <p14:creationId xmlns:p14="http://schemas.microsoft.com/office/powerpoint/2010/main" val="224982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Octrooitekening zaagmolen van Cornelis Cornelisz. van Uitgeest 1593.</a:t>
            </a:r>
            <a:endParaRPr lang="nl-NL" sz="3200" b="1"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4675" y="1477592"/>
            <a:ext cx="6854650" cy="483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0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Transport met de penterbak.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6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Opslag in de balkenhaven.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61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Binnenhalen zaagwerk.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75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Z</a:t>
            </a:r>
            <a:r>
              <a:rPr lang="nl-NL" sz="3200" b="1" dirty="0" smtClean="0"/>
              <a:t>agen slijpen en zetten.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3438" y="1600200"/>
            <a:ext cx="4357124"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14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Hijsen.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04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r>
              <a:rPr lang="nl-NL" sz="3200" b="1" dirty="0" smtClean="0"/>
              <a:t>Zagen.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576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Oplatten.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331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Dank voor je aandacht</a:t>
            </a:r>
            <a:endParaRPr lang="nl-NL" b="1" dirty="0"/>
          </a:p>
        </p:txBody>
      </p:sp>
      <p:sp>
        <p:nvSpPr>
          <p:cNvPr id="3" name="Tijdelijke aanduiding voor inhoud 2"/>
          <p:cNvSpPr>
            <a:spLocks noGrp="1"/>
          </p:cNvSpPr>
          <p:nvPr>
            <p:ph idx="1"/>
          </p:nvPr>
        </p:nvSpPr>
        <p:spPr>
          <a:xfrm>
            <a:off x="457200" y="1600200"/>
            <a:ext cx="4186808" cy="4525963"/>
          </a:xfrm>
        </p:spPr>
        <p:txBody>
          <a:bodyPr>
            <a:normAutofit fontScale="92500" lnSpcReduction="10000"/>
          </a:bodyPr>
          <a:lstStyle/>
          <a:p>
            <a:pPr marL="0" indent="0" algn="ctr">
              <a:buNone/>
            </a:pPr>
            <a:r>
              <a:rPr lang="nl-NL" b="1" dirty="0" smtClean="0"/>
              <a:t>en succes met je opleiding.</a:t>
            </a:r>
          </a:p>
          <a:p>
            <a:pPr marL="0" indent="0" algn="ctr">
              <a:buNone/>
            </a:pPr>
            <a:endParaRPr lang="nl-NL" b="1" dirty="0"/>
          </a:p>
          <a:p>
            <a:pPr marL="0" indent="0" algn="ctr">
              <a:buNone/>
            </a:pPr>
            <a:endParaRPr lang="nl-NL" b="1" dirty="0" smtClean="0"/>
          </a:p>
          <a:p>
            <a:pPr marL="0" indent="0" algn="ctr">
              <a:buNone/>
            </a:pPr>
            <a:r>
              <a:rPr lang="nl-NL" b="1" dirty="0" smtClean="0"/>
              <a:t>Vriendelijke groet en hopelijk snel tot ziens op De Eenhoorn.</a:t>
            </a:r>
          </a:p>
          <a:p>
            <a:pPr marL="0" indent="0" algn="ctr">
              <a:buNone/>
            </a:pPr>
            <a:endParaRPr lang="nl-NL" b="1" dirty="0"/>
          </a:p>
          <a:p>
            <a:pPr marL="0" indent="0" algn="ctr">
              <a:buNone/>
            </a:pPr>
            <a:r>
              <a:rPr lang="nl-NL" b="1" dirty="0" smtClean="0"/>
              <a:t>Jos </a:t>
            </a:r>
            <a:r>
              <a:rPr lang="nl-NL" b="1" smtClean="0"/>
              <a:t>van </a:t>
            </a:r>
            <a:r>
              <a:rPr lang="nl-NL" b="1" smtClean="0"/>
              <a:t>Schooten.</a:t>
            </a:r>
            <a:endParaRPr lang="nl-NL" b="1"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340768"/>
            <a:ext cx="3584421" cy="5013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105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63688" y="4149080"/>
            <a:ext cx="5486400" cy="566738"/>
          </a:xfrm>
        </p:spPr>
        <p:txBody>
          <a:bodyPr>
            <a:noAutofit/>
          </a:bodyPr>
          <a:lstStyle/>
          <a:p>
            <a:r>
              <a:rPr lang="nl-NL" sz="3200" dirty="0" smtClean="0"/>
              <a:t>Wat is er getekend?</a:t>
            </a:r>
            <a:endParaRPr lang="nl-NL" sz="3200" dirty="0"/>
          </a:p>
        </p:txBody>
      </p:sp>
      <p:sp>
        <p:nvSpPr>
          <p:cNvPr id="4" name="Tijdelijke aanduiding voor tekst 3"/>
          <p:cNvSpPr>
            <a:spLocks noGrp="1"/>
          </p:cNvSpPr>
          <p:nvPr>
            <p:ph type="body" sz="half" idx="2"/>
          </p:nvPr>
        </p:nvSpPr>
        <p:spPr>
          <a:xfrm>
            <a:off x="611560" y="4725144"/>
            <a:ext cx="8208912" cy="1735088"/>
          </a:xfrm>
        </p:spPr>
        <p:txBody>
          <a:bodyPr>
            <a:normAutofit fontScale="62500" lnSpcReduction="20000"/>
          </a:bodyPr>
          <a:lstStyle/>
          <a:p>
            <a:r>
              <a:rPr lang="nl-NL" sz="3200" b="1" dirty="0"/>
              <a:t>Een wipmolentje waarvan de wateras is </a:t>
            </a:r>
            <a:r>
              <a:rPr lang="nl-NL" sz="3200" b="1" dirty="0" smtClean="0"/>
              <a:t>verlengd en tot krukas is verbouwd. </a:t>
            </a:r>
          </a:p>
          <a:p>
            <a:r>
              <a:rPr lang="nl-NL" sz="3200" b="1" dirty="0" smtClean="0"/>
              <a:t>We zien een krabbelwerk met een zwevend tandheugel.</a:t>
            </a:r>
          </a:p>
          <a:p>
            <a:r>
              <a:rPr lang="nl-NL" sz="3200" b="1" dirty="0" smtClean="0"/>
              <a:t>Een zaagraam opgehangen aan een paal en een werkstuk op wieltjes.</a:t>
            </a:r>
          </a:p>
          <a:p>
            <a:r>
              <a:rPr lang="nl-NL" sz="3200" b="1" dirty="0" smtClean="0"/>
              <a:t>Allemaal bedacht door Cornelis?</a:t>
            </a:r>
          </a:p>
          <a:p>
            <a:r>
              <a:rPr lang="nl-NL" sz="3200" b="1" dirty="0" smtClean="0"/>
              <a:t>Nee…   we gaan nog even terug in de tijd.</a:t>
            </a:r>
            <a:endParaRPr lang="nl-NL" sz="3200" b="1" dirty="0"/>
          </a:p>
          <a:p>
            <a:endParaRPr lang="nl-NL" dirty="0"/>
          </a:p>
        </p:txBody>
      </p:sp>
      <p:pic>
        <p:nvPicPr>
          <p:cNvPr id="7" name="Tijdelijke aanduiding voor inhou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32656"/>
            <a:ext cx="7632848" cy="3833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509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91264" cy="779686"/>
          </a:xfrm>
        </p:spPr>
        <p:txBody>
          <a:bodyPr/>
          <a:lstStyle/>
          <a:p>
            <a:r>
              <a:rPr lang="nl-NL" sz="3200" dirty="0" smtClean="0"/>
              <a:t>Villard de </a:t>
            </a:r>
            <a:r>
              <a:rPr lang="nl-NL" sz="3200" dirty="0" err="1" smtClean="0"/>
              <a:t>Honnecourt</a:t>
            </a:r>
            <a:r>
              <a:rPr lang="nl-NL" sz="3200" dirty="0" smtClean="0"/>
              <a:t>. </a:t>
            </a:r>
            <a:r>
              <a:rPr lang="nl-NL" dirty="0" smtClean="0"/>
              <a:t>   Schetsboek uit 1225-1235.</a:t>
            </a:r>
            <a:endParaRPr lang="nl-NL"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320" t="-4" r="52413" b="11852"/>
          <a:stretch/>
        </p:blipFill>
        <p:spPr>
          <a:xfrm>
            <a:off x="4932040" y="1116935"/>
            <a:ext cx="3587578" cy="52494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539552" y="1116934"/>
            <a:ext cx="3816424" cy="5324535"/>
          </a:xfrm>
          <a:prstGeom prst="rect">
            <a:avLst/>
          </a:prstGeom>
          <a:noFill/>
        </p:spPr>
        <p:txBody>
          <a:bodyPr wrap="square" rtlCol="0">
            <a:spAutoFit/>
          </a:bodyPr>
          <a:lstStyle/>
          <a:p>
            <a:r>
              <a:rPr lang="nl-NL" sz="2000" b="1" dirty="0" smtClean="0"/>
              <a:t>Enkele schetsen uit het boek van Villard.</a:t>
            </a:r>
          </a:p>
          <a:p>
            <a:r>
              <a:rPr lang="nl-NL" sz="2000" b="1" dirty="0" smtClean="0"/>
              <a:t>De schets bovenaan is duidelijk van een watergedreven zaagmolen. Maar de details laten een hoop onduidelijk.</a:t>
            </a:r>
          </a:p>
          <a:p>
            <a:endParaRPr lang="nl-NL" sz="2000" b="1" dirty="0" smtClean="0"/>
          </a:p>
          <a:p>
            <a:pPr marL="285750" indent="-285750">
              <a:buFont typeface="Arial" panose="020B0604020202020204" pitchFamily="34" charset="0"/>
              <a:buChar char="•"/>
            </a:pPr>
            <a:r>
              <a:rPr lang="nl-NL" sz="2000" b="1" dirty="0" smtClean="0"/>
              <a:t>Een waterrad met langsstromend water,</a:t>
            </a:r>
          </a:p>
          <a:p>
            <a:pPr marL="285750" indent="-285750">
              <a:buFont typeface="Arial" panose="020B0604020202020204" pitchFamily="34" charset="0"/>
              <a:buChar char="•"/>
            </a:pPr>
            <a:r>
              <a:rPr lang="nl-NL" sz="2000" b="1" dirty="0" smtClean="0"/>
              <a:t>een stam tussen klosjes,</a:t>
            </a:r>
          </a:p>
          <a:p>
            <a:pPr marL="285750" indent="-285750">
              <a:buFont typeface="Arial" panose="020B0604020202020204" pitchFamily="34" charset="0"/>
              <a:buChar char="•"/>
            </a:pPr>
            <a:r>
              <a:rPr lang="nl-NL" sz="2000" b="1" dirty="0" smtClean="0"/>
              <a:t>nog een rad en twee stokjes,</a:t>
            </a:r>
          </a:p>
          <a:p>
            <a:pPr marL="285750" indent="-285750">
              <a:buFont typeface="Arial" panose="020B0604020202020204" pitchFamily="34" charset="0"/>
              <a:buChar char="•"/>
            </a:pPr>
            <a:r>
              <a:rPr lang="nl-NL" sz="2000" b="1" dirty="0" smtClean="0"/>
              <a:t>en een spar waar de zaag aan hangt.</a:t>
            </a:r>
          </a:p>
          <a:p>
            <a:endParaRPr lang="nl-NL" sz="2000" b="1" dirty="0"/>
          </a:p>
          <a:p>
            <a:r>
              <a:rPr lang="nl-NL" sz="2000" b="1" dirty="0" smtClean="0"/>
              <a:t>Neem deze details in je op en kijk eens bij de schets en de foto’s van de klopzaag iets verderop.</a:t>
            </a:r>
            <a:endParaRPr lang="nl-NL" sz="2000" b="1" dirty="0"/>
          </a:p>
        </p:txBody>
      </p:sp>
    </p:spTree>
    <p:extLst>
      <p:ext uri="{BB962C8B-B14F-4D97-AF65-F5344CB8AC3E}">
        <p14:creationId xmlns:p14="http://schemas.microsoft.com/office/powerpoint/2010/main" val="70377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3008313" cy="2304256"/>
          </a:xfrm>
        </p:spPr>
        <p:txBody>
          <a:bodyPr>
            <a:noAutofit/>
          </a:bodyPr>
          <a:lstStyle/>
          <a:p>
            <a:r>
              <a:rPr lang="nl-NL" sz="3200" b="1" dirty="0"/>
              <a:t>Villard de </a:t>
            </a:r>
            <a:r>
              <a:rPr lang="nl-NL" sz="3200" b="1" dirty="0" err="1" smtClean="0"/>
              <a:t>Honnecourt</a:t>
            </a:r>
            <a:r>
              <a:rPr lang="nl-NL" sz="3200" b="1" dirty="0" smtClean="0"/>
              <a:t>.    </a:t>
            </a:r>
            <a:r>
              <a:rPr lang="nl-NL" sz="3200" b="1" dirty="0"/>
              <a:t>Schetsboek uit </a:t>
            </a:r>
            <a:r>
              <a:rPr lang="nl-NL" sz="3200" b="1" dirty="0" smtClean="0"/>
              <a:t>1225-1235.</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332656"/>
            <a:ext cx="4201908" cy="5832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03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1124744"/>
            <a:ext cx="4955137" cy="4392489"/>
          </a:xfrm>
          <a:prstGeom prst="rect">
            <a:avLst/>
          </a:prstGeom>
          <a:ln>
            <a:noFill/>
          </a:ln>
          <a:effectLst>
            <a:outerShdw blurRad="292100" dist="139700" dir="2700000" algn="tl" rotWithShape="0">
              <a:srgbClr val="333333">
                <a:alpha val="65000"/>
              </a:srgbClr>
            </a:outerShdw>
          </a:effectLst>
        </p:spPr>
      </p:pic>
      <p:sp>
        <p:nvSpPr>
          <p:cNvPr id="9" name="Tijdelijke aanduiding voor tekst 8"/>
          <p:cNvSpPr>
            <a:spLocks noGrp="1"/>
          </p:cNvSpPr>
          <p:nvPr>
            <p:ph type="body" sz="half" idx="2"/>
          </p:nvPr>
        </p:nvSpPr>
        <p:spPr>
          <a:xfrm>
            <a:off x="467544" y="1988840"/>
            <a:ext cx="3240360" cy="4691063"/>
          </a:xfrm>
        </p:spPr>
        <p:txBody>
          <a:bodyPr>
            <a:normAutofit/>
          </a:bodyPr>
          <a:lstStyle/>
          <a:p>
            <a:r>
              <a:rPr lang="nl-NL" sz="2000" b="1" dirty="0"/>
              <a:t>Jacobus de Strada bracht in 1553 een lijvig boek uit met een bonte verzameling aan houtzaagmolens voortbewogen door hand of waterkracht.</a:t>
            </a:r>
          </a:p>
          <a:p>
            <a:r>
              <a:rPr lang="nl-NL" sz="2000" b="1" dirty="0"/>
              <a:t>Ook de krukas en een scala aan tandwiel overbrengingen komen op deze prenten al voor.</a:t>
            </a:r>
          </a:p>
          <a:p>
            <a:endParaRPr lang="nl-NL" dirty="0"/>
          </a:p>
        </p:txBody>
      </p:sp>
      <p:sp>
        <p:nvSpPr>
          <p:cNvPr id="3" name="PIJL-RECHTS 2"/>
          <p:cNvSpPr/>
          <p:nvPr/>
        </p:nvSpPr>
        <p:spPr>
          <a:xfrm flipV="1">
            <a:off x="7872541" y="4077072"/>
            <a:ext cx="1224136" cy="432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467544" y="620688"/>
            <a:ext cx="3240360" cy="1162050"/>
          </a:xfrm>
        </p:spPr>
        <p:txBody>
          <a:bodyPr>
            <a:noAutofit/>
          </a:bodyPr>
          <a:lstStyle/>
          <a:p>
            <a:r>
              <a:rPr lang="nl-NL" sz="3200" b="1" dirty="0" smtClean="0"/>
              <a:t>Jacobus de </a:t>
            </a:r>
            <a:r>
              <a:rPr lang="nl-NL" sz="3200" b="1" dirty="0" err="1" smtClean="0"/>
              <a:t>Strada</a:t>
            </a:r>
            <a:r>
              <a:rPr lang="nl-NL" sz="3200" b="1" dirty="0" smtClean="0"/>
              <a:t> </a:t>
            </a:r>
            <a:r>
              <a:rPr lang="nl-NL" sz="3200" b="1" dirty="0" smtClean="0"/>
              <a:t>1507-1588.</a:t>
            </a:r>
            <a:endParaRPr lang="nl-NL" sz="3200" b="1" dirty="0"/>
          </a:p>
        </p:txBody>
      </p:sp>
    </p:spTree>
    <p:extLst>
      <p:ext uri="{BB962C8B-B14F-4D97-AF65-F5344CB8AC3E}">
        <p14:creationId xmlns:p14="http://schemas.microsoft.com/office/powerpoint/2010/main" val="274413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normAutofit/>
          </a:bodyPr>
          <a:lstStyle/>
          <a:p>
            <a:r>
              <a:rPr lang="nl-NL" sz="3200" b="1" dirty="0"/>
              <a:t>Jacobus de Strada </a:t>
            </a:r>
            <a:r>
              <a:rPr lang="nl-NL" sz="3200" b="1" dirty="0" smtClean="0"/>
              <a:t>1507-1588.</a:t>
            </a:r>
            <a:endParaRPr lang="nl-NL" sz="3200" dirty="0"/>
          </a:p>
        </p:txBody>
      </p:sp>
      <p:sp>
        <p:nvSpPr>
          <p:cNvPr id="3" name="Tijdelijke aanduiding voor inhoud 2"/>
          <p:cNvSpPr>
            <a:spLocks noGrp="1"/>
          </p:cNvSpPr>
          <p:nvPr>
            <p:ph idx="1"/>
          </p:nvPr>
        </p:nvSpPr>
        <p:spPr/>
        <p:txBody>
          <a:bodyPr>
            <a:normAutofit/>
          </a:bodyPr>
          <a:lstStyle/>
          <a:p>
            <a:pPr marL="0" indent="0">
              <a:buNone/>
            </a:pPr>
            <a:r>
              <a:rPr lang="nl-NL" sz="2000" b="1" dirty="0">
                <a:solidFill>
                  <a:srgbClr val="0070C0"/>
                </a:solidFill>
              </a:rPr>
              <a:t>Künstliche Abriss allerhant Wasserkünsten auch Wind- Ross- Handt- und Wasser-</a:t>
            </a:r>
            <a:r>
              <a:rPr lang="nl-NL" sz="2000" b="1" dirty="0" err="1">
                <a:solidFill>
                  <a:srgbClr val="0070C0"/>
                </a:solidFill>
              </a:rPr>
              <a:t>Mühlen</a:t>
            </a:r>
            <a:r>
              <a:rPr lang="nl-NL" sz="2000" b="1" dirty="0">
                <a:solidFill>
                  <a:srgbClr val="0070C0"/>
                </a:solidFill>
              </a:rPr>
              <a:t>, </a:t>
            </a:r>
            <a:r>
              <a:rPr lang="nl-NL" sz="2000" b="1" dirty="0" err="1">
                <a:solidFill>
                  <a:srgbClr val="0070C0"/>
                </a:solidFill>
              </a:rPr>
              <a:t>beneben</a:t>
            </a:r>
            <a:r>
              <a:rPr lang="nl-NL" sz="2000" b="1" dirty="0">
                <a:solidFill>
                  <a:srgbClr val="0070C0"/>
                </a:solidFill>
              </a:rPr>
              <a:t> </a:t>
            </a:r>
          </a:p>
          <a:p>
            <a:pPr marL="0" indent="0">
              <a:buNone/>
            </a:pPr>
            <a:r>
              <a:rPr lang="nl-NL" sz="2000" b="1" dirty="0" err="1">
                <a:solidFill>
                  <a:srgbClr val="0070C0"/>
                </a:solidFill>
              </a:rPr>
              <a:t>schönen</a:t>
            </a:r>
            <a:r>
              <a:rPr lang="nl-NL" sz="2000" b="1" dirty="0">
                <a:solidFill>
                  <a:srgbClr val="0070C0"/>
                </a:solidFill>
              </a:rPr>
              <a:t> und </a:t>
            </a:r>
            <a:r>
              <a:rPr lang="nl-NL" sz="2000" b="1" dirty="0" err="1">
                <a:solidFill>
                  <a:srgbClr val="0070C0"/>
                </a:solidFill>
              </a:rPr>
              <a:t>nutzlichen</a:t>
            </a:r>
            <a:r>
              <a:rPr lang="nl-NL" sz="2000" b="1" dirty="0">
                <a:solidFill>
                  <a:srgbClr val="0070C0"/>
                </a:solidFill>
              </a:rPr>
              <a:t> Pompen, und </a:t>
            </a:r>
            <a:r>
              <a:rPr lang="nl-NL" sz="2000" b="1" dirty="0" err="1">
                <a:solidFill>
                  <a:srgbClr val="0070C0"/>
                </a:solidFill>
              </a:rPr>
              <a:t>andern</a:t>
            </a:r>
            <a:r>
              <a:rPr lang="nl-NL" sz="2000" b="1" dirty="0">
                <a:solidFill>
                  <a:srgbClr val="0070C0"/>
                </a:solidFill>
              </a:rPr>
              <a:t> </a:t>
            </a:r>
            <a:r>
              <a:rPr lang="nl-NL" sz="2000" b="1" dirty="0" err="1">
                <a:solidFill>
                  <a:srgbClr val="0070C0"/>
                </a:solidFill>
              </a:rPr>
              <a:t>Machinen</a:t>
            </a:r>
            <a:r>
              <a:rPr lang="nl-NL" sz="2000" b="1" dirty="0">
                <a:solidFill>
                  <a:srgbClr val="0070C0"/>
                </a:solidFill>
              </a:rPr>
              <a:t>, </a:t>
            </a:r>
            <a:r>
              <a:rPr lang="nl-NL" sz="2000" b="1" dirty="0" err="1">
                <a:solidFill>
                  <a:srgbClr val="0070C0"/>
                </a:solidFill>
              </a:rPr>
              <a:t>damit</a:t>
            </a:r>
            <a:r>
              <a:rPr lang="nl-NL" sz="2000" b="1" dirty="0">
                <a:solidFill>
                  <a:srgbClr val="0070C0"/>
                </a:solidFill>
              </a:rPr>
              <a:t> das Wasser in die </a:t>
            </a:r>
            <a:r>
              <a:rPr lang="nl-NL" sz="2000" b="1" dirty="0" err="1">
                <a:solidFill>
                  <a:srgbClr val="0070C0"/>
                </a:solidFill>
              </a:rPr>
              <a:t>höhe</a:t>
            </a:r>
            <a:r>
              <a:rPr lang="nl-NL" sz="2000" b="1" dirty="0">
                <a:solidFill>
                  <a:srgbClr val="0070C0"/>
                </a:solidFill>
              </a:rPr>
              <a:t> </a:t>
            </a:r>
            <a:r>
              <a:rPr lang="nl-NL" sz="2000" b="1" dirty="0" err="1">
                <a:solidFill>
                  <a:srgbClr val="0070C0"/>
                </a:solidFill>
              </a:rPr>
              <a:t>zu</a:t>
            </a:r>
            <a:r>
              <a:rPr lang="nl-NL" sz="2000" b="1" dirty="0">
                <a:solidFill>
                  <a:srgbClr val="0070C0"/>
                </a:solidFill>
              </a:rPr>
              <a:t> </a:t>
            </a:r>
            <a:r>
              <a:rPr lang="nl-NL" sz="2000" b="1" dirty="0" err="1">
                <a:solidFill>
                  <a:srgbClr val="0070C0"/>
                </a:solidFill>
              </a:rPr>
              <a:t>erheben</a:t>
            </a:r>
            <a:r>
              <a:rPr lang="nl-NL" sz="2000" b="1" dirty="0">
                <a:solidFill>
                  <a:srgbClr val="0070C0"/>
                </a:solidFill>
              </a:rPr>
              <a:t>, auch lustige </a:t>
            </a:r>
            <a:r>
              <a:rPr lang="nl-NL" sz="2000" b="1" dirty="0" err="1">
                <a:solidFill>
                  <a:srgbClr val="0070C0"/>
                </a:solidFill>
              </a:rPr>
              <a:t>Brunnen</a:t>
            </a:r>
            <a:r>
              <a:rPr lang="nl-NL" sz="2000" b="1" dirty="0">
                <a:solidFill>
                  <a:srgbClr val="0070C0"/>
                </a:solidFill>
              </a:rPr>
              <a:t> </a:t>
            </a:r>
            <a:r>
              <a:rPr lang="nl-NL" sz="2000" b="1" dirty="0" err="1">
                <a:solidFill>
                  <a:srgbClr val="0070C0"/>
                </a:solidFill>
              </a:rPr>
              <a:t>dergleichen</a:t>
            </a:r>
            <a:r>
              <a:rPr lang="nl-NL" sz="2000" b="1" dirty="0">
                <a:solidFill>
                  <a:srgbClr val="0070C0"/>
                </a:solidFill>
              </a:rPr>
              <a:t> </a:t>
            </a:r>
            <a:r>
              <a:rPr lang="nl-NL" sz="2000" b="1" dirty="0" err="1">
                <a:solidFill>
                  <a:srgbClr val="0070C0"/>
                </a:solidFill>
              </a:rPr>
              <a:t>vor</a:t>
            </a:r>
            <a:r>
              <a:rPr lang="nl-NL" sz="2000" b="1" dirty="0">
                <a:solidFill>
                  <a:srgbClr val="0070C0"/>
                </a:solidFill>
              </a:rPr>
              <a:t> </a:t>
            </a:r>
            <a:r>
              <a:rPr lang="nl-NL" sz="2000" b="1" dirty="0" err="1">
                <a:solidFill>
                  <a:srgbClr val="0070C0"/>
                </a:solidFill>
              </a:rPr>
              <a:t>diesem</a:t>
            </a:r>
            <a:r>
              <a:rPr lang="nl-NL" sz="2000" b="1" dirty="0">
                <a:solidFill>
                  <a:srgbClr val="0070C0"/>
                </a:solidFill>
              </a:rPr>
              <a:t> </a:t>
            </a:r>
            <a:r>
              <a:rPr lang="nl-NL" sz="2000" b="1" dirty="0" err="1">
                <a:solidFill>
                  <a:srgbClr val="0070C0"/>
                </a:solidFill>
              </a:rPr>
              <a:t>nie</a:t>
            </a:r>
            <a:r>
              <a:rPr lang="nl-NL" sz="2000" b="1" dirty="0">
                <a:solidFill>
                  <a:srgbClr val="0070C0"/>
                </a:solidFill>
              </a:rPr>
              <a:t> </a:t>
            </a:r>
            <a:r>
              <a:rPr lang="nl-NL" sz="2000" b="1" dirty="0" err="1">
                <a:solidFill>
                  <a:srgbClr val="0070C0"/>
                </a:solidFill>
              </a:rPr>
              <a:t>gesehen</a:t>
            </a:r>
            <a:r>
              <a:rPr lang="nl-NL" sz="2000" b="1" dirty="0">
                <a:solidFill>
                  <a:srgbClr val="0070C0"/>
                </a:solidFill>
              </a:rPr>
              <a:t> worden.</a:t>
            </a:r>
          </a:p>
          <a:p>
            <a:pPr marL="0" indent="0">
              <a:buNone/>
            </a:pPr>
            <a:r>
              <a:rPr lang="nl-NL" sz="2000" b="1" dirty="0"/>
              <a:t> </a:t>
            </a:r>
          </a:p>
          <a:p>
            <a:pPr marL="0" indent="0">
              <a:buNone/>
            </a:pPr>
            <a:r>
              <a:rPr lang="nl-NL" sz="2000" b="1" dirty="0"/>
              <a:t>Kunstige schetsen van allerlei waterkunstwerken, waaronder wind-, paard-, hand- en watermolens</a:t>
            </a:r>
            <a:br>
              <a:rPr lang="nl-NL" sz="2000" b="1" dirty="0"/>
            </a:br>
            <a:r>
              <a:rPr lang="nl-NL" sz="2000" b="1" dirty="0"/>
              <a:t>daarnaast mooie en handige pompen en andere machines, waarmee het water omhoog kan worden getild, ook grappige fonteinen die nog nooit eerder zijn gezien.</a:t>
            </a:r>
          </a:p>
          <a:p>
            <a:pPr marL="0" indent="0">
              <a:buNone/>
            </a:pPr>
            <a:endParaRPr lang="nl-NL" dirty="0"/>
          </a:p>
        </p:txBody>
      </p:sp>
    </p:spTree>
    <p:extLst>
      <p:ext uri="{BB962C8B-B14F-4D97-AF65-F5344CB8AC3E}">
        <p14:creationId xmlns:p14="http://schemas.microsoft.com/office/powerpoint/2010/main" val="430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Jacobus de Strada </a:t>
            </a:r>
            <a:r>
              <a:rPr lang="nl-NL" sz="3200" b="1" dirty="0" smtClean="0"/>
              <a:t>1507-1588.</a:t>
            </a:r>
            <a:endParaRPr lang="nl-NL" sz="3200" dirty="0"/>
          </a:p>
        </p:txBody>
      </p:sp>
      <p:sp>
        <p:nvSpPr>
          <p:cNvPr id="3" name="Tekstvak 2"/>
          <p:cNvSpPr txBox="1"/>
          <p:nvPr/>
        </p:nvSpPr>
        <p:spPr>
          <a:xfrm>
            <a:off x="395537" y="1772815"/>
            <a:ext cx="7992888" cy="3046988"/>
          </a:xfrm>
          <a:prstGeom prst="rect">
            <a:avLst/>
          </a:prstGeom>
          <a:noFill/>
        </p:spPr>
        <p:txBody>
          <a:bodyPr wrap="square" rtlCol="0">
            <a:spAutoFit/>
          </a:bodyPr>
          <a:lstStyle/>
          <a:p>
            <a:endParaRPr lang="nl-NL" dirty="0"/>
          </a:p>
          <a:p>
            <a:endParaRPr lang="nl-NL" dirty="0"/>
          </a:p>
          <a:p>
            <a:r>
              <a:rPr lang="nl-NL" sz="2000" b="1" dirty="0" smtClean="0"/>
              <a:t>Bestudeer </a:t>
            </a:r>
            <a:r>
              <a:rPr lang="nl-NL" sz="2000" b="1" dirty="0"/>
              <a:t>de volgende prenten maar </a:t>
            </a:r>
            <a:r>
              <a:rPr lang="nl-NL" sz="2000" b="1" dirty="0" smtClean="0"/>
              <a:t>eens </a:t>
            </a:r>
            <a:r>
              <a:rPr lang="nl-NL" sz="2000" b="1" dirty="0"/>
              <a:t>op je gemak en zie hoe veel technische details je ziet die </a:t>
            </a:r>
            <a:r>
              <a:rPr lang="nl-NL" sz="2000" b="1" dirty="0" smtClean="0"/>
              <a:t>overeenkomen </a:t>
            </a:r>
            <a:r>
              <a:rPr lang="nl-NL" sz="2000" b="1" dirty="0"/>
              <a:t>met de huidige zaagmolen technieken</a:t>
            </a:r>
            <a:r>
              <a:rPr lang="nl-NL" sz="2000" b="1" dirty="0" smtClean="0"/>
              <a:t>.</a:t>
            </a:r>
          </a:p>
          <a:p>
            <a:endParaRPr lang="nl-NL" sz="2000" b="1" dirty="0"/>
          </a:p>
          <a:p>
            <a:r>
              <a:rPr lang="nl-NL" sz="2000" b="1" dirty="0" smtClean="0"/>
              <a:t>Je moet niet alles geloven van wat je ziet. </a:t>
            </a:r>
          </a:p>
          <a:p>
            <a:r>
              <a:rPr lang="nl-NL" sz="2000" b="1" dirty="0" smtClean="0"/>
              <a:t>Menig ontwerp is waarschijnlijk nooit zo gebouwd.</a:t>
            </a:r>
            <a:endParaRPr lang="nl-NL" sz="2000" b="1" dirty="0"/>
          </a:p>
          <a:p>
            <a:endParaRPr lang="nl-NL" dirty="0" smtClean="0"/>
          </a:p>
          <a:p>
            <a:endParaRPr lang="nl-NL" dirty="0"/>
          </a:p>
        </p:txBody>
      </p:sp>
    </p:spTree>
    <p:extLst>
      <p:ext uri="{BB962C8B-B14F-4D97-AF65-F5344CB8AC3E}">
        <p14:creationId xmlns:p14="http://schemas.microsoft.com/office/powerpoint/2010/main" val="76650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Jacobus de Strada </a:t>
            </a:r>
            <a:r>
              <a:rPr lang="nl-NL" sz="3200" b="1" dirty="0" smtClean="0"/>
              <a:t>1507-1588.</a:t>
            </a:r>
            <a:endParaRPr lang="nl-NL" sz="3200" b="1"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9198" y="1184117"/>
            <a:ext cx="3958786" cy="5269219"/>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157807"/>
            <a:ext cx="3943023" cy="5295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485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Jacobus de Strada 1507-1588.</a:t>
            </a:r>
            <a:endParaRPr lang="nl-NL" sz="3200" b="1"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672" y="1180038"/>
            <a:ext cx="3861296" cy="5201290"/>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68320"/>
            <a:ext cx="4032448" cy="5157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331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1642-1776  De Eenhoorn </a:t>
            </a:r>
            <a:r>
              <a:rPr lang="nl-NL" sz="3200" b="1" dirty="0" smtClean="0"/>
              <a:t>– heden. </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196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a:t>Jacobi </a:t>
            </a:r>
            <a:r>
              <a:rPr lang="nl-NL" sz="3200" dirty="0" err="1" smtClean="0"/>
              <a:t>Bessoni</a:t>
            </a:r>
            <a:r>
              <a:rPr lang="nl-NL" sz="3200" dirty="0" smtClean="0"/>
              <a:t>.</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6695" y="273050"/>
            <a:ext cx="4548460"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lstStyle/>
          <a:p>
            <a:r>
              <a:rPr lang="nl-NL" sz="2000" b="1" dirty="0"/>
              <a:t>Jacques </a:t>
            </a:r>
            <a:r>
              <a:rPr lang="nl-NL" sz="2000" b="1" dirty="0" err="1"/>
              <a:t>Besson</a:t>
            </a:r>
            <a:endParaRPr lang="nl-NL" sz="2000" b="1" dirty="0"/>
          </a:p>
          <a:p>
            <a:r>
              <a:rPr lang="nl-NL" sz="2000" b="1" dirty="0" err="1"/>
              <a:t>Lione</a:t>
            </a:r>
            <a:r>
              <a:rPr lang="nl-NL" sz="2000" b="1" dirty="0"/>
              <a:t> </a:t>
            </a:r>
            <a:r>
              <a:rPr lang="nl-NL" sz="2000" b="1" dirty="0" smtClean="0"/>
              <a:t>1578.</a:t>
            </a:r>
            <a:endParaRPr lang="nl-NL" sz="2000" b="1" dirty="0" smtClean="0"/>
          </a:p>
          <a:p>
            <a:endParaRPr lang="nl-NL" sz="2000" b="1" dirty="0"/>
          </a:p>
          <a:p>
            <a:r>
              <a:rPr lang="nl-NL" sz="2000" b="1" dirty="0" smtClean="0"/>
              <a:t>Zaagraam met bovenaandrijving.</a:t>
            </a:r>
          </a:p>
          <a:p>
            <a:r>
              <a:rPr lang="nl-NL" sz="2000" b="1" dirty="0" smtClean="0"/>
              <a:t>Slinger en </a:t>
            </a:r>
            <a:r>
              <a:rPr lang="nl-NL" sz="2000" b="1" dirty="0" smtClean="0"/>
              <a:t>schaarmechaniek.</a:t>
            </a:r>
            <a:endParaRPr lang="nl-NL" sz="2000" b="1" dirty="0" smtClean="0"/>
          </a:p>
          <a:p>
            <a:r>
              <a:rPr lang="nl-NL" sz="2000" b="1" dirty="0" smtClean="0"/>
              <a:t>Doortrap transportsysteem.</a:t>
            </a:r>
          </a:p>
          <a:p>
            <a:r>
              <a:rPr lang="nl-NL" sz="2000" b="1" dirty="0" smtClean="0"/>
              <a:t>Meerdere zaagbladen.</a:t>
            </a:r>
            <a:endParaRPr lang="nl-NL" sz="2000" b="1" dirty="0"/>
          </a:p>
          <a:p>
            <a:endParaRPr lang="nl-NL" dirty="0"/>
          </a:p>
        </p:txBody>
      </p:sp>
    </p:spTree>
    <p:extLst>
      <p:ext uri="{BB962C8B-B14F-4D97-AF65-F5344CB8AC3E}">
        <p14:creationId xmlns:p14="http://schemas.microsoft.com/office/powerpoint/2010/main" val="5600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a:t>Jacobi </a:t>
            </a:r>
            <a:r>
              <a:rPr lang="nl-NL" sz="3200" dirty="0" err="1" smtClean="0"/>
              <a:t>Bessoni</a:t>
            </a:r>
            <a:r>
              <a:rPr lang="nl-NL" sz="3200" dirty="0" smtClean="0"/>
              <a:t>.</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384" y="273050"/>
            <a:ext cx="4991082"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lstStyle/>
          <a:p>
            <a:r>
              <a:rPr lang="nl-NL" sz="2000" b="1" dirty="0"/>
              <a:t>Jacques </a:t>
            </a:r>
            <a:r>
              <a:rPr lang="nl-NL" sz="2000" b="1" dirty="0" err="1" smtClean="0"/>
              <a:t>Besson</a:t>
            </a:r>
            <a:r>
              <a:rPr lang="nl-NL" sz="2000" b="1" dirty="0" smtClean="0"/>
              <a:t>.</a:t>
            </a:r>
            <a:endParaRPr lang="nl-NL" sz="2000" b="1" dirty="0"/>
          </a:p>
          <a:p>
            <a:r>
              <a:rPr lang="nl-NL" sz="2000" b="1" dirty="0" err="1"/>
              <a:t>Lione</a:t>
            </a:r>
            <a:r>
              <a:rPr lang="nl-NL" sz="2000" b="1" dirty="0"/>
              <a:t> </a:t>
            </a:r>
            <a:r>
              <a:rPr lang="nl-NL" sz="2000" b="1" dirty="0" smtClean="0"/>
              <a:t>1578.</a:t>
            </a:r>
            <a:endParaRPr lang="nl-NL" sz="2000" b="1" dirty="0" smtClean="0"/>
          </a:p>
          <a:p>
            <a:r>
              <a:rPr lang="nl-NL" sz="2000" b="1" dirty="0" smtClean="0"/>
              <a:t>Steenzaag.</a:t>
            </a:r>
          </a:p>
          <a:p>
            <a:r>
              <a:rPr lang="nl-NL" sz="2000" b="1" dirty="0" smtClean="0"/>
              <a:t>Slinger en schaarmechaniek.</a:t>
            </a:r>
            <a:endParaRPr lang="nl-NL" sz="2000" b="1" dirty="0"/>
          </a:p>
          <a:p>
            <a:endParaRPr lang="nl-NL" dirty="0"/>
          </a:p>
        </p:txBody>
      </p:sp>
    </p:spTree>
    <p:extLst>
      <p:ext uri="{BB962C8B-B14F-4D97-AF65-F5344CB8AC3E}">
        <p14:creationId xmlns:p14="http://schemas.microsoft.com/office/powerpoint/2010/main" val="40685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dirty="0" smtClean="0"/>
              <a:t>Jacobi </a:t>
            </a:r>
            <a:r>
              <a:rPr lang="nl-NL" sz="3200" dirty="0" err="1" smtClean="0"/>
              <a:t>Bessoni</a:t>
            </a:r>
            <a:r>
              <a:rPr lang="nl-NL" sz="3200" dirty="0" smtClean="0"/>
              <a:t>.</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5364" y="273050"/>
            <a:ext cx="4791121" cy="5853113"/>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r>
              <a:rPr lang="nl-NL" sz="2000" b="1" dirty="0" smtClean="0"/>
              <a:t>Jacques </a:t>
            </a:r>
            <a:r>
              <a:rPr lang="nl-NL" sz="2000" b="1" dirty="0" err="1" smtClean="0"/>
              <a:t>Besson</a:t>
            </a:r>
            <a:r>
              <a:rPr lang="nl-NL" sz="2000" b="1" dirty="0" smtClean="0"/>
              <a:t>.</a:t>
            </a:r>
            <a:endParaRPr lang="nl-NL" sz="2000" b="1" dirty="0" smtClean="0"/>
          </a:p>
          <a:p>
            <a:r>
              <a:rPr lang="nl-NL" sz="2000" b="1" dirty="0" err="1" smtClean="0"/>
              <a:t>Lione</a:t>
            </a:r>
            <a:r>
              <a:rPr lang="nl-NL" sz="2000" b="1" dirty="0" smtClean="0"/>
              <a:t> 1578.</a:t>
            </a:r>
          </a:p>
          <a:p>
            <a:endParaRPr lang="nl-NL" sz="2000" b="1" dirty="0"/>
          </a:p>
          <a:p>
            <a:r>
              <a:rPr lang="nl-NL" sz="2000" b="1" dirty="0" smtClean="0"/>
              <a:t>Krukas met één kruk.</a:t>
            </a:r>
          </a:p>
          <a:p>
            <a:r>
              <a:rPr lang="nl-NL" sz="2000" b="1" dirty="0" smtClean="0"/>
              <a:t>Meerdere zaagbladen.</a:t>
            </a:r>
            <a:endParaRPr lang="nl-NL" sz="2000" b="1" dirty="0"/>
          </a:p>
        </p:txBody>
      </p:sp>
    </p:spTree>
    <p:extLst>
      <p:ext uri="{BB962C8B-B14F-4D97-AF65-F5344CB8AC3E}">
        <p14:creationId xmlns:p14="http://schemas.microsoft.com/office/powerpoint/2010/main" val="149605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67544" y="273050"/>
            <a:ext cx="4320480" cy="635670"/>
          </a:xfrm>
        </p:spPr>
        <p:txBody>
          <a:bodyPr>
            <a:noAutofit/>
          </a:bodyPr>
          <a:lstStyle/>
          <a:p>
            <a:r>
              <a:rPr lang="nl-NL" sz="3200" dirty="0" smtClean="0"/>
              <a:t>Fausto </a:t>
            </a:r>
            <a:r>
              <a:rPr lang="nl-NL" sz="3200" dirty="0" err="1" smtClean="0"/>
              <a:t>Veranzio</a:t>
            </a:r>
            <a:r>
              <a:rPr lang="nl-NL" sz="3200" dirty="0" smtClean="0"/>
              <a:t> 1615.</a:t>
            </a:r>
            <a:endParaRPr lang="nl-NL" sz="3200"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375" b="15425"/>
          <a:stretch/>
        </p:blipFill>
        <p:spPr>
          <a:xfrm>
            <a:off x="719572" y="1124744"/>
            <a:ext cx="7704856" cy="5046105"/>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a:xfrm>
            <a:off x="4572000" y="332656"/>
            <a:ext cx="4032449" cy="720080"/>
          </a:xfrm>
        </p:spPr>
        <p:txBody>
          <a:bodyPr>
            <a:normAutofit/>
          </a:bodyPr>
          <a:lstStyle/>
          <a:p>
            <a:r>
              <a:rPr lang="nl-NL" sz="2000" b="1" dirty="0" smtClean="0"/>
              <a:t>Raamzaag zonder bovenman. Rechts een steenzaag.</a:t>
            </a:r>
            <a:endParaRPr lang="nl-NL" sz="2000" b="1" dirty="0"/>
          </a:p>
        </p:txBody>
      </p:sp>
    </p:spTree>
    <p:extLst>
      <p:ext uri="{BB962C8B-B14F-4D97-AF65-F5344CB8AC3E}">
        <p14:creationId xmlns:p14="http://schemas.microsoft.com/office/powerpoint/2010/main" val="315585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779686"/>
          </a:xfrm>
        </p:spPr>
        <p:txBody>
          <a:bodyPr>
            <a:normAutofit/>
          </a:bodyPr>
          <a:lstStyle/>
          <a:p>
            <a:r>
              <a:rPr lang="nl-NL" sz="3200" dirty="0" smtClean="0"/>
              <a:t>Klopfsäge 1314.</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6136" y="332656"/>
            <a:ext cx="3070422" cy="3744416"/>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395536" y="980728"/>
            <a:ext cx="5544616" cy="5328592"/>
          </a:xfrm>
        </p:spPr>
        <p:txBody>
          <a:bodyPr>
            <a:noAutofit/>
          </a:bodyPr>
          <a:lstStyle/>
          <a:p>
            <a:r>
              <a:rPr lang="nl-NL" sz="2000" b="1" dirty="0" smtClean="0"/>
              <a:t>De klopzaag bestaat al veel langer.</a:t>
            </a:r>
          </a:p>
          <a:p>
            <a:r>
              <a:rPr lang="nl-NL" sz="2000" b="1" dirty="0" smtClean="0"/>
              <a:t>Bestaat? Ja, want er bestaan nog enkele (gerestaureerde) klopzagen in het Zwarte woud.</a:t>
            </a:r>
          </a:p>
          <a:p>
            <a:r>
              <a:rPr lang="nl-NL" sz="2000" b="1" dirty="0" smtClean="0"/>
              <a:t>Waarom zou je met stammen gaan leuren als je ze ook dichtbij de bron kunt verzagen met waterkracht. </a:t>
            </a:r>
          </a:p>
          <a:p>
            <a:r>
              <a:rPr lang="nl-NL" sz="2000" b="1" dirty="0" smtClean="0"/>
              <a:t>Op het schema zie je een bovenslag waterrad waarvan de wateras gelijk is aan een wentelas van de oliemolen. Twee spaken duwen het zaagraam omhoog, dat direct weer neer valt. </a:t>
            </a:r>
          </a:p>
          <a:p>
            <a:r>
              <a:rPr lang="nl-NL" sz="2000" b="1" dirty="0" smtClean="0"/>
              <a:t>Een hangboom boven en twee sparren onder het zaagraam vangen de klappen op.</a:t>
            </a:r>
          </a:p>
          <a:p>
            <a:r>
              <a:rPr lang="nl-NL" sz="2000" b="1" dirty="0" smtClean="0"/>
              <a:t>De zaagslede ontbreekt op deze tekening.</a:t>
            </a:r>
          </a:p>
          <a:p>
            <a:r>
              <a:rPr lang="nl-NL" sz="2000" b="1" dirty="0" smtClean="0"/>
              <a:t>Die kom je tegen in de volgende fotoreeks.</a:t>
            </a:r>
          </a:p>
          <a:p>
            <a:endParaRPr lang="nl-NL" sz="2000" b="1" dirty="0" smtClean="0"/>
          </a:p>
          <a:p>
            <a:r>
              <a:rPr lang="nl-NL" sz="2000" b="1" dirty="0" smtClean="0"/>
              <a:t>Herken je de onderdelen van de schets van Villard?</a:t>
            </a:r>
            <a:endParaRPr lang="nl-NL" sz="2000" b="1" dirty="0"/>
          </a:p>
        </p:txBody>
      </p:sp>
    </p:spTree>
    <p:extLst>
      <p:ext uri="{BB962C8B-B14F-4D97-AF65-F5344CB8AC3E}">
        <p14:creationId xmlns:p14="http://schemas.microsoft.com/office/powerpoint/2010/main" val="3677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792088"/>
          </a:xfrm>
        </p:spPr>
        <p:txBody>
          <a:bodyPr>
            <a:noAutofit/>
          </a:bodyPr>
          <a:lstStyle/>
          <a:p>
            <a:r>
              <a:rPr lang="nl-NL" sz="3200" b="1" dirty="0" smtClean="0"/>
              <a:t>Gemeente Fröhnd,   Zwarte Woud.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760"/>
            <a:ext cx="8720969" cy="4905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356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898" y="982258"/>
            <a:ext cx="8031526" cy="5351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51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90587"/>
            <a:ext cx="7620000" cy="5076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26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701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Er was eens</a:t>
            </a:r>
            <a:r>
              <a:rPr lang="nl-NL" sz="3200" dirty="0" smtClean="0"/>
              <a:t>...</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635183"/>
            <a:ext cx="5111750" cy="5128846"/>
          </a:xfrm>
          <a:prstGeom prst="rect">
            <a:avLst/>
          </a:prstGeom>
          <a:ln>
            <a:noFill/>
          </a:ln>
          <a:effectLst>
            <a:outerShdw blurRad="292100" dist="139700" dir="2700000" algn="tl" rotWithShape="0">
              <a:srgbClr val="333333">
                <a:alpha val="65000"/>
              </a:srgbClr>
            </a:outerShdw>
          </a:effectLst>
        </p:spPr>
      </p:pic>
      <p:sp>
        <p:nvSpPr>
          <p:cNvPr id="3" name="Tijdelijke aanduiding voor inhoud 2"/>
          <p:cNvSpPr>
            <a:spLocks noGrp="1"/>
          </p:cNvSpPr>
          <p:nvPr>
            <p:ph type="body" sz="half" idx="2"/>
          </p:nvPr>
        </p:nvSpPr>
        <p:spPr/>
        <p:txBody>
          <a:bodyPr>
            <a:normAutofit/>
          </a:bodyPr>
          <a:lstStyle/>
          <a:p>
            <a:pPr marL="0" indent="0">
              <a:buNone/>
            </a:pPr>
            <a:r>
              <a:rPr lang="nl-NL" sz="2000" b="1" dirty="0" smtClean="0"/>
              <a:t>…een </a:t>
            </a:r>
            <a:r>
              <a:rPr lang="nl-NL" sz="2000" b="1" dirty="0"/>
              <a:t>oermens die gereedschap nodig had om materiaal te kunnen bewerken voor </a:t>
            </a:r>
            <a:r>
              <a:rPr lang="nl-NL" sz="2000" b="1" dirty="0" smtClean="0"/>
              <a:t>zijn levensonderhoud. </a:t>
            </a:r>
            <a:endParaRPr lang="nl-NL" sz="2000" b="1" dirty="0"/>
          </a:p>
          <a:p>
            <a:pPr marL="0" indent="0">
              <a:buNone/>
            </a:pPr>
            <a:r>
              <a:rPr lang="nl-NL" sz="2000" b="1" dirty="0" smtClean="0"/>
              <a:t>Vuursteen bleek uitstekend geschikt  om zachtere materialen te breken of te snijden.</a:t>
            </a:r>
            <a:endParaRPr lang="nl-NL" sz="2000" b="1" dirty="0"/>
          </a:p>
        </p:txBody>
      </p:sp>
    </p:spTree>
    <p:extLst>
      <p:ext uri="{BB962C8B-B14F-4D97-AF65-F5344CB8AC3E}">
        <p14:creationId xmlns:p14="http://schemas.microsoft.com/office/powerpoint/2010/main" val="18899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Wentelas.</a:t>
            </a:r>
            <a:endParaRPr lang="nl-NL" sz="32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920" y="980728"/>
            <a:ext cx="5111750" cy="3418482"/>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251520" y="1484784"/>
            <a:ext cx="3682752" cy="4691063"/>
          </a:xfrm>
        </p:spPr>
        <p:txBody>
          <a:bodyPr>
            <a:noAutofit/>
          </a:bodyPr>
          <a:lstStyle/>
          <a:p>
            <a:r>
              <a:rPr lang="nl-NL" sz="2000" b="1" dirty="0" smtClean="0"/>
              <a:t>Een wateras die gelijk wentelas is. </a:t>
            </a:r>
            <a:endParaRPr lang="nl-NL" sz="2000" b="1" dirty="0"/>
          </a:p>
          <a:p>
            <a:r>
              <a:rPr lang="nl-NL" sz="2000" b="1" dirty="0" smtClean="0"/>
              <a:t>Per omwenteling wordt het zaagraam drie keer, door nokken voorzien van rollen, opgetild.</a:t>
            </a:r>
          </a:p>
          <a:p>
            <a:r>
              <a:rPr lang="nl-NL" sz="2000" b="1" dirty="0" smtClean="0"/>
              <a:t>Het zaagraam gedraagt zich dus bijna gelijk als een stamper of slaghei in de oliemolen.</a:t>
            </a:r>
          </a:p>
          <a:p>
            <a:r>
              <a:rPr lang="nl-NL" sz="2000" b="1" dirty="0" smtClean="0"/>
              <a:t>Als het zaagraam valt wordt het opgevangen door twee sparren. Voorzien van een stukje autoband klopt het raam iets minder luid.</a:t>
            </a:r>
            <a:endParaRPr lang="nl-NL" sz="2000" b="1" dirty="0"/>
          </a:p>
        </p:txBody>
      </p:sp>
    </p:spTree>
    <p:extLst>
      <p:ext uri="{BB962C8B-B14F-4D97-AF65-F5344CB8AC3E}">
        <p14:creationId xmlns:p14="http://schemas.microsoft.com/office/powerpoint/2010/main" val="4477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296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124744"/>
            <a:ext cx="8100392" cy="455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34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85875"/>
            <a:ext cx="7620000" cy="4286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16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200" b="1" dirty="0" smtClean="0"/>
              <a:t>Klopfsäge Fröhnd.</a:t>
            </a:r>
            <a:endParaRPr lang="nl-NL" sz="3200" b="1"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6008" y="273050"/>
            <a:ext cx="4389834"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p:txBody>
          <a:bodyPr>
            <a:normAutofit/>
          </a:bodyPr>
          <a:lstStyle/>
          <a:p>
            <a:r>
              <a:rPr lang="nl-NL" sz="2000" b="1" dirty="0" smtClean="0"/>
              <a:t>De twee sparren in de nok van de zaagschuur zorgen dat het zaagraam na zijn val weer grotendeels wordt opgetild zodat de wentelas van een zware weerstand wordt verlost.</a:t>
            </a:r>
          </a:p>
          <a:p>
            <a:r>
              <a:rPr lang="nl-NL" sz="2000" b="1" dirty="0" smtClean="0"/>
              <a:t>De stok linksboven is de wipstok voor het krabbelwerk.</a:t>
            </a:r>
            <a:endParaRPr lang="nl-NL" sz="2000" b="1" dirty="0"/>
          </a:p>
        </p:txBody>
      </p:sp>
    </p:spTree>
    <p:extLst>
      <p:ext uri="{BB962C8B-B14F-4D97-AF65-F5344CB8AC3E}">
        <p14:creationId xmlns:p14="http://schemas.microsoft.com/office/powerpoint/2010/main" val="1098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0"/>
            <a:ext cx="8229600" cy="1143000"/>
          </a:xfrm>
        </p:spPr>
        <p:txBody>
          <a:bodyPr>
            <a:normAutofit/>
          </a:bodyPr>
          <a:lstStyle/>
          <a:p>
            <a:r>
              <a:rPr lang="nl-NL" sz="3200" b="1" dirty="0" smtClean="0"/>
              <a:t>Klopfsäge Fröhnd.</a:t>
            </a:r>
            <a:endParaRPr lang="nl-NL" sz="3200" b="1"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00112"/>
            <a:ext cx="7620000" cy="5057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38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600851" y="2397948"/>
            <a:ext cx="3942298" cy="2062103"/>
          </a:xfrm>
          <a:prstGeom prst="rect">
            <a:avLst/>
          </a:prstGeom>
          <a:noFill/>
        </p:spPr>
        <p:txBody>
          <a:bodyPr wrap="none" rtlCol="0">
            <a:spAutoFit/>
          </a:bodyPr>
          <a:lstStyle/>
          <a:p>
            <a:pPr algn="ctr"/>
            <a:r>
              <a:rPr lang="nl-NL" sz="3200" b="1" dirty="0" smtClean="0"/>
              <a:t>Terug naar eigen land.</a:t>
            </a:r>
          </a:p>
          <a:p>
            <a:pPr algn="ctr"/>
            <a:r>
              <a:rPr lang="nl-NL" sz="3200" b="1" dirty="0" smtClean="0"/>
              <a:t>Meldijk </a:t>
            </a:r>
          </a:p>
          <a:p>
            <a:pPr algn="ctr"/>
            <a:r>
              <a:rPr lang="nl-NL" sz="3200" b="1" dirty="0" smtClean="0"/>
              <a:t>Uitgeest</a:t>
            </a:r>
          </a:p>
          <a:p>
            <a:pPr algn="ctr"/>
            <a:r>
              <a:rPr lang="nl-NL" sz="3200" b="1" dirty="0" smtClean="0"/>
              <a:t>1592.</a:t>
            </a:r>
            <a:endParaRPr lang="nl-NL" sz="3200" b="1" dirty="0"/>
          </a:p>
        </p:txBody>
      </p:sp>
    </p:spTree>
    <p:extLst>
      <p:ext uri="{BB962C8B-B14F-4D97-AF65-F5344CB8AC3E}">
        <p14:creationId xmlns:p14="http://schemas.microsoft.com/office/powerpoint/2010/main" val="22434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Cornelis Corneliszoon van Uitgeest.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268760"/>
            <a:ext cx="3588307" cy="4896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76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Cornelis Corneliszoon…</a:t>
            </a:r>
            <a:endParaRPr lang="nl-NL" sz="3200" b="1" dirty="0"/>
          </a:p>
        </p:txBody>
      </p:sp>
      <p:sp>
        <p:nvSpPr>
          <p:cNvPr id="3" name="Tijdelijke aanduiding voor inhoud 2"/>
          <p:cNvSpPr>
            <a:spLocks noGrp="1"/>
          </p:cNvSpPr>
          <p:nvPr>
            <p:ph idx="1"/>
          </p:nvPr>
        </p:nvSpPr>
        <p:spPr/>
        <p:txBody>
          <a:bodyPr>
            <a:normAutofit/>
          </a:bodyPr>
          <a:lstStyle/>
          <a:p>
            <a:pPr marL="0" indent="0">
              <a:buNone/>
            </a:pPr>
            <a:r>
              <a:rPr lang="nl-NL" sz="2000" b="1" dirty="0" smtClean="0">
                <a:solidFill>
                  <a:srgbClr val="0070C0"/>
                </a:solidFill>
              </a:rPr>
              <a:t>…is </a:t>
            </a:r>
            <a:r>
              <a:rPr lang="nl-NL" sz="2000" b="1" dirty="0" err="1" smtClean="0">
                <a:solidFill>
                  <a:srgbClr val="0070C0"/>
                </a:solidFill>
              </a:rPr>
              <a:t>houtsager</a:t>
            </a:r>
            <a:r>
              <a:rPr lang="nl-NL" sz="2000" b="1" dirty="0" smtClean="0">
                <a:solidFill>
                  <a:srgbClr val="0070C0"/>
                </a:solidFill>
              </a:rPr>
              <a:t> opte Meldijk</a:t>
            </a:r>
            <a:r>
              <a:rPr lang="nl-NL" sz="2000" b="1" dirty="0" smtClean="0"/>
              <a:t>, in Uitgeest. Hij woont en werkt aan de noordzijde van de dijk ten westen van de Sluishaven.</a:t>
            </a:r>
          </a:p>
          <a:p>
            <a:pPr marL="0" indent="0">
              <a:buNone/>
            </a:pPr>
            <a:r>
              <a:rPr lang="nl-NL" sz="2000" b="1" dirty="0" smtClean="0"/>
              <a:t>Hij is getrouwd met korenmolenaarsdochter Trijn Pietersz. en heeft enkele kinderen.</a:t>
            </a:r>
          </a:p>
          <a:p>
            <a:pPr marL="0" indent="0">
              <a:buNone/>
            </a:pPr>
            <a:r>
              <a:rPr lang="nl-NL" sz="2000" b="1" dirty="0" smtClean="0"/>
              <a:t>Hij is timmerman en molenmaker.</a:t>
            </a:r>
          </a:p>
          <a:p>
            <a:pPr marL="0" indent="0">
              <a:buNone/>
            </a:pPr>
            <a:r>
              <a:rPr lang="nl-NL" sz="2000" b="1" dirty="0" smtClean="0"/>
              <a:t>Cornelis staat lokaal bekend als Krelis </a:t>
            </a:r>
            <a:r>
              <a:rPr lang="nl-NL" sz="2000" b="1" dirty="0" smtClean="0"/>
              <a:t>Lootjes.</a:t>
            </a:r>
            <a:endParaRPr lang="nl-NL" sz="2000" b="1" dirty="0" smtClean="0"/>
          </a:p>
          <a:p>
            <a:pPr marL="0" indent="0">
              <a:buNone/>
            </a:pPr>
            <a:r>
              <a:rPr lang="nl-NL" sz="2000" b="1" dirty="0" smtClean="0"/>
              <a:t>Zijn geboortejaar is onbekend (tussen 1540 en 1570). </a:t>
            </a:r>
          </a:p>
          <a:p>
            <a:pPr marL="0" indent="0">
              <a:buNone/>
            </a:pPr>
            <a:r>
              <a:rPr lang="nl-NL" sz="2000" b="1" dirty="0" smtClean="0"/>
              <a:t>Mogelijk is hij overleden in 1607.</a:t>
            </a:r>
          </a:p>
          <a:p>
            <a:pPr marL="0" indent="0">
              <a:buNone/>
            </a:pPr>
            <a:r>
              <a:rPr lang="nl-NL" sz="2000" b="1" dirty="0" smtClean="0"/>
              <a:t>Uitvinder van de windhoutzaagmolen.</a:t>
            </a:r>
          </a:p>
          <a:p>
            <a:pPr marL="0" indent="0">
              <a:buNone/>
            </a:pPr>
            <a:endParaRPr lang="nl-NL" sz="2000" dirty="0"/>
          </a:p>
        </p:txBody>
      </p:sp>
    </p:spTree>
    <p:extLst>
      <p:ext uri="{BB962C8B-B14F-4D97-AF65-F5344CB8AC3E}">
        <p14:creationId xmlns:p14="http://schemas.microsoft.com/office/powerpoint/2010/main" val="1459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NL" sz="3200" b="1" dirty="0"/>
              <a:t>1592 Meldijk </a:t>
            </a:r>
            <a:r>
              <a:rPr lang="nl-NL" sz="3200" b="1" dirty="0" smtClean="0"/>
              <a:t>Uitgeest.</a:t>
            </a:r>
            <a:endParaRPr lang="nl-NL" sz="3200" b="1"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3167" r="3167"/>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1835696" y="5373216"/>
            <a:ext cx="5948064" cy="1008112"/>
          </a:xfrm>
        </p:spPr>
        <p:txBody>
          <a:bodyPr>
            <a:normAutofit/>
          </a:bodyPr>
          <a:lstStyle/>
          <a:p>
            <a:r>
              <a:rPr lang="nl-NL" sz="2000" b="1" dirty="0" smtClean="0"/>
              <a:t>De werf van Cornelis lag ten westen van de sluishaven aan de Meldijk.</a:t>
            </a:r>
            <a:endParaRPr lang="nl-NL" sz="2000" b="1" dirty="0"/>
          </a:p>
        </p:txBody>
      </p:sp>
    </p:spTree>
    <p:extLst>
      <p:ext uri="{BB962C8B-B14F-4D97-AF65-F5344CB8AC3E}">
        <p14:creationId xmlns:p14="http://schemas.microsoft.com/office/powerpoint/2010/main" val="4635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Het stenen tijdperk.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268760"/>
            <a:ext cx="8229600" cy="4293704"/>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572205" y="5693186"/>
            <a:ext cx="5999591" cy="400110"/>
          </a:xfrm>
          <a:prstGeom prst="rect">
            <a:avLst/>
          </a:prstGeom>
          <a:noFill/>
        </p:spPr>
        <p:txBody>
          <a:bodyPr wrap="none" rtlCol="0">
            <a:spAutoFit/>
          </a:bodyPr>
          <a:lstStyle/>
          <a:p>
            <a:pPr algn="ctr"/>
            <a:r>
              <a:rPr lang="nl-NL" sz="2000" b="1" dirty="0" smtClean="0"/>
              <a:t>Vuurstenen bijlpunten uit archeologische opgravingen.</a:t>
            </a:r>
            <a:endParaRPr lang="nl-NL" sz="2000" b="1" dirty="0"/>
          </a:p>
        </p:txBody>
      </p:sp>
    </p:spTree>
    <p:extLst>
      <p:ext uri="{BB962C8B-B14F-4D97-AF65-F5344CB8AC3E}">
        <p14:creationId xmlns:p14="http://schemas.microsoft.com/office/powerpoint/2010/main" val="146376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4437112"/>
            <a:ext cx="5486400" cy="566738"/>
          </a:xfrm>
        </p:spPr>
        <p:txBody>
          <a:bodyPr>
            <a:normAutofit fontScale="90000"/>
          </a:bodyPr>
          <a:lstStyle/>
          <a:p>
            <a:pPr algn="ctr"/>
            <a:r>
              <a:rPr lang="nl-NL" sz="3200" b="1" dirty="0" smtClean="0"/>
              <a:t>Houtsager </a:t>
            </a:r>
            <a:r>
              <a:rPr lang="nl-NL" sz="3200" b="1" dirty="0" err="1" smtClean="0"/>
              <a:t>opte</a:t>
            </a:r>
            <a:r>
              <a:rPr lang="nl-NL" sz="3200" b="1" dirty="0" smtClean="0"/>
              <a:t> Meldijk.</a:t>
            </a:r>
            <a:endParaRPr lang="nl-NL" sz="3200" b="1" dirty="0"/>
          </a:p>
        </p:txBody>
      </p:sp>
      <p:pic>
        <p:nvPicPr>
          <p:cNvPr id="4" name="Tijdelijke aanduiding voor inhoud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44" r="2044"/>
          <a:stretch>
            <a:fillRect/>
          </a:stretch>
        </p:blipFill>
        <p:spPr>
          <a:xfrm>
            <a:off x="1763688" y="188640"/>
            <a:ext cx="5486400" cy="411480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395536" y="5085184"/>
            <a:ext cx="8352928" cy="1368152"/>
          </a:xfrm>
        </p:spPr>
        <p:txBody>
          <a:bodyPr>
            <a:noAutofit/>
          </a:bodyPr>
          <a:lstStyle/>
          <a:p>
            <a:r>
              <a:rPr lang="nl-NL" sz="2000" b="1" dirty="0" smtClean="0"/>
              <a:t>Om aan zijn eigen behoefte aan timmerhout te voldoen werd er druk gezaagd. Een tijdrovende en loodzware klus. Cornelis werd het zagen zat en bedacht een manier om dit zware werk door een windmolen te laten uitvoeren.</a:t>
            </a:r>
            <a:endParaRPr lang="nl-NL" sz="2000" b="1" dirty="0"/>
          </a:p>
        </p:txBody>
      </p:sp>
    </p:spTree>
    <p:extLst>
      <p:ext uri="{BB962C8B-B14F-4D97-AF65-F5344CB8AC3E}">
        <p14:creationId xmlns:p14="http://schemas.microsoft.com/office/powerpoint/2010/main" val="22986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63688" y="4293096"/>
            <a:ext cx="5486400" cy="566738"/>
          </a:xfrm>
        </p:spPr>
        <p:txBody>
          <a:bodyPr>
            <a:normAutofit fontScale="90000"/>
          </a:bodyPr>
          <a:lstStyle/>
          <a:p>
            <a:pPr algn="ctr"/>
            <a:r>
              <a:rPr lang="nl-NL" sz="3200" b="1" dirty="0" smtClean="0"/>
              <a:t>Octrooitekening zaagmolen.</a:t>
            </a:r>
            <a:endParaRPr lang="nl-NL" sz="3200" b="1" dirty="0"/>
          </a:p>
        </p:txBody>
      </p:sp>
      <p:pic>
        <p:nvPicPr>
          <p:cNvPr id="5" name="Tijdelijke aanduiding voor inhoud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47" t="-193" r="647" b="-2271"/>
          <a:stretch/>
        </p:blipFill>
        <p:spPr>
          <a:xfrm>
            <a:off x="467545" y="222958"/>
            <a:ext cx="8208912" cy="4224004"/>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539552" y="4941168"/>
            <a:ext cx="8136904" cy="1296144"/>
          </a:xfrm>
        </p:spPr>
        <p:txBody>
          <a:bodyPr>
            <a:noAutofit/>
          </a:bodyPr>
          <a:lstStyle/>
          <a:p>
            <a:r>
              <a:rPr lang="nl-NL" sz="2000" b="1" dirty="0" smtClean="0"/>
              <a:t>Uitgaande van een wipmolentje als drijvende bron werd er een schets opgesteld door Cornelis of door het octrooibureau voor de ondersteuning van zijn aangevraagde octrooi. Het tekenwerk is niets beter vergeleken met de schetsen van Villard. Het blijft gissen hoe dit constructief bedoeld was.</a:t>
            </a:r>
            <a:endParaRPr lang="nl-NL" sz="2000" b="1" dirty="0"/>
          </a:p>
        </p:txBody>
      </p:sp>
    </p:spTree>
    <p:extLst>
      <p:ext uri="{BB962C8B-B14F-4D97-AF65-F5344CB8AC3E}">
        <p14:creationId xmlns:p14="http://schemas.microsoft.com/office/powerpoint/2010/main" val="147994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Octrooitekening zaagmolen.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19237"/>
            <a:ext cx="7620000" cy="38195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6963071" y="1556792"/>
            <a:ext cx="1389854" cy="584775"/>
          </a:xfrm>
          <a:prstGeom prst="rect">
            <a:avLst/>
          </a:prstGeom>
          <a:noFill/>
        </p:spPr>
        <p:txBody>
          <a:bodyPr wrap="square" rtlCol="0">
            <a:spAutoFit/>
          </a:bodyPr>
          <a:lstStyle/>
          <a:p>
            <a:r>
              <a:rPr lang="nl-NL" sz="3200" b="1" dirty="0" smtClean="0"/>
              <a:t>krukas</a:t>
            </a:r>
            <a:endParaRPr lang="nl-NL" sz="3200" b="1" dirty="0"/>
          </a:p>
        </p:txBody>
      </p:sp>
    </p:spTree>
    <p:extLst>
      <p:ext uri="{BB962C8B-B14F-4D97-AF65-F5344CB8AC3E}">
        <p14:creationId xmlns:p14="http://schemas.microsoft.com/office/powerpoint/2010/main" val="3048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Octrooitekening </a:t>
            </a:r>
            <a:r>
              <a:rPr lang="nl-NL" sz="3200" b="1" dirty="0" smtClean="0"/>
              <a:t>zaagmolen.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19237"/>
            <a:ext cx="7620000" cy="38195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6540886" y="1556792"/>
            <a:ext cx="1815112" cy="584775"/>
          </a:xfrm>
          <a:prstGeom prst="rect">
            <a:avLst/>
          </a:prstGeom>
          <a:noFill/>
        </p:spPr>
        <p:txBody>
          <a:bodyPr wrap="none" rtlCol="0">
            <a:spAutoFit/>
          </a:bodyPr>
          <a:lstStyle/>
          <a:p>
            <a:r>
              <a:rPr lang="nl-NL" sz="3200" b="1" dirty="0" smtClean="0"/>
              <a:t>zaagraam</a:t>
            </a:r>
            <a:endParaRPr lang="nl-NL" sz="3200" b="1" dirty="0"/>
          </a:p>
        </p:txBody>
      </p:sp>
    </p:spTree>
    <p:extLst>
      <p:ext uri="{BB962C8B-B14F-4D97-AF65-F5344CB8AC3E}">
        <p14:creationId xmlns:p14="http://schemas.microsoft.com/office/powerpoint/2010/main" val="42346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372" y="274638"/>
            <a:ext cx="8219256" cy="1143000"/>
          </a:xfrm>
        </p:spPr>
        <p:txBody>
          <a:bodyPr>
            <a:normAutofit/>
          </a:bodyPr>
          <a:lstStyle/>
          <a:p>
            <a:r>
              <a:rPr lang="nl-NL" sz="3200" b="1" dirty="0"/>
              <a:t>Octrooitekening </a:t>
            </a:r>
            <a:r>
              <a:rPr lang="nl-NL" sz="3200" b="1" dirty="0" smtClean="0"/>
              <a:t>zaagmolen.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19238"/>
            <a:ext cx="7620000" cy="38195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4427984" y="1628800"/>
            <a:ext cx="3911007" cy="584775"/>
          </a:xfrm>
          <a:prstGeom prst="rect">
            <a:avLst/>
          </a:prstGeom>
          <a:noFill/>
        </p:spPr>
        <p:txBody>
          <a:bodyPr wrap="none" rtlCol="0">
            <a:spAutoFit/>
          </a:bodyPr>
          <a:lstStyle/>
          <a:p>
            <a:r>
              <a:rPr lang="nl-NL" sz="3200" b="1" dirty="0" smtClean="0"/>
              <a:t>krabbelrad en rondsel</a:t>
            </a:r>
            <a:endParaRPr lang="nl-NL" sz="3200" b="1" dirty="0"/>
          </a:p>
        </p:txBody>
      </p:sp>
    </p:spTree>
    <p:extLst>
      <p:ext uri="{BB962C8B-B14F-4D97-AF65-F5344CB8AC3E}">
        <p14:creationId xmlns:p14="http://schemas.microsoft.com/office/powerpoint/2010/main" val="141628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Octrooitekening </a:t>
            </a:r>
            <a:r>
              <a:rPr lang="nl-NL" sz="3200" b="1" dirty="0" smtClean="0"/>
              <a:t>zaagmolen.</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519237"/>
            <a:ext cx="7620000" cy="38195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3931825" y="1628800"/>
            <a:ext cx="4475264" cy="584775"/>
          </a:xfrm>
          <a:prstGeom prst="rect">
            <a:avLst/>
          </a:prstGeom>
          <a:noFill/>
        </p:spPr>
        <p:txBody>
          <a:bodyPr wrap="none" rtlCol="0">
            <a:spAutoFit/>
          </a:bodyPr>
          <a:lstStyle/>
          <a:p>
            <a:r>
              <a:rPr lang="nl-NL" sz="3200" b="1" dirty="0" smtClean="0"/>
              <a:t>tandheugel en slee of kar</a:t>
            </a:r>
            <a:endParaRPr lang="nl-NL" sz="3200" b="1" dirty="0"/>
          </a:p>
        </p:txBody>
      </p:sp>
    </p:spTree>
    <p:extLst>
      <p:ext uri="{BB962C8B-B14F-4D97-AF65-F5344CB8AC3E}">
        <p14:creationId xmlns:p14="http://schemas.microsoft.com/office/powerpoint/2010/main" val="282309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t>Cornelis </a:t>
            </a:r>
            <a:r>
              <a:rPr lang="nl-NL" sz="3200" b="1" dirty="0" smtClean="0"/>
              <a:t>Corneliszoon.</a:t>
            </a:r>
            <a:endParaRPr lang="nl-NL" sz="3200" b="1" dirty="0"/>
          </a:p>
        </p:txBody>
      </p:sp>
      <p:sp>
        <p:nvSpPr>
          <p:cNvPr id="3" name="Tijdelijke aanduiding voor inhoud 2"/>
          <p:cNvSpPr>
            <a:spLocks noGrp="1"/>
          </p:cNvSpPr>
          <p:nvPr>
            <p:ph idx="1"/>
          </p:nvPr>
        </p:nvSpPr>
        <p:spPr/>
        <p:txBody>
          <a:bodyPr>
            <a:normAutofit/>
          </a:bodyPr>
          <a:lstStyle/>
          <a:p>
            <a:r>
              <a:rPr lang="nl-NL" sz="2000" b="1" dirty="0" smtClean="0"/>
              <a:t>Het zaagmolen-octrooi werd verleend op 15 december 1593.</a:t>
            </a:r>
          </a:p>
          <a:p>
            <a:r>
              <a:rPr lang="nl-NL" sz="2000" b="1" dirty="0" smtClean="0"/>
              <a:t>Bouw van de eerste zaagmolen </a:t>
            </a:r>
            <a:r>
              <a:rPr lang="nl-NL" sz="2000" b="1" dirty="0" smtClean="0"/>
              <a:t>1594.</a:t>
            </a:r>
            <a:endParaRPr lang="nl-NL" sz="2000" b="1" dirty="0" smtClean="0"/>
          </a:p>
          <a:p>
            <a:r>
              <a:rPr lang="nl-NL" sz="2000" b="1" dirty="0" smtClean="0"/>
              <a:t>Cornelis krijgt octrooi op de verbeterde krukas voor 10 jaar op 6 december 1597.  Een krukas met drie krukbochten.</a:t>
            </a:r>
          </a:p>
          <a:p>
            <a:r>
              <a:rPr lang="nl-NL" sz="2000" b="1" dirty="0"/>
              <a:t>Uitvinder van de </a:t>
            </a:r>
            <a:r>
              <a:rPr lang="nl-NL" sz="2000" b="1" dirty="0" smtClean="0"/>
              <a:t>kantstenen in de oliemolen. </a:t>
            </a:r>
          </a:p>
          <a:p>
            <a:r>
              <a:rPr lang="nl-NL" sz="2000" b="1" dirty="0" smtClean="0"/>
              <a:t>Uitvinder </a:t>
            </a:r>
            <a:r>
              <a:rPr lang="nl-NL" sz="2000" b="1" dirty="0"/>
              <a:t>van de voorloper </a:t>
            </a:r>
            <a:r>
              <a:rPr lang="nl-NL" sz="2000" b="1" dirty="0" smtClean="0"/>
              <a:t>van de waterpomp met krukas.</a:t>
            </a:r>
          </a:p>
          <a:p>
            <a:r>
              <a:rPr lang="nl-NL" sz="2000" b="1" dirty="0" smtClean="0"/>
              <a:t>Verlenging van de octrooien in 1607 tgv. zijn vrouw </a:t>
            </a:r>
            <a:r>
              <a:rPr lang="nl-NL" sz="2000" b="1" dirty="0" err="1" smtClean="0"/>
              <a:t>Trijn</a:t>
            </a:r>
            <a:r>
              <a:rPr lang="nl-NL" sz="2000" b="1" dirty="0" smtClean="0"/>
              <a:t> Pietersz.</a:t>
            </a:r>
          </a:p>
          <a:p>
            <a:r>
              <a:rPr lang="nl-NL" sz="2000" b="1" dirty="0" smtClean="0"/>
              <a:t>Einde van de octrooien in 1610.</a:t>
            </a:r>
          </a:p>
          <a:p>
            <a:pPr marL="0" indent="0">
              <a:buNone/>
            </a:pPr>
            <a:endParaRPr lang="nl-NL" dirty="0" smtClean="0"/>
          </a:p>
        </p:txBody>
      </p:sp>
    </p:spTree>
    <p:extLst>
      <p:ext uri="{BB962C8B-B14F-4D97-AF65-F5344CB8AC3E}">
        <p14:creationId xmlns:p14="http://schemas.microsoft.com/office/powerpoint/2010/main" val="150251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Verspreiding van de </a:t>
            </a:r>
            <a:r>
              <a:rPr lang="nl-NL" sz="3200" b="1" dirty="0" smtClean="0"/>
              <a:t>zaagmolen.</a:t>
            </a:r>
            <a:endParaRPr lang="nl-NL" sz="3200" b="1" dirty="0"/>
          </a:p>
        </p:txBody>
      </p:sp>
      <p:sp>
        <p:nvSpPr>
          <p:cNvPr id="3" name="Tijdelijke aanduiding voor inhoud 2"/>
          <p:cNvSpPr>
            <a:spLocks noGrp="1"/>
          </p:cNvSpPr>
          <p:nvPr>
            <p:ph idx="1"/>
          </p:nvPr>
        </p:nvSpPr>
        <p:spPr/>
        <p:txBody>
          <a:bodyPr>
            <a:normAutofit/>
          </a:bodyPr>
          <a:lstStyle/>
          <a:p>
            <a:r>
              <a:rPr lang="nl-NL" sz="2000" b="1" dirty="0" smtClean="0"/>
              <a:t>De octrooitekening.</a:t>
            </a:r>
          </a:p>
          <a:p>
            <a:r>
              <a:rPr lang="nl-NL" sz="2000" b="1" dirty="0" smtClean="0"/>
              <a:t>Het Juffertje als prototype?</a:t>
            </a:r>
          </a:p>
          <a:p>
            <a:r>
              <a:rPr lang="nl-NL" sz="2000" b="1" dirty="0" smtClean="0"/>
              <a:t>Is dit het zaagmolentje op een vlot?</a:t>
            </a:r>
          </a:p>
          <a:p>
            <a:r>
              <a:rPr lang="nl-NL" sz="2000" b="1" dirty="0" smtClean="0"/>
              <a:t>Cornelis levert een zaagmolentje aan Alkmaar.</a:t>
            </a:r>
          </a:p>
          <a:p>
            <a:r>
              <a:rPr lang="nl-NL" sz="2000" b="1" dirty="0" smtClean="0"/>
              <a:t>De eerste zaagmolen aan het Zeglis. </a:t>
            </a:r>
          </a:p>
          <a:p>
            <a:r>
              <a:rPr lang="nl-NL" sz="2000" b="1" dirty="0" smtClean="0"/>
              <a:t>en daarna…</a:t>
            </a:r>
            <a:endParaRPr lang="nl-NL" sz="2000" b="1" dirty="0"/>
          </a:p>
        </p:txBody>
      </p:sp>
    </p:spTree>
    <p:extLst>
      <p:ext uri="{BB962C8B-B14F-4D97-AF65-F5344CB8AC3E}">
        <p14:creationId xmlns:p14="http://schemas.microsoft.com/office/powerpoint/2010/main" val="369635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3968" y="836712"/>
            <a:ext cx="4046119" cy="4890554"/>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323528" y="1196752"/>
            <a:ext cx="3816424" cy="584775"/>
          </a:xfrm>
          <a:prstGeom prst="rect">
            <a:avLst/>
          </a:prstGeom>
          <a:noFill/>
        </p:spPr>
        <p:txBody>
          <a:bodyPr wrap="square" rtlCol="0">
            <a:spAutoFit/>
          </a:bodyPr>
          <a:lstStyle/>
          <a:p>
            <a:r>
              <a:rPr lang="nl-NL" sz="3200" b="1" dirty="0" smtClean="0"/>
              <a:t>Naar Alkmaar?</a:t>
            </a:r>
            <a:endParaRPr lang="nl-NL" sz="3200" b="1" dirty="0"/>
          </a:p>
        </p:txBody>
      </p:sp>
    </p:spTree>
    <p:extLst>
      <p:ext uri="{BB962C8B-B14F-4D97-AF65-F5344CB8AC3E}">
        <p14:creationId xmlns:p14="http://schemas.microsoft.com/office/powerpoint/2010/main" val="276075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Zeglis Alkmaar.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995" y="1268760"/>
            <a:ext cx="8032010" cy="5190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600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nl-NL" sz="3200" dirty="0" smtClean="0"/>
              <a:t>Gereedschap.</a:t>
            </a:r>
            <a:endParaRPr lang="nl-NL" sz="320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149289"/>
            <a:ext cx="5111750" cy="4100634"/>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p:txBody>
          <a:bodyPr>
            <a:normAutofit/>
          </a:bodyPr>
          <a:lstStyle/>
          <a:p>
            <a:pPr marL="0" indent="0">
              <a:buNone/>
            </a:pPr>
            <a:r>
              <a:rPr lang="nl-NL" sz="2000" b="1" dirty="0" smtClean="0"/>
              <a:t>Samenstellen van handgereedschappen.</a:t>
            </a:r>
          </a:p>
          <a:p>
            <a:pPr marL="0" indent="0">
              <a:buNone/>
            </a:pPr>
            <a:endParaRPr lang="nl-NL" sz="2000" b="1" dirty="0"/>
          </a:p>
          <a:p>
            <a:pPr marL="0" indent="0">
              <a:buNone/>
            </a:pPr>
            <a:r>
              <a:rPr lang="nl-NL" sz="2000" b="1" dirty="0" smtClean="0"/>
              <a:t>Door de steen in een houten steel te plaatsen kon er veel meer kracht mee worden uitgeoefend.</a:t>
            </a:r>
            <a:endParaRPr lang="nl-NL" sz="2000" b="1" dirty="0"/>
          </a:p>
        </p:txBody>
      </p:sp>
    </p:spTree>
    <p:extLst>
      <p:ext uri="{BB962C8B-B14F-4D97-AF65-F5344CB8AC3E}">
        <p14:creationId xmlns:p14="http://schemas.microsoft.com/office/powerpoint/2010/main" val="120997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4402832" cy="779686"/>
          </a:xfrm>
        </p:spPr>
        <p:txBody>
          <a:bodyPr/>
          <a:lstStyle/>
          <a:p>
            <a:r>
              <a:rPr lang="nl-NL" sz="3200" b="1" dirty="0" smtClean="0"/>
              <a:t>Zaanstreek vanaf 1610.</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032" y="404664"/>
            <a:ext cx="3970783" cy="2878818"/>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426368" y="3861048"/>
            <a:ext cx="8435280" cy="2592288"/>
          </a:xfrm>
        </p:spPr>
        <p:txBody>
          <a:bodyPr>
            <a:noAutofit/>
          </a:bodyPr>
          <a:lstStyle/>
          <a:p>
            <a:r>
              <a:rPr lang="nl-NL" sz="2000" b="1" dirty="0" smtClean="0"/>
              <a:t>De naam PALTROKMOLEN ontstond terloops toen er gekscherend een vergelijking werd gemaakt met de zwarte wijd getailleerde mantels van de mannen uit Rijnland-Palts.  De Paltsrok.</a:t>
            </a:r>
          </a:p>
          <a:p>
            <a:r>
              <a:rPr lang="nl-NL" sz="2000" b="1" dirty="0" smtClean="0"/>
              <a:t>Deze doopsgezinde mannen kwamen waarschijnlijk met de houtvlotten mee naar Holland en liepen rond in het zagersgebied</a:t>
            </a:r>
            <a:r>
              <a:rPr lang="nl-NL" sz="2000" b="1" dirty="0"/>
              <a:t>. </a:t>
            </a:r>
            <a:r>
              <a:rPr lang="nl-NL" sz="2000" b="1" dirty="0" smtClean="0"/>
              <a:t>Houthandelaren? </a:t>
            </a:r>
          </a:p>
          <a:p>
            <a:r>
              <a:rPr lang="nl-NL" sz="2000" b="1" dirty="0" smtClean="0"/>
              <a:t>De slippen van de zwarte manteljas leken op de luiven van de zwart geteerde molens.  </a:t>
            </a:r>
            <a:endParaRPr lang="nl-NL" sz="2000" b="1" dirty="0"/>
          </a:p>
        </p:txBody>
      </p:sp>
      <p:sp>
        <p:nvSpPr>
          <p:cNvPr id="5" name="Tekstvak 4"/>
          <p:cNvSpPr txBox="1"/>
          <p:nvPr/>
        </p:nvSpPr>
        <p:spPr>
          <a:xfrm>
            <a:off x="251520" y="1424862"/>
            <a:ext cx="4392488" cy="2246769"/>
          </a:xfrm>
          <a:prstGeom prst="rect">
            <a:avLst/>
          </a:prstGeom>
          <a:noFill/>
        </p:spPr>
        <p:txBody>
          <a:bodyPr wrap="square" rtlCol="0">
            <a:spAutoFit/>
          </a:bodyPr>
          <a:lstStyle/>
          <a:p>
            <a:r>
              <a:rPr lang="nl-NL" sz="2000" b="1" dirty="0"/>
              <a:t>In 1610 vervallen  de octrooien  van </a:t>
            </a:r>
          </a:p>
          <a:p>
            <a:r>
              <a:rPr lang="nl-NL" sz="2000" b="1" dirty="0"/>
              <a:t>Cornelis en </a:t>
            </a:r>
            <a:r>
              <a:rPr lang="nl-NL" sz="2000" b="1" dirty="0" err="1"/>
              <a:t>Trijn</a:t>
            </a:r>
            <a:r>
              <a:rPr lang="nl-NL" sz="2000" b="1" dirty="0"/>
              <a:t> </a:t>
            </a:r>
            <a:r>
              <a:rPr lang="nl-NL" sz="2000" b="1" dirty="0" err="1"/>
              <a:t>Pietersz</a:t>
            </a:r>
            <a:r>
              <a:rPr lang="nl-NL" sz="2000" b="1" dirty="0"/>
              <a:t>. </a:t>
            </a:r>
          </a:p>
          <a:p>
            <a:r>
              <a:rPr lang="nl-NL" sz="2000" b="1" dirty="0"/>
              <a:t>De eerste ontwikkelde productie molen</a:t>
            </a:r>
          </a:p>
          <a:p>
            <a:r>
              <a:rPr lang="nl-NL" sz="2000" b="1" dirty="0" smtClean="0"/>
              <a:t>wordt </a:t>
            </a:r>
            <a:r>
              <a:rPr lang="nl-NL" sz="2000" b="1" dirty="0"/>
              <a:t>massaal gekopieerd. </a:t>
            </a:r>
          </a:p>
          <a:p>
            <a:r>
              <a:rPr lang="nl-NL" sz="2000" b="1" dirty="0"/>
              <a:t>Omstreeks 1630 zijn er al 85 </a:t>
            </a:r>
          </a:p>
          <a:p>
            <a:r>
              <a:rPr lang="nl-NL" sz="2000" b="1" dirty="0"/>
              <a:t>houtzaagmolens actief waarvan 53 in de Zaanstreek.</a:t>
            </a:r>
          </a:p>
        </p:txBody>
      </p:sp>
    </p:spTree>
    <p:extLst>
      <p:ext uri="{BB962C8B-B14F-4D97-AF65-F5344CB8AC3E}">
        <p14:creationId xmlns:p14="http://schemas.microsoft.com/office/powerpoint/2010/main" val="363869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1560" y="449669"/>
            <a:ext cx="8163272" cy="5918372"/>
          </a:xfrm>
          <a:prstGeom prst="rect">
            <a:avLst/>
          </a:prstGeom>
          <a:ln>
            <a:noFill/>
          </a:ln>
          <a:effectLst>
            <a:outerShdw blurRad="292100" dist="139700" dir="2700000" algn="tl" rotWithShape="0">
              <a:srgbClr val="333333">
                <a:alpha val="65000"/>
              </a:srgbClr>
            </a:outerShdw>
          </a:effectLst>
        </p:spPr>
      </p:pic>
      <p:sp>
        <p:nvSpPr>
          <p:cNvPr id="2" name="Tekstvak 1"/>
          <p:cNvSpPr txBox="1"/>
          <p:nvPr/>
        </p:nvSpPr>
        <p:spPr>
          <a:xfrm>
            <a:off x="2843808" y="1360094"/>
            <a:ext cx="1842171" cy="369332"/>
          </a:xfrm>
          <a:prstGeom prst="rect">
            <a:avLst/>
          </a:prstGeom>
          <a:noFill/>
        </p:spPr>
        <p:txBody>
          <a:bodyPr wrap="none" rtlCol="0">
            <a:spAutoFit/>
          </a:bodyPr>
          <a:lstStyle/>
          <a:p>
            <a:r>
              <a:rPr lang="nl-NL" dirty="0" smtClean="0">
                <a:solidFill>
                  <a:srgbClr val="FF0000"/>
                </a:solidFill>
              </a:rPr>
              <a:t>◄</a:t>
            </a:r>
            <a:r>
              <a:rPr lang="nl-NL" b="1" dirty="0" smtClean="0">
                <a:solidFill>
                  <a:srgbClr val="FF0000"/>
                </a:solidFill>
              </a:rPr>
              <a:t>Het Prinsenhof</a:t>
            </a:r>
            <a:endParaRPr lang="nl-NL" b="1" dirty="0">
              <a:solidFill>
                <a:srgbClr val="FF0000"/>
              </a:solidFill>
            </a:endParaRPr>
          </a:p>
        </p:txBody>
      </p:sp>
    </p:spTree>
    <p:extLst>
      <p:ext uri="{BB962C8B-B14F-4D97-AF65-F5344CB8AC3E}">
        <p14:creationId xmlns:p14="http://schemas.microsoft.com/office/powerpoint/2010/main" val="427684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b="1" dirty="0" smtClean="0"/>
              <a:t>Amsterdam vanaf 1630.</a:t>
            </a:r>
            <a:endParaRPr lang="nl-NL" sz="3200" b="1" dirty="0"/>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r="35548"/>
          <a:stretch/>
        </p:blipFill>
        <p:spPr>
          <a:xfrm>
            <a:off x="648000" y="1124744"/>
            <a:ext cx="8208912" cy="2971857"/>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79512" y="4293096"/>
            <a:ext cx="8712968" cy="2246769"/>
          </a:xfrm>
          <a:prstGeom prst="rect">
            <a:avLst/>
          </a:prstGeom>
          <a:noFill/>
        </p:spPr>
        <p:txBody>
          <a:bodyPr wrap="square" rtlCol="0">
            <a:spAutoFit/>
          </a:bodyPr>
          <a:lstStyle/>
          <a:p>
            <a:r>
              <a:rPr lang="nl-NL" sz="2000" b="1" dirty="0" smtClean="0"/>
              <a:t>Het handzagersgilde in Amsterdam verhinderde het gebruik van windzaagmolens ter bescherming van de beroepsgroep. Maar door de onvermijdelijke concurrentie uit de Zaan werd het gilde ontbonden. De stad Amsterdam zorgde voor bouwgronden langs de Kostverlorenvaart waar de zaagmolens konden worden gebouwd. Het woud aan molens op de prent is geen fantasie. Vrijwel elke molen is bij naam bekend. Amsterdam telde op het hoogtepunt ca. 90 houtzaagmolens, vooral paltrokken.</a:t>
            </a:r>
            <a:endParaRPr lang="nl-NL" sz="2000" b="1" dirty="0"/>
          </a:p>
        </p:txBody>
      </p:sp>
    </p:spTree>
    <p:extLst>
      <p:ext uri="{BB962C8B-B14F-4D97-AF65-F5344CB8AC3E}">
        <p14:creationId xmlns:p14="http://schemas.microsoft.com/office/powerpoint/2010/main" val="145169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002234"/>
          </a:xfrm>
        </p:spPr>
        <p:txBody>
          <a:bodyPr>
            <a:normAutofit fontScale="90000"/>
          </a:bodyPr>
          <a:lstStyle/>
          <a:p>
            <a:r>
              <a:rPr lang="nl-NL" sz="3200" b="1" dirty="0" smtClean="0"/>
              <a:t>Het Amsterdamsche Wapen  1650-1862.</a:t>
            </a:r>
            <a:r>
              <a:rPr lang="nl-NL" sz="3200" b="1" dirty="0"/>
              <a:t/>
            </a:r>
            <a:br>
              <a:rPr lang="nl-NL" sz="3200" b="1" dirty="0"/>
            </a:br>
            <a:r>
              <a:rPr lang="nl-NL" sz="2700" b="1" dirty="0" smtClean="0">
                <a:solidFill>
                  <a:schemeClr val="bg1">
                    <a:lumMod val="95000"/>
                  </a:schemeClr>
                </a:solidFill>
              </a:rPr>
              <a:t>Paltrokwagenschotzager te </a:t>
            </a:r>
            <a:r>
              <a:rPr lang="nl-NL" sz="2700" b="1" dirty="0" smtClean="0">
                <a:solidFill>
                  <a:schemeClr val="bg1">
                    <a:lumMod val="95000"/>
                  </a:schemeClr>
                </a:solidFill>
              </a:rPr>
              <a:t>Amsterdam.</a:t>
            </a:r>
            <a:r>
              <a:rPr lang="nl-NL" sz="2700" b="1" dirty="0" smtClean="0">
                <a:solidFill>
                  <a:schemeClr val="bg1">
                    <a:lumMod val="95000"/>
                  </a:schemeClr>
                </a:solidFill>
              </a:rPr>
              <a:t/>
            </a:r>
            <a:br>
              <a:rPr lang="nl-NL" sz="2700" b="1" dirty="0" smtClean="0">
                <a:solidFill>
                  <a:schemeClr val="bg1">
                    <a:lumMod val="95000"/>
                  </a:schemeClr>
                </a:solidFill>
              </a:rPr>
            </a:br>
            <a:r>
              <a:rPr lang="nl-NL" sz="2700" b="1" dirty="0" smtClean="0"/>
              <a:t>Vrijwel alle schaalmodelfoto’s in deze presentatie zijn van paltrokwagenschotzager “Het Amsterdamsche Wapen</a:t>
            </a:r>
            <a:r>
              <a:rPr lang="nl-NL" sz="2700" b="1" dirty="0" smtClean="0"/>
              <a:t>”.</a:t>
            </a:r>
            <a:endParaRPr lang="nl-NL" sz="2700" b="1"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2204864"/>
            <a:ext cx="6364330" cy="3969751"/>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2123728" y="2409146"/>
            <a:ext cx="4718471" cy="584775"/>
          </a:xfrm>
          <a:prstGeom prst="rect">
            <a:avLst/>
          </a:prstGeom>
          <a:noFill/>
        </p:spPr>
        <p:txBody>
          <a:bodyPr wrap="none" rtlCol="0">
            <a:spAutoFit/>
          </a:bodyPr>
          <a:lstStyle/>
          <a:p>
            <a:r>
              <a:rPr lang="nl-NL" sz="3200" b="1" dirty="0" smtClean="0"/>
              <a:t>ga naar www.penterbak.nl</a:t>
            </a:r>
            <a:endParaRPr lang="nl-NL" sz="3200" b="1" dirty="0"/>
          </a:p>
        </p:txBody>
      </p:sp>
    </p:spTree>
    <p:extLst>
      <p:ext uri="{BB962C8B-B14F-4D97-AF65-F5344CB8AC3E}">
        <p14:creationId xmlns:p14="http://schemas.microsoft.com/office/powerpoint/2010/main" val="35384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8864" y="188640"/>
            <a:ext cx="8229600" cy="782960"/>
          </a:xfrm>
        </p:spPr>
        <p:txBody>
          <a:bodyPr/>
          <a:lstStyle/>
          <a:p>
            <a:r>
              <a:rPr lang="nl-NL" sz="3200" b="1" dirty="0" smtClean="0"/>
              <a:t>Dordrecht.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908720"/>
            <a:ext cx="8513363" cy="3744416"/>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467544" y="4725144"/>
            <a:ext cx="8454115" cy="1938992"/>
          </a:xfrm>
          <a:prstGeom prst="rect">
            <a:avLst/>
          </a:prstGeom>
          <a:noFill/>
        </p:spPr>
        <p:txBody>
          <a:bodyPr wrap="square" rtlCol="0">
            <a:spAutoFit/>
          </a:bodyPr>
          <a:lstStyle/>
          <a:p>
            <a:r>
              <a:rPr lang="nl-NL" sz="2000" b="1" dirty="0" smtClean="0"/>
              <a:t>Met de komst van de vele zaagmolens werd heel veel zaaghout uit het Zwarte Woud gehaald. Met reusachtige houtvlotten kwam de kapitale lading via de Rijn ons land binnen. De reis eindigde bij Dordrecht waar de vlotten werden geslecht en gereed werden gemaakt voor de kleine binnenvaart. Uiteraard profiteerde Dordrecht van deze nering en had ook veel houtzaagmolens langs de aangelegde houthavens staan.</a:t>
            </a:r>
            <a:endParaRPr lang="nl-NL" sz="2000" b="1" dirty="0"/>
          </a:p>
        </p:txBody>
      </p:sp>
    </p:spTree>
    <p:extLst>
      <p:ext uri="{BB962C8B-B14F-4D97-AF65-F5344CB8AC3E}">
        <p14:creationId xmlns:p14="http://schemas.microsoft.com/office/powerpoint/2010/main" val="246173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Dordrecht.</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196752"/>
            <a:ext cx="6926616"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082134" y="5949280"/>
            <a:ext cx="6979731" cy="400110"/>
          </a:xfrm>
          <a:prstGeom prst="rect">
            <a:avLst/>
          </a:prstGeom>
          <a:noFill/>
        </p:spPr>
        <p:txBody>
          <a:bodyPr wrap="none" rtlCol="0">
            <a:spAutoFit/>
          </a:bodyPr>
          <a:lstStyle/>
          <a:p>
            <a:r>
              <a:rPr lang="nl-NL" sz="2000" b="1" dirty="0" smtClean="0"/>
              <a:t>Paltrokmolens De Duinen en De Windhond aan de Noordendijk.</a:t>
            </a:r>
            <a:endParaRPr lang="nl-NL" sz="2000" b="1" dirty="0"/>
          </a:p>
        </p:txBody>
      </p:sp>
    </p:spTree>
    <p:extLst>
      <p:ext uri="{BB962C8B-B14F-4D97-AF65-F5344CB8AC3E}">
        <p14:creationId xmlns:p14="http://schemas.microsoft.com/office/powerpoint/2010/main" val="117637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Haarlemmerliede…</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8" y="1234190"/>
            <a:ext cx="4752528" cy="3168352"/>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179512" y="1268760"/>
            <a:ext cx="3744416" cy="3477875"/>
          </a:xfrm>
          <a:prstGeom prst="rect">
            <a:avLst/>
          </a:prstGeom>
          <a:noFill/>
        </p:spPr>
        <p:txBody>
          <a:bodyPr wrap="square" rtlCol="0">
            <a:spAutoFit/>
          </a:bodyPr>
          <a:lstStyle/>
          <a:p>
            <a:r>
              <a:rPr lang="nl-NL" sz="2000" b="1" dirty="0" smtClean="0"/>
              <a:t>Tegenwoordig gemeente Haarlem. Ook aan de noordkant van de stad Haarlem hebben 10 houtzaagmolens gestaan waarvan 7 paltrokmolens. De twee hiernaast stonden langs het Vuilrak. </a:t>
            </a:r>
          </a:p>
          <a:p>
            <a:r>
              <a:rPr lang="nl-NL" sz="2000" b="1" dirty="0" smtClean="0"/>
              <a:t>De zijtak van het Noorder Buiten Spaarne tussen de vm. Droste fabriek en vm. kraanbouwer Figee.</a:t>
            </a:r>
            <a:endParaRPr lang="nl-NL" sz="2000" b="1" dirty="0"/>
          </a:p>
        </p:txBody>
      </p:sp>
      <p:sp>
        <p:nvSpPr>
          <p:cNvPr id="5" name="Tekstvak 4"/>
          <p:cNvSpPr txBox="1"/>
          <p:nvPr/>
        </p:nvSpPr>
        <p:spPr>
          <a:xfrm>
            <a:off x="186735" y="4941168"/>
            <a:ext cx="8496945" cy="1631216"/>
          </a:xfrm>
          <a:prstGeom prst="rect">
            <a:avLst/>
          </a:prstGeom>
          <a:noFill/>
        </p:spPr>
        <p:txBody>
          <a:bodyPr wrap="square" rtlCol="0">
            <a:spAutoFit/>
          </a:bodyPr>
          <a:lstStyle/>
          <a:p>
            <a:r>
              <a:rPr lang="nl-NL" sz="2000" b="1" dirty="0" smtClean="0"/>
              <a:t>Opvallend is het bouwjaar van de paltrokmolen van </a:t>
            </a:r>
            <a:r>
              <a:rPr lang="nl-NL" sz="2000" b="1" dirty="0" err="1" smtClean="0"/>
              <a:t>Geryt</a:t>
            </a:r>
            <a:r>
              <a:rPr lang="nl-NL" sz="2000" b="1" dirty="0" smtClean="0"/>
              <a:t> Arntz.. 1607 was het jaar van de octrooiverlenging. Uit documenten blijkt dat de gemeente Haarlem zich garant zou stellen voor een eventuele boete van de octrooihouder. Duidelijk waren er geen pecunia betaald aan Trijn Pietersz. en was het belang van een zaagmolen heel groot.</a:t>
            </a:r>
            <a:endParaRPr lang="nl-NL" sz="2000" b="1" dirty="0"/>
          </a:p>
        </p:txBody>
      </p:sp>
    </p:spTree>
    <p:extLst>
      <p:ext uri="{BB962C8B-B14F-4D97-AF65-F5344CB8AC3E}">
        <p14:creationId xmlns:p14="http://schemas.microsoft.com/office/powerpoint/2010/main" val="280133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…en Schoten.</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1132" y="1124744"/>
            <a:ext cx="6701735" cy="3384376"/>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611560" y="4653136"/>
            <a:ext cx="7920880" cy="1631216"/>
          </a:xfrm>
          <a:prstGeom prst="rect">
            <a:avLst/>
          </a:prstGeom>
          <a:noFill/>
        </p:spPr>
        <p:txBody>
          <a:bodyPr wrap="square" rtlCol="0">
            <a:spAutoFit/>
          </a:bodyPr>
          <a:lstStyle/>
          <a:p>
            <a:r>
              <a:rPr lang="nl-NL" sz="2000" b="1" dirty="0" smtClean="0"/>
              <a:t>In het zichtveld van de vorige twee molens stonden de paltrokmolens  De Hoop en De Halve Maan. De Hoop stond aan de noordzijde van het Vuilrak en ten oosten van Het Spaarne op de brakke grond vóór de vm. </a:t>
            </a:r>
            <a:r>
              <a:rPr lang="nl-NL" sz="2000" b="1" dirty="0" err="1" smtClean="0"/>
              <a:t>Figeehal</a:t>
            </a:r>
            <a:r>
              <a:rPr lang="nl-NL" sz="2000" b="1" dirty="0" smtClean="0"/>
              <a:t>. De Halve Maan bevond zich aan de westoever van het Spaarne noordelijk van de Rozenhagenstraat in (nu) Haarlem-noord. </a:t>
            </a:r>
            <a:endParaRPr lang="nl-NL" sz="2000" b="1" dirty="0"/>
          </a:p>
        </p:txBody>
      </p:sp>
    </p:spTree>
    <p:extLst>
      <p:ext uri="{BB962C8B-B14F-4D97-AF65-F5344CB8AC3E}">
        <p14:creationId xmlns:p14="http://schemas.microsoft.com/office/powerpoint/2010/main" val="325115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200" b="1" dirty="0" smtClean="0"/>
              <a:t>Haarlemmerliede.</a:t>
            </a:r>
            <a:br>
              <a:rPr lang="nl-NL" sz="3200" b="1" dirty="0" smtClean="0"/>
            </a:br>
            <a:r>
              <a:rPr lang="nl-NL" sz="2200" b="1" dirty="0" smtClean="0"/>
              <a:t>Houtzaagmolen </a:t>
            </a:r>
            <a:r>
              <a:rPr lang="nl-NL" sz="2200" b="1" dirty="0"/>
              <a:t>‘t Vliegend Hert  </a:t>
            </a:r>
            <a:r>
              <a:rPr lang="nl-NL" sz="2200" b="1" dirty="0" smtClean="0"/>
              <a:t>1652-1894.</a:t>
            </a:r>
            <a:r>
              <a:rPr lang="nl-NL" sz="2200" b="1" dirty="0"/>
              <a:t/>
            </a:r>
            <a:br>
              <a:rPr lang="nl-NL" sz="2200" b="1" dirty="0"/>
            </a:b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348" y="1124744"/>
            <a:ext cx="5013890" cy="3384376"/>
          </a:xfrm>
          <a:prstGeom prst="rect">
            <a:avLst/>
          </a:prstGeom>
          <a:ln>
            <a:noFill/>
          </a:ln>
          <a:effectLst>
            <a:outerShdw blurRad="292100" dist="139700" dir="2700000" algn="tl" rotWithShape="0">
              <a:srgbClr val="333333">
                <a:alpha val="65000"/>
              </a:srgbClr>
            </a:outerShdw>
          </a:effectLst>
        </p:spPr>
      </p:pic>
      <p:sp>
        <p:nvSpPr>
          <p:cNvPr id="5" name="Tekstvak 4"/>
          <p:cNvSpPr txBox="1"/>
          <p:nvPr/>
        </p:nvSpPr>
        <p:spPr>
          <a:xfrm>
            <a:off x="449787" y="4725144"/>
            <a:ext cx="8424936" cy="1631216"/>
          </a:xfrm>
          <a:prstGeom prst="rect">
            <a:avLst/>
          </a:prstGeom>
          <a:noFill/>
        </p:spPr>
        <p:txBody>
          <a:bodyPr wrap="square" rtlCol="0">
            <a:spAutoFit/>
          </a:bodyPr>
          <a:lstStyle/>
          <a:p>
            <a:r>
              <a:rPr lang="nl-NL" sz="2000" b="1" dirty="0" smtClean="0"/>
              <a:t>Houtzaagmolen ‘t Vliegend Hert stond 500 meter noordelijker van De Hoop in de Waarderpolder langs de Spaarneoever.  In 1894 brandde de molen na blikseminslag volledig af.   Vrijwel onbereikbaar vanuit de polder en daardoor onverzekerd. Op de huidige plek staat nu (hoe toepasselijk) de grote houtloods van Stiho bouwmaterialen.</a:t>
            </a:r>
            <a:endParaRPr lang="nl-NL" sz="2000" b="1" dirty="0"/>
          </a:p>
        </p:txBody>
      </p:sp>
    </p:spTree>
    <p:extLst>
      <p:ext uri="{BB962C8B-B14F-4D97-AF65-F5344CB8AC3E}">
        <p14:creationId xmlns:p14="http://schemas.microsoft.com/office/powerpoint/2010/main" val="86699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spcBef>
                <a:spcPts val="0"/>
              </a:spcBef>
            </a:pPr>
            <a:r>
              <a:rPr lang="nl-NL" sz="3200" b="1" dirty="0" smtClean="0"/>
              <a:t>Haarlemmerliede…</a:t>
            </a:r>
            <a:br>
              <a:rPr lang="nl-NL" sz="3200" b="1" dirty="0" smtClean="0"/>
            </a:br>
            <a:r>
              <a:rPr lang="nl-NL" sz="2200" b="1" dirty="0" smtClean="0">
                <a:solidFill>
                  <a:prstClr val="black"/>
                </a:solidFill>
                <a:ea typeface="+mn-ea"/>
                <a:cs typeface="+mn-cs"/>
              </a:rPr>
              <a:t>Paltrokmolen </a:t>
            </a:r>
            <a:r>
              <a:rPr lang="nl-NL" sz="2200" b="1" dirty="0">
                <a:solidFill>
                  <a:prstClr val="black"/>
                </a:solidFill>
                <a:ea typeface="+mn-ea"/>
                <a:cs typeface="+mn-cs"/>
              </a:rPr>
              <a:t>De Liefhebber </a:t>
            </a:r>
            <a:r>
              <a:rPr lang="nl-NL" sz="2200" b="1" dirty="0" smtClean="0">
                <a:solidFill>
                  <a:prstClr val="black"/>
                </a:solidFill>
                <a:ea typeface="+mn-ea"/>
                <a:cs typeface="+mn-cs"/>
              </a:rPr>
              <a:t>aan </a:t>
            </a:r>
            <a:r>
              <a:rPr lang="nl-NL" sz="2200" b="1" dirty="0">
                <a:solidFill>
                  <a:prstClr val="black"/>
                </a:solidFill>
                <a:ea typeface="+mn-ea"/>
                <a:cs typeface="+mn-cs"/>
              </a:rPr>
              <a:t>de </a:t>
            </a:r>
            <a:r>
              <a:rPr lang="nl-NL" sz="2200" b="1" dirty="0" err="1">
                <a:solidFill>
                  <a:prstClr val="black"/>
                </a:solidFill>
                <a:ea typeface="+mn-ea"/>
                <a:cs typeface="+mn-cs"/>
              </a:rPr>
              <a:t>Oudeweg</a:t>
            </a:r>
            <a:r>
              <a:rPr lang="nl-NL" sz="2200" b="1" dirty="0">
                <a:solidFill>
                  <a:prstClr val="black"/>
                </a:solidFill>
                <a:ea typeface="+mn-ea"/>
                <a:cs typeface="+mn-cs"/>
              </a:rPr>
              <a:t>   </a:t>
            </a:r>
            <a:r>
              <a:rPr lang="nl-NL" sz="2200" b="1" dirty="0" smtClean="0">
                <a:solidFill>
                  <a:prstClr val="black"/>
                </a:solidFill>
                <a:ea typeface="+mn-ea"/>
                <a:cs typeface="+mn-cs"/>
              </a:rPr>
              <a:t>1686-1910.</a:t>
            </a:r>
            <a:r>
              <a:rPr lang="nl-NL" sz="2200" b="1" dirty="0">
                <a:solidFill>
                  <a:prstClr val="black"/>
                </a:solidFill>
                <a:ea typeface="+mn-ea"/>
                <a:cs typeface="+mn-cs"/>
              </a:rPr>
              <a:t/>
            </a:r>
            <a:br>
              <a:rPr lang="nl-NL" sz="2200" b="1" dirty="0">
                <a:solidFill>
                  <a:prstClr val="black"/>
                </a:solidFill>
                <a:ea typeface="+mn-ea"/>
                <a:cs typeface="+mn-cs"/>
              </a:rPr>
            </a:b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4008" y="1268760"/>
            <a:ext cx="3930044" cy="4525963"/>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467545" y="1916832"/>
            <a:ext cx="4032448" cy="4093428"/>
          </a:xfrm>
          <a:prstGeom prst="rect">
            <a:avLst/>
          </a:prstGeom>
          <a:noFill/>
        </p:spPr>
        <p:txBody>
          <a:bodyPr wrap="square" rtlCol="0">
            <a:spAutoFit/>
          </a:bodyPr>
          <a:lstStyle/>
          <a:p>
            <a:r>
              <a:rPr lang="nl-NL" sz="2000" b="1" dirty="0" smtClean="0"/>
              <a:t>In de knik van het Vuilrak bij de </a:t>
            </a:r>
            <a:r>
              <a:rPr lang="nl-NL" sz="2000" b="1" dirty="0" err="1" smtClean="0"/>
              <a:t>Oudeweg</a:t>
            </a:r>
            <a:r>
              <a:rPr lang="nl-NL" sz="2000" b="1" dirty="0" smtClean="0"/>
              <a:t> stond de laatste van de noordelijke houtzaagmolens. </a:t>
            </a:r>
          </a:p>
          <a:p>
            <a:r>
              <a:rPr lang="nl-NL" sz="2000" b="1" dirty="0" smtClean="0">
                <a:solidFill>
                  <a:srgbClr val="0070C0"/>
                </a:solidFill>
              </a:rPr>
              <a:t>De </a:t>
            </a:r>
            <a:r>
              <a:rPr lang="nl-NL" sz="2000" b="1" dirty="0" err="1" smtClean="0">
                <a:solidFill>
                  <a:srgbClr val="0070C0"/>
                </a:solidFill>
              </a:rPr>
              <a:t>Liefhebberije</a:t>
            </a:r>
            <a:r>
              <a:rPr lang="nl-NL" sz="2000" b="1" dirty="0" smtClean="0">
                <a:solidFill>
                  <a:srgbClr val="0070C0"/>
                </a:solidFill>
              </a:rPr>
              <a:t> van de </a:t>
            </a:r>
            <a:r>
              <a:rPr lang="nl-NL" sz="2000" b="1" dirty="0" err="1" smtClean="0">
                <a:solidFill>
                  <a:srgbClr val="0070C0"/>
                </a:solidFill>
              </a:rPr>
              <a:t>Weijerij</a:t>
            </a:r>
            <a:r>
              <a:rPr lang="nl-NL" sz="2000" b="1" dirty="0" smtClean="0">
                <a:solidFill>
                  <a:srgbClr val="0070C0"/>
                </a:solidFill>
              </a:rPr>
              <a:t> </a:t>
            </a:r>
          </a:p>
          <a:p>
            <a:r>
              <a:rPr lang="nl-NL" sz="2000" b="1" dirty="0" smtClean="0"/>
              <a:t>was het laatst eigendom van Haarlems houthandel </a:t>
            </a:r>
            <a:r>
              <a:rPr lang="nl-NL" sz="2000" b="1" dirty="0" err="1" smtClean="0"/>
              <a:t>Peltenburg</a:t>
            </a:r>
            <a:r>
              <a:rPr lang="nl-NL" sz="2000" b="1" dirty="0" smtClean="0"/>
              <a:t>.</a:t>
            </a:r>
          </a:p>
          <a:p>
            <a:endParaRPr lang="nl-NL" sz="2000" b="1" dirty="0"/>
          </a:p>
          <a:p>
            <a:r>
              <a:rPr lang="nl-NL" sz="2000" b="1" dirty="0" smtClean="0"/>
              <a:t>Het Vuilrak was een doorsteek tussen het Noorder Buiten Spaarne en De Mooie Nel bij Spaarnwoude. </a:t>
            </a:r>
          </a:p>
          <a:p>
            <a:r>
              <a:rPr lang="nl-NL" sz="2000" b="1" dirty="0" smtClean="0"/>
              <a:t>Poldermolen De Veer loost op het restant van het grotendeels  gedempte Vuilrak.</a:t>
            </a:r>
            <a:endParaRPr lang="nl-NL" sz="2000" b="1" dirty="0"/>
          </a:p>
        </p:txBody>
      </p:sp>
    </p:spTree>
    <p:extLst>
      <p:ext uri="{BB962C8B-B14F-4D97-AF65-F5344CB8AC3E}">
        <p14:creationId xmlns:p14="http://schemas.microsoft.com/office/powerpoint/2010/main" val="1227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nl-NL" sz="3200" dirty="0" smtClean="0"/>
              <a:t>Bronstijd.</a:t>
            </a:r>
            <a:endParaRPr lang="nl-NL" sz="320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1266998"/>
            <a:ext cx="5111750" cy="3865217"/>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In de bronstijd werden gereedschappen gemaakt die vooral  als gebruiks-, gevechts- of als siervoorwerp werden gebruikt.</a:t>
            </a:r>
          </a:p>
          <a:p>
            <a:r>
              <a:rPr lang="nl-NL" sz="2000" b="1" dirty="0" smtClean="0"/>
              <a:t>Messen, speren, handbijlen, armbanden enz.</a:t>
            </a:r>
          </a:p>
          <a:p>
            <a:r>
              <a:rPr lang="nl-NL" sz="2000" b="1" dirty="0" smtClean="0"/>
              <a:t>Voor een zaag was brons niet sterk genoeg.</a:t>
            </a:r>
            <a:endParaRPr lang="nl-NL" sz="2000" b="1" dirty="0"/>
          </a:p>
        </p:txBody>
      </p:sp>
    </p:spTree>
    <p:extLst>
      <p:ext uri="{BB962C8B-B14F-4D97-AF65-F5344CB8AC3E}">
        <p14:creationId xmlns:p14="http://schemas.microsoft.com/office/powerpoint/2010/main" val="381247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856984" cy="1143000"/>
          </a:xfrm>
        </p:spPr>
        <p:txBody>
          <a:bodyPr>
            <a:normAutofit fontScale="90000"/>
          </a:bodyPr>
          <a:lstStyle/>
          <a:p>
            <a:pPr lvl="0">
              <a:spcBef>
                <a:spcPts val="0"/>
              </a:spcBef>
            </a:pPr>
            <a:r>
              <a:rPr lang="nl-NL" sz="3200" b="1" dirty="0" smtClean="0"/>
              <a:t>…en jawel, Haarlemmerliede.</a:t>
            </a:r>
            <a:br>
              <a:rPr lang="nl-NL" sz="3200" b="1" dirty="0" smtClean="0"/>
            </a:br>
            <a:r>
              <a:rPr lang="nl-NL" sz="2200" b="1" dirty="0" smtClean="0">
                <a:solidFill>
                  <a:prstClr val="black"/>
                </a:solidFill>
                <a:ea typeface="+mn-ea"/>
                <a:cs typeface="+mn-cs"/>
              </a:rPr>
              <a:t>Paltrokmolen </a:t>
            </a:r>
            <a:r>
              <a:rPr lang="nl-NL" sz="2200" b="1" dirty="0">
                <a:solidFill>
                  <a:prstClr val="black"/>
                </a:solidFill>
                <a:ea typeface="+mn-ea"/>
                <a:cs typeface="+mn-cs"/>
              </a:rPr>
              <a:t>De Eenhoorn aan het Zuider Buiten Spaarne </a:t>
            </a:r>
            <a:r>
              <a:rPr lang="nl-NL" sz="2200" b="1" dirty="0" smtClean="0">
                <a:solidFill>
                  <a:prstClr val="black"/>
                </a:solidFill>
                <a:ea typeface="+mn-ea"/>
                <a:cs typeface="+mn-cs"/>
              </a:rPr>
              <a:t>1640-1776-heden.</a:t>
            </a:r>
            <a:r>
              <a:rPr lang="nl-NL" sz="2200" b="1" dirty="0">
                <a:solidFill>
                  <a:prstClr val="black"/>
                </a:solidFill>
                <a:ea typeface="+mn-ea"/>
                <a:cs typeface="+mn-cs"/>
              </a:rPr>
              <a:t/>
            </a:r>
            <a:br>
              <a:rPr lang="nl-NL" sz="2200" b="1" dirty="0">
                <a:solidFill>
                  <a:prstClr val="black"/>
                </a:solidFill>
                <a:ea typeface="+mn-ea"/>
                <a:cs typeface="+mn-cs"/>
              </a:rPr>
            </a:br>
            <a:endParaRPr lang="nl-NL" sz="2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268760"/>
            <a:ext cx="7620000" cy="3171825"/>
          </a:xfrm>
          <a:prstGeom prst="rect">
            <a:avLst/>
          </a:prstGeom>
          <a:ln>
            <a:noFill/>
          </a:ln>
          <a:effectLst>
            <a:outerShdw blurRad="292100" dist="139700" dir="2700000" algn="tl" rotWithShape="0">
              <a:srgbClr val="333333">
                <a:alpha val="65000"/>
              </a:srgbClr>
            </a:outerShdw>
          </a:effectLst>
        </p:spPr>
      </p:pic>
      <p:sp>
        <p:nvSpPr>
          <p:cNvPr id="3" name="Tekstvak 2"/>
          <p:cNvSpPr txBox="1"/>
          <p:nvPr/>
        </p:nvSpPr>
        <p:spPr>
          <a:xfrm>
            <a:off x="719572" y="4653136"/>
            <a:ext cx="7704856" cy="1631216"/>
          </a:xfrm>
          <a:prstGeom prst="rect">
            <a:avLst/>
          </a:prstGeom>
          <a:noFill/>
        </p:spPr>
        <p:txBody>
          <a:bodyPr wrap="square" rtlCol="0">
            <a:spAutoFit/>
          </a:bodyPr>
          <a:lstStyle/>
          <a:p>
            <a:pPr algn="ctr"/>
            <a:r>
              <a:rPr lang="nl-NL" sz="2000" b="1" dirty="0" smtClean="0"/>
              <a:t>Tot de annexatie van Zuid-Schalkwijk, door de gemeente Haarlem, stond De Eenhoorn op het grondgebied van Haarlemmerliede. </a:t>
            </a:r>
          </a:p>
          <a:p>
            <a:pPr algn="ctr"/>
            <a:endParaRPr lang="nl-NL" sz="2000" b="1" dirty="0" smtClean="0"/>
          </a:p>
          <a:p>
            <a:pPr algn="ctr"/>
            <a:r>
              <a:rPr lang="nl-NL" sz="2000" b="1" dirty="0" smtClean="0"/>
              <a:t>De elektrische zagerij en het molenaarshuisje links. </a:t>
            </a:r>
          </a:p>
          <a:p>
            <a:pPr algn="ctr"/>
            <a:r>
              <a:rPr lang="nl-NL" sz="2000" b="1" dirty="0" smtClean="0"/>
              <a:t>Achter de molen de droogloods.</a:t>
            </a:r>
            <a:endParaRPr lang="nl-NL" sz="2000" b="1" dirty="0"/>
          </a:p>
        </p:txBody>
      </p:sp>
    </p:spTree>
    <p:extLst>
      <p:ext uri="{BB962C8B-B14F-4D97-AF65-F5344CB8AC3E}">
        <p14:creationId xmlns:p14="http://schemas.microsoft.com/office/powerpoint/2010/main" val="25600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147248" cy="635670"/>
          </a:xfrm>
        </p:spPr>
        <p:txBody>
          <a:bodyPr>
            <a:noAutofit/>
          </a:bodyPr>
          <a:lstStyle/>
          <a:p>
            <a:pPr algn="ctr"/>
            <a:r>
              <a:rPr lang="nl-NL" sz="4000" dirty="0" smtClean="0"/>
              <a:t>Opbouw van de </a:t>
            </a:r>
            <a:r>
              <a:rPr lang="nl-NL" sz="4000" dirty="0" smtClean="0"/>
              <a:t>paltrokmolen.</a:t>
            </a:r>
            <a:endParaRPr lang="nl-NL" sz="40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5936" y="980728"/>
            <a:ext cx="4752528" cy="5265257"/>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a:xfrm>
            <a:off x="457200" y="836712"/>
            <a:ext cx="5482952" cy="5688632"/>
          </a:xfrm>
        </p:spPr>
        <p:txBody>
          <a:bodyPr>
            <a:normAutofit/>
          </a:bodyPr>
          <a:lstStyle/>
          <a:p>
            <a:pPr marL="342900" indent="-342900">
              <a:buFont typeface="Arial" panose="020B0604020202020204" pitchFamily="34" charset="0"/>
              <a:buChar char="•"/>
            </a:pPr>
            <a:r>
              <a:rPr lang="nl-NL" sz="2000" b="1" dirty="0" smtClean="0"/>
              <a:t>Hijsen.</a:t>
            </a:r>
          </a:p>
          <a:p>
            <a:pPr marL="342900" indent="-342900">
              <a:buFont typeface="Arial" panose="020B0604020202020204" pitchFamily="34" charset="0"/>
              <a:buChar char="•"/>
            </a:pPr>
            <a:r>
              <a:rPr lang="nl-NL" sz="2000" b="1" dirty="0" smtClean="0"/>
              <a:t>De binnenvang.</a:t>
            </a:r>
          </a:p>
          <a:p>
            <a:pPr marL="342900" indent="-342900">
              <a:buFont typeface="Arial" panose="020B0604020202020204" pitchFamily="34" charset="0"/>
              <a:buChar char="•"/>
            </a:pPr>
            <a:r>
              <a:rPr lang="nl-NL" sz="2000" b="1" dirty="0" smtClean="0"/>
              <a:t>Slee en krabbelwerk.</a:t>
            </a:r>
          </a:p>
          <a:p>
            <a:pPr marL="342900" indent="-342900">
              <a:buFont typeface="Arial" panose="020B0604020202020204" pitchFamily="34" charset="0"/>
              <a:buChar char="•"/>
            </a:pPr>
            <a:r>
              <a:rPr lang="nl-NL" sz="2000" b="1" dirty="0" smtClean="0"/>
              <a:t>Gevlucht.</a:t>
            </a:r>
          </a:p>
          <a:p>
            <a:pPr marL="342900" indent="-342900">
              <a:buFont typeface="Arial" panose="020B0604020202020204" pitchFamily="34" charset="0"/>
              <a:buChar char="•"/>
            </a:pPr>
            <a:r>
              <a:rPr lang="nl-NL" sz="2000" b="1" dirty="0" smtClean="0"/>
              <a:t>Bovenas en bovenwiel.</a:t>
            </a:r>
          </a:p>
          <a:p>
            <a:pPr marL="342900" indent="-342900">
              <a:buFont typeface="Arial" panose="020B0604020202020204" pitchFamily="34" charset="0"/>
              <a:buChar char="•"/>
            </a:pPr>
            <a:r>
              <a:rPr lang="nl-NL" sz="2000" b="1" dirty="0" smtClean="0"/>
              <a:t>De kap.</a:t>
            </a:r>
          </a:p>
          <a:p>
            <a:pPr marL="342900" indent="-342900">
              <a:buFont typeface="Arial" panose="020B0604020202020204" pitchFamily="34" charset="0"/>
              <a:buChar char="•"/>
            </a:pPr>
            <a:r>
              <a:rPr lang="nl-NL" sz="2000" b="1" dirty="0" smtClean="0"/>
              <a:t>De krukas het krukwiel en zaagramen.</a:t>
            </a:r>
          </a:p>
          <a:p>
            <a:pPr marL="342900" indent="-342900">
              <a:buFont typeface="Arial" panose="020B0604020202020204" pitchFamily="34" charset="0"/>
              <a:buChar char="•"/>
            </a:pPr>
            <a:r>
              <a:rPr lang="nl-NL" sz="2000" b="1" dirty="0" smtClean="0"/>
              <a:t>Vloeren en zolders.</a:t>
            </a:r>
          </a:p>
          <a:p>
            <a:pPr marL="342900" indent="-342900">
              <a:buFont typeface="Arial" panose="020B0604020202020204" pitchFamily="34" charset="0"/>
              <a:buChar char="•"/>
            </a:pPr>
            <a:r>
              <a:rPr lang="nl-NL" sz="2000" b="1" dirty="0" smtClean="0"/>
              <a:t>Standvinken en krukzolder.</a:t>
            </a:r>
          </a:p>
          <a:p>
            <a:pPr marL="342900" indent="-342900">
              <a:buFont typeface="Arial" panose="020B0604020202020204" pitchFamily="34" charset="0"/>
              <a:buChar char="•"/>
            </a:pPr>
            <a:r>
              <a:rPr lang="nl-NL" sz="2000" b="1" dirty="0" smtClean="0"/>
              <a:t>Opzetwig, koningsstijl en koningsbalk.</a:t>
            </a:r>
          </a:p>
          <a:p>
            <a:pPr marL="342900" indent="-342900">
              <a:buFont typeface="Arial" panose="020B0604020202020204" pitchFamily="34" charset="0"/>
              <a:buChar char="•"/>
            </a:pPr>
            <a:r>
              <a:rPr lang="nl-NL" sz="2000" b="1" dirty="0" smtClean="0"/>
              <a:t>De kast of het kot.</a:t>
            </a:r>
          </a:p>
          <a:p>
            <a:pPr marL="342900" indent="-342900">
              <a:buFont typeface="Arial" panose="020B0604020202020204" pitchFamily="34" charset="0"/>
              <a:buChar char="•"/>
            </a:pPr>
            <a:r>
              <a:rPr lang="nl-NL" sz="2000" b="1" dirty="0" smtClean="0"/>
              <a:t>Overring, kotbalken en sleutelbalk.</a:t>
            </a:r>
          </a:p>
          <a:p>
            <a:pPr marL="342900" indent="-342900">
              <a:buFont typeface="Arial" panose="020B0604020202020204" pitchFamily="34" charset="0"/>
              <a:buChar char="•"/>
            </a:pPr>
            <a:r>
              <a:rPr lang="nl-NL" sz="2000" b="1" dirty="0" smtClean="0"/>
              <a:t>Zetelkruier met rollenkruiwerk.</a:t>
            </a:r>
          </a:p>
          <a:p>
            <a:pPr marL="342900" indent="-342900">
              <a:buFont typeface="Arial" panose="020B0604020202020204" pitchFamily="34" charset="0"/>
              <a:buChar char="•"/>
            </a:pPr>
            <a:r>
              <a:rPr lang="nl-NL" sz="2000" b="1" dirty="0" smtClean="0"/>
              <a:t>Fundering.</a:t>
            </a:r>
            <a:endParaRPr lang="nl-NL" sz="2000" b="1" dirty="0"/>
          </a:p>
        </p:txBody>
      </p:sp>
    </p:spTree>
    <p:extLst>
      <p:ext uri="{BB962C8B-B14F-4D97-AF65-F5344CB8AC3E}">
        <p14:creationId xmlns:p14="http://schemas.microsoft.com/office/powerpoint/2010/main" val="2127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Fundering.</a:t>
            </a:r>
            <a:endParaRPr lang="nl-NL" sz="3200" b="1" dirty="0"/>
          </a:p>
        </p:txBody>
      </p:sp>
    </p:spTree>
    <p:extLst>
      <p:ext uri="{BB962C8B-B14F-4D97-AF65-F5344CB8AC3E}">
        <p14:creationId xmlns:p14="http://schemas.microsoft.com/office/powerpoint/2010/main" val="291484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4509120"/>
            <a:ext cx="5486400" cy="566738"/>
          </a:xfrm>
        </p:spPr>
        <p:txBody>
          <a:bodyPr>
            <a:noAutofit/>
          </a:bodyPr>
          <a:lstStyle/>
          <a:p>
            <a:pPr algn="ctr"/>
            <a:r>
              <a:rPr lang="nl-NL" sz="2400" dirty="0" smtClean="0"/>
              <a:t>Heien voor de Fundering.  </a:t>
            </a:r>
            <a:endParaRPr lang="nl-NL" sz="24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xfrm>
            <a:off x="1763688" y="260648"/>
            <a:ext cx="5486400" cy="4114800"/>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a:xfrm>
            <a:off x="179512" y="5013176"/>
            <a:ext cx="8712968" cy="1368152"/>
          </a:xfrm>
        </p:spPr>
        <p:txBody>
          <a:bodyPr>
            <a:noAutofit/>
          </a:bodyPr>
          <a:lstStyle/>
          <a:p>
            <a:r>
              <a:rPr lang="nl-NL" sz="2000" b="1" dirty="0" smtClean="0"/>
              <a:t>De Amsterdamse methode. Een dubbele rij palen, daarop  een kesp die met houten nagels werd vastgezet en daarop een vloer voor het metselwerk. Voor de poer gingen 4 zware heipalen op de hoeken de grond in en werd het vak verder opgevuld met zo veel mogelijk aan kleinere palen. Daarop kwam het vloerhout.</a:t>
            </a:r>
            <a:endParaRPr lang="nl-NL" sz="2000" b="1" dirty="0"/>
          </a:p>
        </p:txBody>
      </p:sp>
    </p:spTree>
    <p:extLst>
      <p:ext uri="{BB962C8B-B14F-4D97-AF65-F5344CB8AC3E}">
        <p14:creationId xmlns:p14="http://schemas.microsoft.com/office/powerpoint/2010/main" val="151853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nl-NL" sz="3200" dirty="0" smtClean="0"/>
              <a:t>Ringmuur en penant.</a:t>
            </a:r>
            <a:endParaRPr lang="nl-NL" sz="3200" dirty="0"/>
          </a:p>
        </p:txBody>
      </p:sp>
      <p:pic>
        <p:nvPicPr>
          <p:cNvPr id="5" name="Tijdelijke aanduiding voor inhoud 4"/>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p:txBody>
          <a:bodyPr>
            <a:noAutofit/>
          </a:bodyPr>
          <a:lstStyle/>
          <a:p>
            <a:r>
              <a:rPr lang="nl-NL" sz="2000" b="1" dirty="0" smtClean="0"/>
              <a:t>Baksteen metselwerk voor de poer en de ringmuur.  Soms steekt maar </a:t>
            </a:r>
            <a:r>
              <a:rPr lang="nl-NL" sz="2000" b="1" dirty="0" err="1" smtClean="0"/>
              <a:t>éénderde</a:t>
            </a:r>
            <a:r>
              <a:rPr lang="nl-NL" sz="2000" b="1" dirty="0" smtClean="0"/>
              <a:t> deel van het metselwerk boven het maaiveld.</a:t>
            </a:r>
            <a:endParaRPr lang="nl-NL" sz="2000" b="1" dirty="0"/>
          </a:p>
        </p:txBody>
      </p:sp>
    </p:spTree>
    <p:extLst>
      <p:ext uri="{BB962C8B-B14F-4D97-AF65-F5344CB8AC3E}">
        <p14:creationId xmlns:p14="http://schemas.microsoft.com/office/powerpoint/2010/main" val="329301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nl-NL" sz="3200" dirty="0" smtClean="0"/>
              <a:t>Twee kruisbalken.</a:t>
            </a:r>
            <a:endParaRPr lang="nl-NL" sz="3200" dirty="0"/>
          </a:p>
        </p:txBody>
      </p:sp>
      <p:pic>
        <p:nvPicPr>
          <p:cNvPr id="5" name="Tijdelijke aanduiding voor inhoud 4"/>
          <p:cNvPicPr>
            <a:picLocks noGrp="1" noChangeAspect="1"/>
          </p:cNvPicPr>
          <p:nvPr>
            <p:ph type="pic" idx="1"/>
          </p:nvPr>
        </p:nvPicPr>
        <p:blipFill>
          <a:blip r:embed="rId2">
            <a:extLst>
              <a:ext uri="{28A0092B-C50C-407E-A947-70E740481C1C}">
                <a14:useLocalDpi xmlns:a14="http://schemas.microsoft.com/office/drawing/2010/main" val="0"/>
              </a:ext>
            </a:extLst>
          </a:blip>
          <a:srcRect l="10750" r="10750"/>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a:xfrm>
            <a:off x="1187624" y="5367338"/>
            <a:ext cx="6768752" cy="804862"/>
          </a:xfrm>
        </p:spPr>
        <p:txBody>
          <a:bodyPr>
            <a:noAutofit/>
          </a:bodyPr>
          <a:lstStyle/>
          <a:p>
            <a:r>
              <a:rPr lang="nl-NL" sz="2000" b="1" dirty="0" smtClean="0"/>
              <a:t>Voor de centrering van het zetelkruiwerk. Het restant van de standerdmolen. Nu geen kruisplaten maar kruisbalken.</a:t>
            </a:r>
            <a:endParaRPr lang="nl-NL" sz="2000" b="1" dirty="0"/>
          </a:p>
        </p:txBody>
      </p:sp>
    </p:spTree>
    <p:extLst>
      <p:ext uri="{BB962C8B-B14F-4D97-AF65-F5344CB8AC3E}">
        <p14:creationId xmlns:p14="http://schemas.microsoft.com/office/powerpoint/2010/main" val="19211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63688" y="4437112"/>
            <a:ext cx="5486400" cy="566738"/>
          </a:xfrm>
        </p:spPr>
        <p:txBody>
          <a:bodyPr>
            <a:noAutofit/>
          </a:bodyPr>
          <a:lstStyle/>
          <a:p>
            <a:r>
              <a:rPr lang="nl-NL" sz="3200" dirty="0" smtClean="0"/>
              <a:t>Vier zwaarden en vier spruiten.</a:t>
            </a:r>
            <a:endParaRPr lang="nl-NL" sz="3200" dirty="0"/>
          </a:p>
        </p:txBody>
      </p:sp>
      <p:pic>
        <p:nvPicPr>
          <p:cNvPr id="5" name="Tijdelijke aanduiding voor inhoud 4"/>
          <p:cNvPicPr>
            <a:picLocks noGrp="1" noChangeAspect="1"/>
          </p:cNvPicPr>
          <p:nvPr>
            <p:ph type="pic" idx="1"/>
          </p:nvPr>
        </p:nvPicPr>
        <p:blipFill>
          <a:blip r:embed="rId2">
            <a:extLst>
              <a:ext uri="{28A0092B-C50C-407E-A947-70E740481C1C}">
                <a14:useLocalDpi xmlns:a14="http://schemas.microsoft.com/office/drawing/2010/main" val="0"/>
              </a:ext>
            </a:extLst>
          </a:blip>
          <a:srcRect l="10083" r="10083"/>
          <a:stretch>
            <a:fillRect/>
          </a:stretch>
        </p:blipFill>
        <p:spPr>
          <a:xfrm>
            <a:off x="1763688" y="188640"/>
            <a:ext cx="5486400" cy="4114800"/>
          </a:xfrm>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a:xfrm>
            <a:off x="323528" y="4941168"/>
            <a:ext cx="8496944" cy="1916832"/>
          </a:xfrm>
        </p:spPr>
        <p:txBody>
          <a:bodyPr>
            <a:noAutofit/>
          </a:bodyPr>
          <a:lstStyle/>
          <a:p>
            <a:r>
              <a:rPr lang="nl-NL" sz="2000" b="1" dirty="0" smtClean="0"/>
              <a:t>Versterking van de kruisbalken? </a:t>
            </a:r>
          </a:p>
          <a:p>
            <a:r>
              <a:rPr lang="nl-NL" sz="2000" b="1" dirty="0" smtClean="0"/>
              <a:t>Nee… de uiteinden van de spruiten moeten, net als de uiteinden van de kruisbalken zorgen dat de rolvloer op de ringmuur blijft liggen. Deze vloer wordt met 8 zwaluwstaartverbindingen verankerd.</a:t>
            </a:r>
            <a:endParaRPr lang="nl-NL" sz="2000" b="1" dirty="0"/>
          </a:p>
        </p:txBody>
      </p:sp>
    </p:spTree>
    <p:extLst>
      <p:ext uri="{BB962C8B-B14F-4D97-AF65-F5344CB8AC3E}">
        <p14:creationId xmlns:p14="http://schemas.microsoft.com/office/powerpoint/2010/main" val="164513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Verankering rolvloerstukken.</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De kruisbalken twee duim boven het metselwerk.  </a:t>
            </a:r>
          </a:p>
          <a:p>
            <a:r>
              <a:rPr lang="nl-NL" sz="2000" b="1" dirty="0" smtClean="0"/>
              <a:t>Nooit meer zichtbaar maar o zo effectief.</a:t>
            </a:r>
            <a:endParaRPr lang="nl-NL" sz="2000" b="1" dirty="0"/>
          </a:p>
        </p:txBody>
      </p:sp>
    </p:spTree>
    <p:extLst>
      <p:ext uri="{BB962C8B-B14F-4D97-AF65-F5344CB8AC3E}">
        <p14:creationId xmlns:p14="http://schemas.microsoft.com/office/powerpoint/2010/main" val="90122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Rolvloer.</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9556" r="9556"/>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De eiken rolvloer bestaat zelf uit 8 of 10 stukken.</a:t>
            </a:r>
            <a:endParaRPr lang="nl-NL" sz="2000" b="1" dirty="0"/>
          </a:p>
        </p:txBody>
      </p:sp>
    </p:spTree>
    <p:extLst>
      <p:ext uri="{BB962C8B-B14F-4D97-AF65-F5344CB8AC3E}">
        <p14:creationId xmlns:p14="http://schemas.microsoft.com/office/powerpoint/2010/main" val="42924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7"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6" name="Tijdelijke aanduiding voor tekst 5"/>
          <p:cNvSpPr>
            <a:spLocks noGrp="1"/>
          </p:cNvSpPr>
          <p:nvPr>
            <p:ph type="body" sz="half" idx="2"/>
          </p:nvPr>
        </p:nvSpPr>
        <p:spPr/>
        <p:txBody>
          <a:bodyPr>
            <a:normAutofit/>
          </a:bodyPr>
          <a:lstStyle/>
          <a:p>
            <a:endParaRPr lang="nl-NL" sz="3200" b="1" dirty="0" smtClean="0"/>
          </a:p>
          <a:p>
            <a:r>
              <a:rPr lang="nl-NL" sz="3200" b="1" dirty="0" smtClean="0"/>
              <a:t>Zetelkruier met rollenkruiwerk.</a:t>
            </a:r>
            <a:endParaRPr lang="nl-NL" sz="3200" b="1" dirty="0"/>
          </a:p>
        </p:txBody>
      </p:sp>
    </p:spTree>
    <p:extLst>
      <p:ext uri="{BB962C8B-B14F-4D97-AF65-F5344CB8AC3E}">
        <p14:creationId xmlns:p14="http://schemas.microsoft.com/office/powerpoint/2010/main" val="393768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IJzertijd.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78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1760" y="4005064"/>
            <a:ext cx="5486400" cy="566738"/>
          </a:xfrm>
        </p:spPr>
        <p:txBody>
          <a:bodyPr>
            <a:noAutofit/>
          </a:bodyPr>
          <a:lstStyle/>
          <a:p>
            <a:r>
              <a:rPr lang="nl-NL" sz="3200" dirty="0" smtClean="0"/>
              <a:t>De koning.</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t="22937" b="22937"/>
          <a:stretch>
            <a:fillRect/>
          </a:stretch>
        </p:blipFill>
        <p:spPr>
          <a:xfrm>
            <a:off x="2411760" y="548680"/>
            <a:ext cx="4320480" cy="324036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827584" y="4581128"/>
            <a:ext cx="7632848" cy="1584176"/>
          </a:xfrm>
        </p:spPr>
        <p:txBody>
          <a:bodyPr>
            <a:noAutofit/>
          </a:bodyPr>
          <a:lstStyle/>
          <a:p>
            <a:r>
              <a:rPr lang="nl-NL" sz="2000" b="1" dirty="0" smtClean="0"/>
              <a:t>Een zwaar eikenhouten blok gemaakt uit het onderstameind van een hele dikke eikenboom. De koning van De Eenhoorn telt zeker voor 400 jaar aan groeiringen. </a:t>
            </a:r>
          </a:p>
          <a:p>
            <a:r>
              <a:rPr lang="nl-NL" sz="2000" b="1" dirty="0" smtClean="0"/>
              <a:t>De koning is feitelijk het restant van de standerd  met een stormpen.</a:t>
            </a:r>
            <a:endParaRPr lang="nl-NL" sz="2000" b="1" dirty="0"/>
          </a:p>
        </p:txBody>
      </p:sp>
    </p:spTree>
    <p:extLst>
      <p:ext uri="{BB962C8B-B14F-4D97-AF65-F5344CB8AC3E}">
        <p14:creationId xmlns:p14="http://schemas.microsoft.com/office/powerpoint/2010/main" val="280664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4800600"/>
            <a:ext cx="7560840" cy="566738"/>
          </a:xfrm>
        </p:spPr>
        <p:txBody>
          <a:bodyPr>
            <a:noAutofit/>
          </a:bodyPr>
          <a:lstStyle/>
          <a:p>
            <a:pPr algn="ctr"/>
            <a:r>
              <a:rPr lang="nl-NL" sz="3200" dirty="0" smtClean="0"/>
              <a:t>Paltrokmolen De Otter Amsterdam.</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6750" r="6750"/>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rmAutofit/>
          </a:bodyPr>
          <a:lstStyle/>
          <a:p>
            <a:r>
              <a:rPr lang="nl-NL" sz="2000" b="1" dirty="0" smtClean="0"/>
              <a:t>Tijdens de restauratie van de Otter lag deze koning geheel vrij.</a:t>
            </a:r>
            <a:endParaRPr lang="nl-NL" sz="2000" b="1" dirty="0"/>
          </a:p>
        </p:txBody>
      </p:sp>
    </p:spTree>
    <p:extLst>
      <p:ext uri="{BB962C8B-B14F-4D97-AF65-F5344CB8AC3E}">
        <p14:creationId xmlns:p14="http://schemas.microsoft.com/office/powerpoint/2010/main" val="2504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4800600"/>
            <a:ext cx="6552728" cy="566738"/>
          </a:xfrm>
        </p:spPr>
        <p:txBody>
          <a:bodyPr>
            <a:noAutofit/>
          </a:bodyPr>
          <a:lstStyle/>
          <a:p>
            <a:r>
              <a:rPr lang="nl-NL" sz="3200" dirty="0" smtClean="0"/>
              <a:t>Rollenwagens, kruirollen, kraag en spoorstokken.</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10833" r="10833"/>
          <a:stretch>
            <a:fillRect/>
          </a:stretch>
        </p:blipFill>
        <p:spPr>
          <a:xfrm>
            <a:off x="1835696" y="260648"/>
            <a:ext cx="5486400" cy="411480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323528" y="5367338"/>
            <a:ext cx="8568952" cy="1085998"/>
          </a:xfrm>
        </p:spPr>
        <p:txBody>
          <a:bodyPr>
            <a:noAutofit/>
          </a:bodyPr>
          <a:lstStyle/>
          <a:p>
            <a:r>
              <a:rPr lang="nl-NL" sz="2000" b="1" dirty="0" smtClean="0"/>
              <a:t>Bij de ontwikkeling van de zaagmolen bedacht men dat het </a:t>
            </a:r>
            <a:r>
              <a:rPr lang="nl-NL" sz="2000" b="1" dirty="0" err="1" smtClean="0"/>
              <a:t>zaagmolenkot</a:t>
            </a:r>
            <a:r>
              <a:rPr lang="nl-NL" sz="2000" b="1" dirty="0" smtClean="0"/>
              <a:t> gelijk aan een bovenkruiende kap op kruirollen zou kunnen draaien. Net als de standerdmolen werd de paltrok  toch weer een zetelkruier.</a:t>
            </a:r>
            <a:endParaRPr lang="nl-NL" sz="2000" b="1" dirty="0"/>
          </a:p>
        </p:txBody>
      </p:sp>
    </p:spTree>
    <p:extLst>
      <p:ext uri="{BB962C8B-B14F-4D97-AF65-F5344CB8AC3E}">
        <p14:creationId xmlns:p14="http://schemas.microsoft.com/office/powerpoint/2010/main" val="116935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63688" y="4581128"/>
            <a:ext cx="5486400" cy="566738"/>
          </a:xfrm>
        </p:spPr>
        <p:txBody>
          <a:bodyPr>
            <a:noAutofit/>
          </a:bodyPr>
          <a:lstStyle/>
          <a:p>
            <a:r>
              <a:rPr lang="nl-NL" sz="3200" dirty="0" smtClean="0"/>
              <a:t>Geen kuiprand.</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xfrm>
            <a:off x="1763688" y="332656"/>
            <a:ext cx="5486400" cy="4114800"/>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827584" y="5157192"/>
            <a:ext cx="7632848" cy="1368152"/>
          </a:xfrm>
        </p:spPr>
        <p:txBody>
          <a:bodyPr>
            <a:noAutofit/>
          </a:bodyPr>
          <a:lstStyle/>
          <a:p>
            <a:r>
              <a:rPr lang="nl-NL" sz="2000" b="1" dirty="0" smtClean="0"/>
              <a:t>Omdat de ruimte dat toe liet werden de rollenwagens als een fietswiel van spaken,  spoorstokken, voorzien die op een kraag rond de koning kon draaien. </a:t>
            </a:r>
            <a:r>
              <a:rPr lang="nl-NL" sz="2000" b="1" dirty="0"/>
              <a:t> </a:t>
            </a:r>
            <a:r>
              <a:rPr lang="nl-NL" sz="2000" b="1" dirty="0" smtClean="0"/>
              <a:t>Het probleem van een solide kuiprand was ook opgelost. Die was niet meer nodig.</a:t>
            </a:r>
            <a:endParaRPr lang="nl-NL" sz="2000" b="1" dirty="0"/>
          </a:p>
        </p:txBody>
      </p:sp>
    </p:spTree>
    <p:extLst>
      <p:ext uri="{BB962C8B-B14F-4D97-AF65-F5344CB8AC3E}">
        <p14:creationId xmlns:p14="http://schemas.microsoft.com/office/powerpoint/2010/main" val="76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Rollensluis.</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p:txBody>
          <a:bodyPr>
            <a:noAutofit/>
          </a:bodyPr>
          <a:lstStyle/>
          <a:p>
            <a:r>
              <a:rPr lang="nl-NL" sz="2000" b="1" dirty="0" smtClean="0"/>
              <a:t>Aan de rechter zijde en achter de middellijn van de overring is een rollensluis uitgespaard. De overring zweeft hier vrijwel altijd boven de rollen.</a:t>
            </a:r>
            <a:endParaRPr lang="nl-NL" sz="2000" b="1" dirty="0"/>
          </a:p>
        </p:txBody>
      </p:sp>
    </p:spTree>
    <p:extLst>
      <p:ext uri="{BB962C8B-B14F-4D97-AF65-F5344CB8AC3E}">
        <p14:creationId xmlns:p14="http://schemas.microsoft.com/office/powerpoint/2010/main" val="41020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559" y="260648"/>
            <a:ext cx="8229600" cy="1143000"/>
          </a:xfrm>
        </p:spPr>
        <p:txBody>
          <a:bodyPr>
            <a:normAutofit/>
          </a:bodyPr>
          <a:lstStyle/>
          <a:p>
            <a:pPr algn="l"/>
            <a:r>
              <a:rPr lang="nl-NL" sz="3200" b="1" dirty="0" smtClean="0"/>
              <a:t>Zetelkruier…</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573" y="1988840"/>
            <a:ext cx="6144713" cy="4093915"/>
          </a:xfrm>
          <a:prstGeom prst="rect">
            <a:avLst/>
          </a:prstGeom>
          <a:ln>
            <a:noFill/>
          </a:ln>
          <a:effectLst>
            <a:outerShdw blurRad="292100" dist="139700" dir="2700000" algn="tl" rotWithShape="0">
              <a:srgbClr val="333333">
                <a:alpha val="65000"/>
              </a:srgbClr>
            </a:outerShdw>
          </a:effectLst>
        </p:spPr>
      </p:pic>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88640"/>
            <a:ext cx="2713238" cy="3759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51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…en </a:t>
            </a:r>
            <a:r>
              <a:rPr lang="nl-NL" sz="3200" b="1" dirty="0" smtClean="0"/>
              <a:t>rollenkruiwerk.</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6689" y="1600200"/>
            <a:ext cx="7030622"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8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Overring, kotbalken en sleutelbalk.</a:t>
            </a:r>
          </a:p>
          <a:p>
            <a:r>
              <a:rPr lang="nl-NL" sz="3200" b="1" dirty="0" smtClean="0"/>
              <a:t>Kruien.</a:t>
            </a:r>
            <a:endParaRPr lang="nl-NL" sz="3200" b="1" dirty="0"/>
          </a:p>
        </p:txBody>
      </p:sp>
    </p:spTree>
    <p:extLst>
      <p:ext uri="{BB962C8B-B14F-4D97-AF65-F5344CB8AC3E}">
        <p14:creationId xmlns:p14="http://schemas.microsoft.com/office/powerpoint/2010/main" val="15251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1379" y="3861048"/>
            <a:ext cx="7704856" cy="566738"/>
          </a:xfrm>
        </p:spPr>
        <p:txBody>
          <a:bodyPr>
            <a:noAutofit/>
          </a:bodyPr>
          <a:lstStyle/>
          <a:p>
            <a:r>
              <a:rPr lang="nl-NL" sz="3200" dirty="0" smtClean="0"/>
              <a:t>Overring, kotbalken en staartbalk.</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2667" r="2667"/>
          <a:stretch>
            <a:fillRect/>
          </a:stretch>
        </p:blipFill>
        <p:spPr>
          <a:xfrm>
            <a:off x="2267744" y="260648"/>
            <a:ext cx="4619063" cy="3464297"/>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251520" y="4365104"/>
            <a:ext cx="8784976" cy="2232248"/>
          </a:xfrm>
        </p:spPr>
        <p:txBody>
          <a:bodyPr>
            <a:noAutofit/>
          </a:bodyPr>
          <a:lstStyle/>
          <a:p>
            <a:r>
              <a:rPr lang="nl-NL" sz="2000" b="1" dirty="0" smtClean="0"/>
              <a:t>Als je een rechthoekige kast op een overring wilt plaatsen maak je doodeenvoudig weer gebruik van een allang bestaand molenonderdeel.  De voeghouten van de kap werden aangepast en heten nu ineens kotbalken.</a:t>
            </a:r>
          </a:p>
          <a:p>
            <a:r>
              <a:rPr lang="nl-NL" sz="2000" b="1" dirty="0" smtClean="0"/>
              <a:t>En omdat de staart nog ontbrak kwam er een centrale sleutelbalk in het midden.  Eigenlijk werd de steenbalk van de standerdmolen weer toegepast. Ook handig om je kruirad op vast te zetten.</a:t>
            </a:r>
          </a:p>
          <a:p>
            <a:r>
              <a:rPr lang="nl-NL" sz="2000" b="1" dirty="0" smtClean="0"/>
              <a:t>Staartbalk of kruibalk of sleutelbalk  of zelfs Koningsbalk … ach </a:t>
            </a:r>
            <a:r>
              <a:rPr lang="nl-NL" sz="2000" b="1" dirty="0" smtClean="0"/>
              <a:t>ja… </a:t>
            </a:r>
            <a:endParaRPr lang="nl-NL" sz="2000" b="1" dirty="0"/>
          </a:p>
        </p:txBody>
      </p:sp>
    </p:spTree>
    <p:extLst>
      <p:ext uri="{BB962C8B-B14F-4D97-AF65-F5344CB8AC3E}">
        <p14:creationId xmlns:p14="http://schemas.microsoft.com/office/powerpoint/2010/main" val="46553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Brasem Eenhoorn.</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395536" y="5373216"/>
            <a:ext cx="8424936" cy="1152128"/>
          </a:xfrm>
        </p:spPr>
        <p:txBody>
          <a:bodyPr>
            <a:noAutofit/>
          </a:bodyPr>
          <a:lstStyle/>
          <a:p>
            <a:r>
              <a:rPr lang="nl-NL" sz="2000" b="1" dirty="0" smtClean="0"/>
              <a:t>De brasem is geen standaard onderdeel van een paltrokmolen. Bij De Eenhoorn is hij ooit toegepast om de verzakking van de poer te compenseren. De sleutelbalk kan niet lager als de overring op de rollen rust.</a:t>
            </a:r>
            <a:endParaRPr lang="nl-NL" sz="2000" b="1" dirty="0"/>
          </a:p>
        </p:txBody>
      </p:sp>
    </p:spTree>
    <p:extLst>
      <p:ext uri="{BB962C8B-B14F-4D97-AF65-F5344CB8AC3E}">
        <p14:creationId xmlns:p14="http://schemas.microsoft.com/office/powerpoint/2010/main" val="22789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De Romeinen.</a:t>
            </a:r>
            <a:endParaRPr lang="nl-NL" sz="320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964962"/>
            <a:ext cx="5111750" cy="4469289"/>
          </a:xfrm>
          <a:prstGeom prst="rect">
            <a:avLst/>
          </a:prstGeom>
          <a:ln>
            <a:noFill/>
          </a:ln>
          <a:effectLst>
            <a:outerShdw blurRad="292100" dist="139700" dir="2700000" algn="tl" rotWithShape="0">
              <a:srgbClr val="333333">
                <a:alpha val="65000"/>
              </a:srgbClr>
            </a:outerShdw>
          </a:effectLst>
        </p:spPr>
      </p:pic>
      <p:sp>
        <p:nvSpPr>
          <p:cNvPr id="3" name="Tijdelijke aanduiding voor inhoud 2"/>
          <p:cNvSpPr>
            <a:spLocks noGrp="1"/>
          </p:cNvSpPr>
          <p:nvPr>
            <p:ph type="body" sz="half" idx="2"/>
          </p:nvPr>
        </p:nvSpPr>
        <p:spPr/>
        <p:txBody>
          <a:bodyPr>
            <a:normAutofit/>
          </a:bodyPr>
          <a:lstStyle/>
          <a:p>
            <a:pPr marL="0" indent="0">
              <a:buNone/>
            </a:pPr>
            <a:r>
              <a:rPr lang="nl-NL" sz="2000" b="1" dirty="0" smtClean="0"/>
              <a:t>Het waren de Romeinen die bekend waren met het ijzergieten en het smeden.</a:t>
            </a:r>
          </a:p>
          <a:p>
            <a:pPr marL="0" indent="0">
              <a:buNone/>
            </a:pPr>
            <a:r>
              <a:rPr lang="nl-NL" sz="2000" b="1" dirty="0" smtClean="0"/>
              <a:t>De zaag werd mogelijk door hen ‘uitgevonden’.</a:t>
            </a:r>
          </a:p>
          <a:p>
            <a:pPr marL="0" indent="0">
              <a:buNone/>
            </a:pPr>
            <a:r>
              <a:rPr lang="nl-NL" sz="2000" b="1" dirty="0" smtClean="0"/>
              <a:t>Een plat gesmede plaat met scherpe punten. Het splijten en disselen van hout kreeg er een bewerkingsvorm bij. Zagen.</a:t>
            </a:r>
            <a:endParaRPr lang="nl-NL" sz="2000" b="1" dirty="0"/>
          </a:p>
        </p:txBody>
      </p:sp>
    </p:spTree>
    <p:extLst>
      <p:ext uri="{BB962C8B-B14F-4D97-AF65-F5344CB8AC3E}">
        <p14:creationId xmlns:p14="http://schemas.microsoft.com/office/powerpoint/2010/main" val="29303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200" dirty="0" smtClean="0"/>
              <a:t>Koningspen en smeerpoort.</a:t>
            </a:r>
            <a:endParaRPr lang="nl-NL" sz="3200" dirty="0"/>
          </a:p>
        </p:txBody>
      </p:sp>
      <p:pic>
        <p:nvPicPr>
          <p:cNvPr id="4" name="Tijdelijke aanduiding voor inhoud 3"/>
          <p:cNvPicPr>
            <a:picLocks noGrp="1" noChangeAspect="1"/>
          </p:cNvPicPr>
          <p:nvPr>
            <p:ph type="pic" idx="1"/>
          </p:nvPr>
        </p:nvPicPr>
        <p:blipFill>
          <a:blip r:embed="rId2">
            <a:extLst>
              <a:ext uri="{28A0092B-C50C-407E-A947-70E740481C1C}">
                <a14:useLocalDpi xmlns:a14="http://schemas.microsoft.com/office/drawing/2010/main" val="0"/>
              </a:ext>
            </a:extLst>
          </a:blip>
          <a:srcRect l="5583" r="558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2"/>
          </p:nvPr>
        </p:nvSpPr>
        <p:spPr>
          <a:xfrm>
            <a:off x="1115616" y="5367338"/>
            <a:ext cx="6768752" cy="804862"/>
          </a:xfrm>
        </p:spPr>
        <p:txBody>
          <a:bodyPr>
            <a:noAutofit/>
          </a:bodyPr>
          <a:lstStyle/>
          <a:p>
            <a:r>
              <a:rPr lang="nl-NL" sz="2000" b="1" dirty="0" smtClean="0"/>
              <a:t>De brasem maakt het wel mogelijk om met stelstukken de molen te centreren rond de stormpen. Ook smeren gaat makkelijker.</a:t>
            </a:r>
            <a:endParaRPr lang="nl-NL" sz="2000" b="1" dirty="0"/>
          </a:p>
        </p:txBody>
      </p:sp>
    </p:spTree>
    <p:extLst>
      <p:ext uri="{BB962C8B-B14F-4D97-AF65-F5344CB8AC3E}">
        <p14:creationId xmlns:p14="http://schemas.microsoft.com/office/powerpoint/2010/main" val="9808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Kruien. Zwaar? of…</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405" y="1600200"/>
            <a:ext cx="6793190" cy="4525963"/>
          </a:xfrm>
        </p:spPr>
      </p:pic>
    </p:spTree>
    <p:extLst>
      <p:ext uri="{BB962C8B-B14F-4D97-AF65-F5344CB8AC3E}">
        <p14:creationId xmlns:p14="http://schemas.microsoft.com/office/powerpoint/2010/main" val="200299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smtClean="0"/>
              <a:t>…kinderwerk.</a:t>
            </a:r>
            <a:endParaRPr lang="nl-NL" sz="3200" b="1" dirty="0"/>
          </a:p>
        </p:txBody>
      </p:sp>
      <p:pic>
        <p:nvPicPr>
          <p:cNvPr id="2" name="Tijdelijke aanduiding voor inhoud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974" y="1600200"/>
            <a:ext cx="5388051" cy="4525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884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Opbouw van de </a:t>
            </a:r>
            <a:r>
              <a:rPr lang="nl-NL" sz="3200" dirty="0" smtClean="0"/>
              <a:t>paltrokmolen.</a:t>
            </a:r>
            <a:endParaRPr lang="nl-NL" sz="3200" dirty="0"/>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367989"/>
            <a:ext cx="5111750" cy="5663235"/>
          </a:xfrm>
          <a:prstGeom prst="rect">
            <a:avLst/>
          </a:prstGeom>
          <a:ln>
            <a:noFill/>
          </a:ln>
          <a:effectLst>
            <a:outerShdw blurRad="292100" dist="139700" dir="2700000" algn="tl" rotWithShape="0">
              <a:srgbClr val="333333">
                <a:alpha val="65000"/>
              </a:srgbClr>
            </a:outerShdw>
          </a:effectLst>
        </p:spPr>
      </p:pic>
      <p:sp>
        <p:nvSpPr>
          <p:cNvPr id="4" name="Tijdelijke aanduiding voor tekst 3"/>
          <p:cNvSpPr>
            <a:spLocks noGrp="1"/>
          </p:cNvSpPr>
          <p:nvPr>
            <p:ph type="body" sz="half" idx="2"/>
          </p:nvPr>
        </p:nvSpPr>
        <p:spPr/>
        <p:txBody>
          <a:bodyPr>
            <a:normAutofit/>
          </a:bodyPr>
          <a:lstStyle/>
          <a:p>
            <a:endParaRPr lang="nl-NL" sz="3200" b="1" dirty="0" smtClean="0"/>
          </a:p>
          <a:p>
            <a:r>
              <a:rPr lang="nl-NL" sz="3200" b="1" dirty="0" smtClean="0"/>
              <a:t>De kast of het kot.</a:t>
            </a:r>
            <a:endParaRPr lang="nl-NL" sz="3200" b="1" dirty="0"/>
          </a:p>
        </p:txBody>
      </p:sp>
    </p:spTree>
    <p:extLst>
      <p:ext uri="{BB962C8B-B14F-4D97-AF65-F5344CB8AC3E}">
        <p14:creationId xmlns:p14="http://schemas.microsoft.com/office/powerpoint/2010/main" val="22143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Oprechten rechter veld.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196752"/>
            <a:ext cx="6793190" cy="452596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323528" y="5805264"/>
            <a:ext cx="8424936" cy="804862"/>
          </a:xfrm>
        </p:spPr>
        <p:txBody>
          <a:bodyPr>
            <a:noAutofit/>
          </a:bodyPr>
          <a:lstStyle/>
          <a:p>
            <a:pPr marL="0" indent="0">
              <a:buNone/>
            </a:pPr>
            <a:r>
              <a:rPr lang="nl-NL" sz="2000" b="1" dirty="0" smtClean="0"/>
              <a:t>De basis voor de kast ligt op de kruirollen. Met een schalk wordt het eerste samengestelde zijveld met een kaapstander rechtop getrokken. </a:t>
            </a:r>
            <a:endParaRPr lang="nl-NL" sz="2000" b="1" dirty="0"/>
          </a:p>
        </p:txBody>
      </p:sp>
    </p:spTree>
    <p:extLst>
      <p:ext uri="{BB962C8B-B14F-4D97-AF65-F5344CB8AC3E}">
        <p14:creationId xmlns:p14="http://schemas.microsoft.com/office/powerpoint/2010/main" val="100729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Oprechten linker veld.</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268760"/>
            <a:ext cx="6793190" cy="452596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1828800" y="5805264"/>
            <a:ext cx="5486400" cy="804862"/>
          </a:xfrm>
        </p:spPr>
        <p:txBody>
          <a:bodyPr>
            <a:normAutofit/>
          </a:bodyPr>
          <a:lstStyle/>
          <a:p>
            <a:pPr marL="0" indent="0" algn="ctr">
              <a:buNone/>
            </a:pPr>
            <a:r>
              <a:rPr lang="nl-NL" sz="2000" b="1" dirty="0" smtClean="0"/>
              <a:t>Gevolgd door de andere kant.</a:t>
            </a:r>
            <a:endParaRPr lang="nl-NL" sz="2000" b="1" dirty="0"/>
          </a:p>
        </p:txBody>
      </p:sp>
    </p:spTree>
    <p:extLst>
      <p:ext uri="{BB962C8B-B14F-4D97-AF65-F5344CB8AC3E}">
        <p14:creationId xmlns:p14="http://schemas.microsoft.com/office/powerpoint/2010/main" val="416860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smtClean="0"/>
              <a:t>Insluiten bintbalken</a:t>
            </a:r>
            <a:r>
              <a:rPr lang="nl-NL" sz="3200" dirty="0"/>
              <a:t>.</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883" y="273050"/>
            <a:ext cx="4858083" cy="5853113"/>
          </a:xfrm>
          <a:prstGeom prst="rect">
            <a:avLst/>
          </a:prstGeom>
          <a:ln>
            <a:noFill/>
          </a:ln>
          <a:effectLst>
            <a:outerShdw blurRad="292100" dist="139700" dir="2700000" algn="tl" rotWithShape="0">
              <a:srgbClr val="333333">
                <a:alpha val="65000"/>
              </a:srgbClr>
            </a:outerShdw>
          </a:effectLst>
        </p:spPr>
      </p:pic>
      <p:sp>
        <p:nvSpPr>
          <p:cNvPr id="5" name="Tijdelijke aanduiding voor tekst 4"/>
          <p:cNvSpPr>
            <a:spLocks noGrp="1"/>
          </p:cNvSpPr>
          <p:nvPr>
            <p:ph type="body" sz="half" idx="2"/>
          </p:nvPr>
        </p:nvSpPr>
        <p:spPr/>
        <p:txBody>
          <a:bodyPr>
            <a:normAutofit/>
          </a:bodyPr>
          <a:lstStyle/>
          <a:p>
            <a:r>
              <a:rPr lang="nl-NL" sz="2000" b="1" dirty="0" smtClean="0"/>
              <a:t>Als de beide velden met tuien zijn gezekerd aan een aantal kaapstanders kunnen de bintbalken voor de voor- en achterkant worden in gehesen.</a:t>
            </a:r>
          </a:p>
          <a:p>
            <a:r>
              <a:rPr lang="nl-NL" sz="2000" b="1" dirty="0" smtClean="0"/>
              <a:t>Na elke 2 binten komen de stijlen iets dichter bijeen totdat alle binten zijn opgesloten. </a:t>
            </a:r>
          </a:p>
        </p:txBody>
      </p:sp>
    </p:spTree>
    <p:extLst>
      <p:ext uri="{BB962C8B-B14F-4D97-AF65-F5344CB8AC3E}">
        <p14:creationId xmlns:p14="http://schemas.microsoft.com/office/powerpoint/2010/main" val="31286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smtClean="0"/>
              <a:t>Houten nagels.</a:t>
            </a:r>
            <a:endParaRPr lang="nl-NL" sz="3200" b="1"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196752"/>
            <a:ext cx="6793190" cy="4525963"/>
          </a:xfrm>
          <a:prstGeom prst="rect">
            <a:avLst/>
          </a:prstGeom>
          <a:ln>
            <a:noFill/>
          </a:ln>
          <a:effectLst>
            <a:outerShdw blurRad="292100" dist="139700" dir="2700000" algn="tl" rotWithShape="0">
              <a:srgbClr val="333333">
                <a:alpha val="65000"/>
              </a:srgbClr>
            </a:outerShdw>
          </a:effectLst>
        </p:spPr>
      </p:pic>
      <p:sp>
        <p:nvSpPr>
          <p:cNvPr id="3" name="Tijdelijke aanduiding voor tekst 2"/>
          <p:cNvSpPr>
            <a:spLocks noGrp="1"/>
          </p:cNvSpPr>
          <p:nvPr>
            <p:ph type="body" sz="half" idx="4294967295"/>
          </p:nvPr>
        </p:nvSpPr>
        <p:spPr>
          <a:xfrm>
            <a:off x="539552" y="5805264"/>
            <a:ext cx="8424936" cy="804862"/>
          </a:xfrm>
        </p:spPr>
        <p:txBody>
          <a:bodyPr>
            <a:normAutofit/>
          </a:bodyPr>
          <a:lstStyle/>
          <a:p>
            <a:pPr marL="0" indent="0">
              <a:buNone/>
            </a:pPr>
            <a:r>
              <a:rPr lang="nl-NL" sz="2000" b="1" dirty="0"/>
              <a:t>Alle bintbalken zijn met pennen in de stijlen verbonden en worden met houten nagels </a:t>
            </a:r>
            <a:r>
              <a:rPr lang="nl-NL" sz="2000" b="1" dirty="0" smtClean="0"/>
              <a:t>vastgeslagen.</a:t>
            </a:r>
            <a:endParaRPr lang="nl-NL" sz="2000" b="1" dirty="0"/>
          </a:p>
        </p:txBody>
      </p:sp>
    </p:spTree>
    <p:extLst>
      <p:ext uri="{BB962C8B-B14F-4D97-AF65-F5344CB8AC3E}">
        <p14:creationId xmlns:p14="http://schemas.microsoft.com/office/powerpoint/2010/main" val="17162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494977"/>
            <a:ext cx="5111750" cy="5409259"/>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a:xfrm>
            <a:off x="457200" y="273050"/>
            <a:ext cx="3178696" cy="2075830"/>
          </a:xfrm>
        </p:spPr>
        <p:txBody>
          <a:bodyPr>
            <a:noAutofit/>
          </a:bodyPr>
          <a:lstStyle/>
          <a:p>
            <a:r>
              <a:rPr lang="nl-NL" sz="3200" dirty="0" smtClean="0"/>
              <a:t>Koppelen overring en kotbalk.</a:t>
            </a:r>
            <a:endParaRPr lang="nl-NL" sz="3200" dirty="0"/>
          </a:p>
        </p:txBody>
      </p:sp>
      <p:sp>
        <p:nvSpPr>
          <p:cNvPr id="3" name="Tijdelijke aanduiding voor tekst 2"/>
          <p:cNvSpPr>
            <a:spLocks noGrp="1"/>
          </p:cNvSpPr>
          <p:nvPr>
            <p:ph type="body" sz="half" idx="2"/>
          </p:nvPr>
        </p:nvSpPr>
        <p:spPr>
          <a:xfrm>
            <a:off x="467544" y="2564904"/>
            <a:ext cx="3008313" cy="3921299"/>
          </a:xfrm>
        </p:spPr>
        <p:txBody>
          <a:bodyPr>
            <a:normAutofit/>
          </a:bodyPr>
          <a:lstStyle/>
          <a:p>
            <a:r>
              <a:rPr lang="nl-NL" sz="2000" b="1" dirty="0" smtClean="0"/>
              <a:t>De overring en de kotbalken worden aan de kotstijlen opgehangen met smeedijzeren roosbouten of banden.</a:t>
            </a:r>
          </a:p>
          <a:p>
            <a:endParaRPr lang="nl-NL" sz="2000" b="1" dirty="0"/>
          </a:p>
          <a:p>
            <a:endParaRPr lang="nl-NL" sz="2000" b="1" dirty="0" smtClean="0"/>
          </a:p>
          <a:p>
            <a:r>
              <a:rPr lang="nl-NL" sz="2000" b="1" dirty="0" smtClean="0"/>
              <a:t>OPGEHANGEN? </a:t>
            </a:r>
            <a:endParaRPr lang="nl-NL" sz="2000" b="1" dirty="0"/>
          </a:p>
        </p:txBody>
      </p:sp>
    </p:spTree>
    <p:extLst>
      <p:ext uri="{BB962C8B-B14F-4D97-AF65-F5344CB8AC3E}">
        <p14:creationId xmlns:p14="http://schemas.microsoft.com/office/powerpoint/2010/main" val="30301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273050"/>
            <a:ext cx="3538736" cy="779686"/>
          </a:xfrm>
        </p:spPr>
        <p:txBody>
          <a:bodyPr>
            <a:normAutofit/>
          </a:bodyPr>
          <a:lstStyle/>
          <a:p>
            <a:r>
              <a:rPr lang="nl-NL" sz="3200" dirty="0" smtClean="0"/>
              <a:t>Kast voorzijde.</a:t>
            </a:r>
            <a:endParaRPr lang="nl-NL" sz="3200"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4765" y="273050"/>
            <a:ext cx="3892320" cy="5853113"/>
          </a:xfrm>
          <a:prstGeom prst="rect">
            <a:avLst/>
          </a:prstGeom>
          <a:ln>
            <a:noFill/>
          </a:ln>
          <a:effectLst>
            <a:outerShdw blurRad="292100" dist="139700" dir="2700000" algn="tl" rotWithShape="0">
              <a:srgbClr val="333333">
                <a:alpha val="65000"/>
              </a:srgbClr>
            </a:outerShdw>
          </a:effectLst>
        </p:spPr>
      </p:pic>
      <p:sp>
        <p:nvSpPr>
          <p:cNvPr id="2" name="Tijdelijke aanduiding voor tekst 1"/>
          <p:cNvSpPr>
            <a:spLocks noGrp="1"/>
          </p:cNvSpPr>
          <p:nvPr>
            <p:ph type="body" sz="half" idx="2"/>
          </p:nvPr>
        </p:nvSpPr>
        <p:spPr>
          <a:xfrm>
            <a:off x="457200" y="1435100"/>
            <a:ext cx="3610744" cy="4691063"/>
          </a:xfrm>
        </p:spPr>
        <p:txBody>
          <a:bodyPr>
            <a:normAutofit/>
          </a:bodyPr>
          <a:lstStyle/>
          <a:p>
            <a:r>
              <a:rPr lang="nl-NL" sz="2000" b="1" dirty="0" smtClean="0"/>
              <a:t>kromme bintbalk   </a:t>
            </a:r>
          </a:p>
          <a:p>
            <a:r>
              <a:rPr lang="nl-NL" sz="2000" b="1" dirty="0" smtClean="0"/>
              <a:t>krukbintbalk  </a:t>
            </a:r>
          </a:p>
          <a:p>
            <a:r>
              <a:rPr lang="nl-NL" sz="2000" b="1" dirty="0" smtClean="0"/>
              <a:t>tussenbintbalk  </a:t>
            </a:r>
          </a:p>
          <a:p>
            <a:r>
              <a:rPr lang="nl-NL" sz="2000" b="1" dirty="0" smtClean="0"/>
              <a:t>tussenbintbalk   </a:t>
            </a:r>
          </a:p>
          <a:p>
            <a:endParaRPr lang="nl-NL" sz="2000" b="1" dirty="0" smtClean="0"/>
          </a:p>
          <a:p>
            <a:r>
              <a:rPr lang="nl-NL" sz="2000" b="1" dirty="0" smtClean="0"/>
              <a:t>bintbalk van de raamzolder  </a:t>
            </a:r>
          </a:p>
          <a:p>
            <a:endParaRPr lang="nl-NL" sz="2000" b="1" dirty="0"/>
          </a:p>
          <a:p>
            <a:endParaRPr lang="nl-NL" sz="2000" b="1" dirty="0" smtClean="0"/>
          </a:p>
          <a:p>
            <a:r>
              <a:rPr lang="nl-NL" sz="2000" b="1" dirty="0" smtClean="0"/>
              <a:t>hoekstijlen of kotstijlen  </a:t>
            </a:r>
          </a:p>
          <a:p>
            <a:endParaRPr lang="nl-NL" sz="2000" b="1" dirty="0" smtClean="0"/>
          </a:p>
          <a:p>
            <a:r>
              <a:rPr lang="nl-NL" sz="2000" b="1" dirty="0" smtClean="0"/>
              <a:t>Ingevuld met kruizen of weegbanden.</a:t>
            </a:r>
            <a:endParaRPr lang="nl-NL" sz="2000" b="1" dirty="0"/>
          </a:p>
        </p:txBody>
      </p:sp>
      <p:cxnSp>
        <p:nvCxnSpPr>
          <p:cNvPr id="24" name="Rechte verbindingslijn met pijl 23"/>
          <p:cNvCxnSpPr/>
          <p:nvPr/>
        </p:nvCxnSpPr>
        <p:spPr>
          <a:xfrm flipV="1">
            <a:off x="2555776" y="1052736"/>
            <a:ext cx="3456384" cy="6480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V="1">
            <a:off x="2123728" y="1556792"/>
            <a:ext cx="3888432" cy="4320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flipV="1">
            <a:off x="2339752" y="2060848"/>
            <a:ext cx="3672408" cy="2880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flipV="1">
            <a:off x="2339752" y="2564904"/>
            <a:ext cx="3672408" cy="1080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V="1">
            <a:off x="3563888" y="3429000"/>
            <a:ext cx="2448272" cy="720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flipV="1">
            <a:off x="3275856" y="4149080"/>
            <a:ext cx="1800200" cy="4320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p:nvPr/>
        </p:nvCxnSpPr>
        <p:spPr>
          <a:xfrm flipV="1">
            <a:off x="3203848" y="4221088"/>
            <a:ext cx="3672408" cy="3600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17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2214</TotalTime>
  <Words>6019</Words>
  <Application>Microsoft Office PowerPoint</Application>
  <PresentationFormat>Diavoorstelling (4:3)</PresentationFormat>
  <Paragraphs>677</Paragraphs>
  <Slides>217</Slides>
  <Notes>0</Notes>
  <HiddenSlides>0</HiddenSlides>
  <MMClips>0</MMClips>
  <ScaleCrop>false</ScaleCrop>
  <HeadingPairs>
    <vt:vector size="4" baseType="variant">
      <vt:variant>
        <vt:lpstr>Thema</vt:lpstr>
      </vt:variant>
      <vt:variant>
        <vt:i4>1</vt:i4>
      </vt:variant>
      <vt:variant>
        <vt:lpstr>Diatitels</vt:lpstr>
      </vt:variant>
      <vt:variant>
        <vt:i4>217</vt:i4>
      </vt:variant>
    </vt:vector>
  </HeadingPairs>
  <TitlesOfParts>
    <vt:vector size="218" baseType="lpstr">
      <vt:lpstr>Kantoorthema</vt:lpstr>
      <vt:lpstr>Houtzaagmolens  deel 1  De paltrokmolen</vt:lpstr>
      <vt:lpstr>Houtzaagmolens</vt:lpstr>
      <vt:lpstr>1642-1776  De Eenhoorn – heden. </vt:lpstr>
      <vt:lpstr>Er was eens...</vt:lpstr>
      <vt:lpstr>Het stenen tijdperk.</vt:lpstr>
      <vt:lpstr>Gereedschap.</vt:lpstr>
      <vt:lpstr>Bronstijd.</vt:lpstr>
      <vt:lpstr>IJzertijd.</vt:lpstr>
      <vt:lpstr>De Romeinen.</vt:lpstr>
      <vt:lpstr>Opgravingen Alphen a/d Maas.</vt:lpstr>
      <vt:lpstr>Van 800 tot 1000.</vt:lpstr>
      <vt:lpstr>Raamzaag.</vt:lpstr>
      <vt:lpstr>Schrijnwerker.</vt:lpstr>
      <vt:lpstr>Raamzaag.</vt:lpstr>
      <vt:lpstr>Raamzaag.</vt:lpstr>
      <vt:lpstr>Negres scieurs de long.</vt:lpstr>
      <vt:lpstr>Hijs-kraanzagers.</vt:lpstr>
      <vt:lpstr>Kraanzaag.</vt:lpstr>
      <vt:lpstr>Erve Kots in Lievelde.</vt:lpstr>
      <vt:lpstr>www.penterbak.nl</vt:lpstr>
      <vt:lpstr>Octrooitekening zaagmolen van Cornelis Cornelisz. van Uitgeest 1593.</vt:lpstr>
      <vt:lpstr>Wat is er getekend?</vt:lpstr>
      <vt:lpstr>Villard de Honnecourt.    Schetsboek uit 1225-1235.</vt:lpstr>
      <vt:lpstr>Villard de Honnecourt.    Schetsboek uit 1225-1235.</vt:lpstr>
      <vt:lpstr>Jacobus de Strada 1507-1588.</vt:lpstr>
      <vt:lpstr>Jacobus de Strada 1507-1588.</vt:lpstr>
      <vt:lpstr>Jacobus de Strada 1507-1588.</vt:lpstr>
      <vt:lpstr>Jacobus de Strada 1507-1588.</vt:lpstr>
      <vt:lpstr>Jacobus de Strada 1507-1588.</vt:lpstr>
      <vt:lpstr>Jacobi Bessoni.</vt:lpstr>
      <vt:lpstr>Jacobi Bessoni.</vt:lpstr>
      <vt:lpstr>Jacobi Bessoni.</vt:lpstr>
      <vt:lpstr>Fausto Veranzio 1615.</vt:lpstr>
      <vt:lpstr>Klopfsäge 1314.</vt:lpstr>
      <vt:lpstr>Gemeente Fröhnd,   Zwarte Woud.</vt:lpstr>
      <vt:lpstr>Klopfsäge Fröhnd.</vt:lpstr>
      <vt:lpstr>Klopfsäge Fröhnd.</vt:lpstr>
      <vt:lpstr>Klopfsäge Fröhnd.</vt:lpstr>
      <vt:lpstr>Klopfsäge Fröhnd.</vt:lpstr>
      <vt:lpstr>Wentelas.</vt:lpstr>
      <vt:lpstr>Klopfsäge Fröhnd.</vt:lpstr>
      <vt:lpstr>Klopfsäge Fröhnd.</vt:lpstr>
      <vt:lpstr>Klopfsäge Fröhnd.</vt:lpstr>
      <vt:lpstr>Klopfsäge Fröhnd.</vt:lpstr>
      <vt:lpstr>Klopfsäge Fröhnd.</vt:lpstr>
      <vt:lpstr>PowerPoint-presentatie</vt:lpstr>
      <vt:lpstr>Cornelis Corneliszoon van Uitgeest.</vt:lpstr>
      <vt:lpstr>Cornelis Corneliszoon…</vt:lpstr>
      <vt:lpstr>1592 Meldijk Uitgeest.</vt:lpstr>
      <vt:lpstr>Houtsager opte Meldijk.</vt:lpstr>
      <vt:lpstr>Octrooitekening zaagmolen.</vt:lpstr>
      <vt:lpstr>Octrooitekening zaagmolen.</vt:lpstr>
      <vt:lpstr>Octrooitekening zaagmolen.</vt:lpstr>
      <vt:lpstr>Octrooitekening zaagmolen.</vt:lpstr>
      <vt:lpstr>Octrooitekening zaagmolen.</vt:lpstr>
      <vt:lpstr>Cornelis Corneliszoon.</vt:lpstr>
      <vt:lpstr>Verspreiding van de zaagmolen.</vt:lpstr>
      <vt:lpstr> </vt:lpstr>
      <vt:lpstr>Zeglis Alkmaar.</vt:lpstr>
      <vt:lpstr>Zaanstreek vanaf 1610.</vt:lpstr>
      <vt:lpstr>PowerPoint-presentatie</vt:lpstr>
      <vt:lpstr>Amsterdam vanaf 1630.</vt:lpstr>
      <vt:lpstr>Het Amsterdamsche Wapen  1650-1862. Paltrokwagenschotzager te Amsterdam. Vrijwel alle schaalmodelfoto’s in deze presentatie zijn van paltrokwagenschotzager “Het Amsterdamsche Wapen”.</vt:lpstr>
      <vt:lpstr>Dordrecht.</vt:lpstr>
      <vt:lpstr>Dordrecht.</vt:lpstr>
      <vt:lpstr>Haarlemmerliede…</vt:lpstr>
      <vt:lpstr>…en Schoten.</vt:lpstr>
      <vt:lpstr>Haarlemmerliede. Houtzaagmolen ‘t Vliegend Hert  1652-1894. </vt:lpstr>
      <vt:lpstr>Haarlemmerliede… Paltrokmolen De Liefhebber aan de Oudeweg   1686-1910. </vt:lpstr>
      <vt:lpstr>…en jawel, Haarlemmerliede. Paltrokmolen De Eenhoorn aan het Zuider Buiten Spaarne 1640-1776-heden. </vt:lpstr>
      <vt:lpstr>Opbouw van de paltrokmolen.</vt:lpstr>
      <vt:lpstr>Opbouw van de paltrokmolen.</vt:lpstr>
      <vt:lpstr>Heien voor de Fundering.  </vt:lpstr>
      <vt:lpstr>Ringmuur en penant.</vt:lpstr>
      <vt:lpstr>Twee kruisbalken.</vt:lpstr>
      <vt:lpstr>Vier zwaarden en vier spruiten.</vt:lpstr>
      <vt:lpstr>Verankering rolvloerstukken.</vt:lpstr>
      <vt:lpstr>Rolvloer.</vt:lpstr>
      <vt:lpstr>Opbouw van de paltrokmolen.</vt:lpstr>
      <vt:lpstr>De koning.</vt:lpstr>
      <vt:lpstr>Paltrokmolen De Otter Amsterdam.</vt:lpstr>
      <vt:lpstr>Rollenwagens, kruirollen, kraag en spoorstokken.</vt:lpstr>
      <vt:lpstr>Geen kuiprand.</vt:lpstr>
      <vt:lpstr>Rollensluis.</vt:lpstr>
      <vt:lpstr>Zetelkruier…</vt:lpstr>
      <vt:lpstr>…en rollenkruiwerk.</vt:lpstr>
      <vt:lpstr>Opbouw van de paltrokmolen.</vt:lpstr>
      <vt:lpstr>Overring, kotbalken en staartbalk.</vt:lpstr>
      <vt:lpstr>Brasem Eenhoorn.</vt:lpstr>
      <vt:lpstr>Koningspen en smeerpoort.</vt:lpstr>
      <vt:lpstr>Kruien. Zwaar? of…</vt:lpstr>
      <vt:lpstr>…kinderwerk.</vt:lpstr>
      <vt:lpstr>Opbouw van de paltrokmolen.</vt:lpstr>
      <vt:lpstr>Oprechten rechter veld.</vt:lpstr>
      <vt:lpstr>Oprechten linker veld.</vt:lpstr>
      <vt:lpstr>Insluiten bintbalken.</vt:lpstr>
      <vt:lpstr>Houten nagels.</vt:lpstr>
      <vt:lpstr>Koppelen overring en kotbalk.</vt:lpstr>
      <vt:lpstr>Kast voorzijde.</vt:lpstr>
      <vt:lpstr>Kast linkerzijde.</vt:lpstr>
      <vt:lpstr>Opbouw van de paltrokmolen.</vt:lpstr>
      <vt:lpstr>Ophijsen van de koningsbalk.</vt:lpstr>
      <vt:lpstr>Plaatsen van de koningsstijl onder de koningsbalk.</vt:lpstr>
      <vt:lpstr>Ja, die steenbalk hoe zat dat nou eigenlijk? </vt:lpstr>
      <vt:lpstr>Ja, die steenbalk hoe zat dat nou eigenlijk?</vt:lpstr>
      <vt:lpstr>Opzetten van de standerdmolen.</vt:lpstr>
      <vt:lpstr>Opzetten van de paltrokmolen.</vt:lpstr>
      <vt:lpstr>Ophijsen van de koningsbalk.</vt:lpstr>
      <vt:lpstr>Opsluiten koningsbalk.</vt:lpstr>
      <vt:lpstr>Plaatsen van de koningsstijl.</vt:lpstr>
      <vt:lpstr>Koningsstijl, en  koningsbalk.  </vt:lpstr>
      <vt:lpstr>Koningsbalk onder de zware bintbalk.</vt:lpstr>
      <vt:lpstr>Opzetten van de paltrokmolen nieuwbouw.</vt:lpstr>
      <vt:lpstr>Eerste keer opzetten.</vt:lpstr>
      <vt:lpstr>Onderschuiven opzetwig en keephout. </vt:lpstr>
      <vt:lpstr>Opzetwig en keephout Eenhoorn.</vt:lpstr>
      <vt:lpstr>Paltrokmolen opgezet.  De achterkant hangt vrij boven de rollen.</vt:lpstr>
      <vt:lpstr>Koppelen overring en kotbalk.</vt:lpstr>
      <vt:lpstr>Tweede keer opzetten.</vt:lpstr>
      <vt:lpstr>Opgezet.</vt:lpstr>
      <vt:lpstr>Tegenwoordig opzetten.  Met behulp van flenzen aan de onderzijde van de koningsstijl en twee oliekrikken van ca. 40 ton elk, voorzichtig opdrukken van ca. 50 ton.</vt:lpstr>
      <vt:lpstr>Tegenwoordig opzetten.  De molen komt los van de opzetwig of opzetklos.</vt:lpstr>
      <vt:lpstr>Tegenwoordig opzetten. 2 cm. vulling toegevoegd, de oliekrikken kunnen weg.</vt:lpstr>
      <vt:lpstr>Voor en na het opzetklusje.</vt:lpstr>
      <vt:lpstr>Opbouw van de paltrokmolen</vt:lpstr>
      <vt:lpstr>Krukzolder.</vt:lpstr>
      <vt:lpstr>De tweede koningsbalk ligt hier dwars onder de beide krukbinten en de twee krukzolderbalken.</vt:lpstr>
      <vt:lpstr>In De Otter en Het Amsterdamsche Wapen liggen twee draagbalken in de lengterichting onder de krukzolder met twee standvinken.</vt:lpstr>
      <vt:lpstr>Pollenbalk met  krukpollen.</vt:lpstr>
      <vt:lpstr>Opbouw van de paltrokmolen.</vt:lpstr>
      <vt:lpstr>De hel.</vt:lpstr>
      <vt:lpstr>Het kot, zaagselkot.</vt:lpstr>
      <vt:lpstr>Zaagvloer, sleestelling, of zaaggrond.</vt:lpstr>
      <vt:lpstr>Zaagvloer.  Opleiders met neuten van de schulpvloer. Poelenburg</vt:lpstr>
      <vt:lpstr>Zaagvloer.  Afschietgat in de zaagvloer. Poelenburg.</vt:lpstr>
      <vt:lpstr>Zaagvloer. </vt:lpstr>
      <vt:lpstr>Het schavot.</vt:lpstr>
      <vt:lpstr>Achtergrond.</vt:lpstr>
      <vt:lpstr>De raamzolder.</vt:lpstr>
      <vt:lpstr>De krukzolder.</vt:lpstr>
      <vt:lpstr>Opbouw van de paltrokmolen.</vt:lpstr>
      <vt:lpstr>Een hand gesmede krukas.</vt:lpstr>
      <vt:lpstr>De krukzolder met pollenbalken  en de drieslags krukas van De Otter.</vt:lpstr>
      <vt:lpstr>De zeldzame vierslagskrukas van De Eenhoorn.</vt:lpstr>
      <vt:lpstr>Krukwiel of varkenswiel. Het varkenswiel (sterwiel) wordt gedreven door het bovenwiel (een kroonwiel).</vt:lpstr>
      <vt:lpstr>Kammen: azobé en pokhout 75:33.</vt:lpstr>
      <vt:lpstr>Lagering van de krukas tussen de krukpollen.</vt:lpstr>
      <vt:lpstr>            </vt:lpstr>
      <vt:lpstr>Lagering van de kolderstok</vt:lpstr>
      <vt:lpstr>Metaalhout – met bronzen lager.</vt:lpstr>
      <vt:lpstr>Metaalhout – met pokhouten lager.</vt:lpstr>
      <vt:lpstr>Kolderstokken of wuifelaars.</vt:lpstr>
      <vt:lpstr>Assen van het draaihoofd.</vt:lpstr>
      <vt:lpstr>Draaihoofdlagers</vt:lpstr>
      <vt:lpstr>Draaihoofdlagers.</vt:lpstr>
      <vt:lpstr>Zaagraam 1 met slee en  zaagraam 2.</vt:lpstr>
      <vt:lpstr>Zaagraam 3 met slee.</vt:lpstr>
      <vt:lpstr>Nieuwe pendelstrijkplaten raam 3.</vt:lpstr>
      <vt:lpstr>Pendelslag.</vt:lpstr>
      <vt:lpstr>Pendelslag.</vt:lpstr>
      <vt:lpstr>Opbouw van de paltrokmolen.</vt:lpstr>
      <vt:lpstr>Montage kap en voorkeuvelens.</vt:lpstr>
      <vt:lpstr>Plaatsen van de kapspanten.</vt:lpstr>
      <vt:lpstr>Plaatsen kapframe.</vt:lpstr>
      <vt:lpstr>Opbouw van de paltrokmolen.</vt:lpstr>
      <vt:lpstr>Gietijzeren bovenas, halslager en halssteen.</vt:lpstr>
      <vt:lpstr>Boshout.</vt:lpstr>
      <vt:lpstr>Bovenwiel en Vlaamse vang.</vt:lpstr>
      <vt:lpstr>Penlager, pensteen en tegel van De Eenhoorn.</vt:lpstr>
      <vt:lpstr>Takelen van de bovenas met bovenwiel. Vangwiel met dikke hoepel en een kranswiel. Door het schijfloop moet er door ruimtegebrek een Hollandse-  of stutvang in.</vt:lpstr>
      <vt:lpstr>Plaatsen van de bovenas met bovenwiel.</vt:lpstr>
      <vt:lpstr>Plaatsen kapspanten.</vt:lpstr>
      <vt:lpstr>Opbouw van de paltrokmolen.</vt:lpstr>
      <vt:lpstr>Optafelen oudhollands gevlucht.</vt:lpstr>
      <vt:lpstr>Roedeketting.</vt:lpstr>
      <vt:lpstr>Opbouw van de paltrokmolen.</vt:lpstr>
      <vt:lpstr>De zaagslee.</vt:lpstr>
      <vt:lpstr>Krabbelwerk.</vt:lpstr>
      <vt:lpstr>Krabbelwerk.</vt:lpstr>
      <vt:lpstr>Krabbelrad.</vt:lpstr>
      <vt:lpstr>Tandheugel, krabbelas en rondsel.</vt:lpstr>
      <vt:lpstr>Krabbelaar en de pal.</vt:lpstr>
      <vt:lpstr>Krabbeltouw, schorttouw.</vt:lpstr>
      <vt:lpstr>Opbouw van de paltrokmolen.</vt:lpstr>
      <vt:lpstr>Vlaamse vang.</vt:lpstr>
      <vt:lpstr>Vang opgelegd.</vt:lpstr>
      <vt:lpstr>Verbinding vangbalk en vangstok met een bout.</vt:lpstr>
      <vt:lpstr>Verbinding vangbalk en vangstok met een ketting. Otter.</vt:lpstr>
      <vt:lpstr>Borgen van de vang.</vt:lpstr>
      <vt:lpstr>Vang lichten.</vt:lpstr>
      <vt:lpstr>Vang lichten.</vt:lpstr>
      <vt:lpstr>Vang vrij.</vt:lpstr>
      <vt:lpstr>Een zwerfkei aan de vangbalk.  </vt:lpstr>
      <vt:lpstr>Kei uitgeschakeld op de werkbank.</vt:lpstr>
      <vt:lpstr>Pal.</vt:lpstr>
      <vt:lpstr>Zekeren van de kei en paltouw.</vt:lpstr>
      <vt:lpstr>Opbouw van de paltrokmolen.</vt:lpstr>
      <vt:lpstr> Hijskraan.</vt:lpstr>
      <vt:lpstr> Hijsen.</vt:lpstr>
      <vt:lpstr>Winderij van de hijskraan.</vt:lpstr>
      <vt:lpstr>Wipstok van de kraanwinderij.</vt:lpstr>
      <vt:lpstr>Remtouw en hijstouw.</vt:lpstr>
      <vt:lpstr>Afschieten met de hijskraan.</vt:lpstr>
      <vt:lpstr>Bediening hijskraan.</vt:lpstr>
      <vt:lpstr>Sleewinderij.</vt:lpstr>
      <vt:lpstr>Sleewinderij.</vt:lpstr>
      <vt:lpstr>Jijntakel</vt:lpstr>
      <vt:lpstr>Jijntakel.</vt:lpstr>
      <vt:lpstr>De Paltrokmolen</vt:lpstr>
      <vt:lpstr>Transport met de penterbak.</vt:lpstr>
      <vt:lpstr>Opslag in de balkenhaven.</vt:lpstr>
      <vt:lpstr>Binnenhalen zaagwerk.</vt:lpstr>
      <vt:lpstr>Zagen slijpen en zetten.</vt:lpstr>
      <vt:lpstr>Hijsen.</vt:lpstr>
      <vt:lpstr> Zagen.</vt:lpstr>
      <vt:lpstr>Oplatten.</vt:lpstr>
      <vt:lpstr>Dank voor je aandacht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Houtzaagmolens</dc:title>
  <dc:creator>Beheerder</dc:creator>
  <cp:lastModifiedBy>Beheerder</cp:lastModifiedBy>
  <cp:revision>214</cp:revision>
  <dcterms:created xsi:type="dcterms:W3CDTF">2019-01-09T10:12:35Z</dcterms:created>
  <dcterms:modified xsi:type="dcterms:W3CDTF">2020-04-12T15:06:40Z</dcterms:modified>
</cp:coreProperties>
</file>