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0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417" r:id="rId3"/>
    <p:sldId id="259" r:id="rId4"/>
    <p:sldId id="258" r:id="rId5"/>
    <p:sldId id="311" r:id="rId6"/>
    <p:sldId id="312" r:id="rId7"/>
    <p:sldId id="310" r:id="rId8"/>
    <p:sldId id="267" r:id="rId9"/>
    <p:sldId id="261" r:id="rId10"/>
    <p:sldId id="341" r:id="rId11"/>
    <p:sldId id="404" r:id="rId12"/>
    <p:sldId id="375" r:id="rId13"/>
    <p:sldId id="376" r:id="rId14"/>
    <p:sldId id="315" r:id="rId15"/>
    <p:sldId id="269" r:id="rId16"/>
    <p:sldId id="316" r:id="rId17"/>
    <p:sldId id="317" r:id="rId18"/>
    <p:sldId id="318" r:id="rId19"/>
    <p:sldId id="377" r:id="rId20"/>
    <p:sldId id="378" r:id="rId21"/>
    <p:sldId id="345" r:id="rId22"/>
    <p:sldId id="379" r:id="rId23"/>
    <p:sldId id="381" r:id="rId24"/>
    <p:sldId id="380" r:id="rId25"/>
    <p:sldId id="382" r:id="rId26"/>
    <p:sldId id="383" r:id="rId27"/>
    <p:sldId id="384" r:id="rId28"/>
    <p:sldId id="385" r:id="rId29"/>
    <p:sldId id="374" r:id="rId30"/>
    <p:sldId id="393" r:id="rId31"/>
    <p:sldId id="394" r:id="rId32"/>
    <p:sldId id="392" r:id="rId33"/>
    <p:sldId id="395" r:id="rId34"/>
    <p:sldId id="265" r:id="rId35"/>
    <p:sldId id="370" r:id="rId36"/>
    <p:sldId id="346" r:id="rId37"/>
    <p:sldId id="359" r:id="rId38"/>
    <p:sldId id="360" r:id="rId39"/>
    <p:sldId id="368" r:id="rId40"/>
    <p:sldId id="369" r:id="rId41"/>
    <p:sldId id="386" r:id="rId42"/>
    <p:sldId id="388" r:id="rId43"/>
    <p:sldId id="387" r:id="rId44"/>
    <p:sldId id="390" r:id="rId45"/>
    <p:sldId id="389" r:id="rId46"/>
    <p:sldId id="391" r:id="rId47"/>
    <p:sldId id="348" r:id="rId48"/>
    <p:sldId id="406" r:id="rId49"/>
    <p:sldId id="411" r:id="rId50"/>
    <p:sldId id="412" r:id="rId51"/>
    <p:sldId id="350" r:id="rId52"/>
    <p:sldId id="413" r:id="rId53"/>
    <p:sldId id="414" r:id="rId54"/>
    <p:sldId id="415" r:id="rId55"/>
    <p:sldId id="416" r:id="rId56"/>
    <p:sldId id="351" r:id="rId57"/>
    <p:sldId id="352" r:id="rId58"/>
    <p:sldId id="353" r:id="rId59"/>
    <p:sldId id="354" r:id="rId60"/>
    <p:sldId id="355" r:id="rId61"/>
    <p:sldId id="403" r:id="rId62"/>
    <p:sldId id="356" r:id="rId63"/>
    <p:sldId id="357" r:id="rId64"/>
    <p:sldId id="358" r:id="rId65"/>
    <p:sldId id="371" r:id="rId66"/>
    <p:sldId id="266" r:id="rId67"/>
    <p:sldId id="347" r:id="rId68"/>
    <p:sldId id="372" r:id="rId69"/>
    <p:sldId id="373" r:id="rId70"/>
    <p:sldId id="402" r:id="rId71"/>
    <p:sldId id="401" r:id="rId72"/>
    <p:sldId id="400" r:id="rId73"/>
    <p:sldId id="397" r:id="rId74"/>
    <p:sldId id="398" r:id="rId75"/>
    <p:sldId id="396" r:id="rId76"/>
    <p:sldId id="342" r:id="rId77"/>
    <p:sldId id="361" r:id="rId78"/>
    <p:sldId id="362" r:id="rId79"/>
    <p:sldId id="363" r:id="rId80"/>
    <p:sldId id="408" r:id="rId81"/>
    <p:sldId id="409" r:id="rId82"/>
    <p:sldId id="410" r:id="rId83"/>
    <p:sldId id="263" r:id="rId84"/>
    <p:sldId id="270" r:id="rId85"/>
    <p:sldId id="314" r:id="rId86"/>
    <p:sldId id="273" r:id="rId87"/>
    <p:sldId id="272" r:id="rId88"/>
    <p:sldId id="274" r:id="rId89"/>
    <p:sldId id="304" r:id="rId90"/>
    <p:sldId id="296" r:id="rId91"/>
    <p:sldId id="281" r:id="rId92"/>
    <p:sldId id="295" r:id="rId93"/>
    <p:sldId id="297" r:id="rId94"/>
    <p:sldId id="275" r:id="rId95"/>
    <p:sldId id="276" r:id="rId96"/>
    <p:sldId id="277" r:id="rId97"/>
    <p:sldId id="278" r:id="rId98"/>
    <p:sldId id="313" r:id="rId99"/>
    <p:sldId id="309" r:id="rId100"/>
    <p:sldId id="306" r:id="rId101"/>
    <p:sldId id="303" r:id="rId102"/>
    <p:sldId id="283" r:id="rId103"/>
    <p:sldId id="305" r:id="rId104"/>
    <p:sldId id="282" r:id="rId105"/>
    <p:sldId id="287" r:id="rId106"/>
    <p:sldId id="286" r:id="rId107"/>
    <p:sldId id="284" r:id="rId108"/>
    <p:sldId id="285" r:id="rId109"/>
    <p:sldId id="299" r:id="rId110"/>
    <p:sldId id="302" r:id="rId111"/>
    <p:sldId id="301" r:id="rId112"/>
    <p:sldId id="288" r:id="rId113"/>
    <p:sldId id="289" r:id="rId114"/>
    <p:sldId id="298" r:id="rId115"/>
    <p:sldId id="290" r:id="rId116"/>
    <p:sldId id="291" r:id="rId117"/>
    <p:sldId id="292" r:id="rId118"/>
    <p:sldId id="293" r:id="rId119"/>
    <p:sldId id="294" r:id="rId120"/>
    <p:sldId id="319" r:id="rId121"/>
    <p:sldId id="320" r:id="rId122"/>
    <p:sldId id="321" r:id="rId123"/>
    <p:sldId id="322" r:id="rId124"/>
    <p:sldId id="338" r:id="rId125"/>
    <p:sldId id="339" r:id="rId126"/>
    <p:sldId id="323" r:id="rId127"/>
    <p:sldId id="324" r:id="rId128"/>
    <p:sldId id="340" r:id="rId129"/>
    <p:sldId id="325" r:id="rId130"/>
    <p:sldId id="326" r:id="rId131"/>
    <p:sldId id="327" r:id="rId132"/>
    <p:sldId id="343" r:id="rId133"/>
    <p:sldId id="330" r:id="rId134"/>
    <p:sldId id="407" r:id="rId13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26" y="-7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1BEB15-F038-4E98-B3B8-759874E2D90F}" type="datetimeFigureOut">
              <a:rPr lang="nl-NL" smtClean="0"/>
              <a:t>14-4-2020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3DDE5-C0A9-4C57-88CA-44E7109729C6}" type="slidenum">
              <a:rPr lang="nl-NL" smtClean="0"/>
              <a:t>‹nr.›</a:t>
            </a:fld>
            <a:endParaRPr lang="nl-NL"/>
          </a:p>
        </p:txBody>
      </p:sp>
    </p:spTree>
    <p:extLst>
      <p:ext uri="{BB962C8B-B14F-4D97-AF65-F5344CB8AC3E}">
        <p14:creationId xmlns:p14="http://schemas.microsoft.com/office/powerpoint/2010/main" val="65133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FE3DDE5-C0A9-4C57-88CA-44E7109729C6}" type="slidenum">
              <a:rPr lang="nl-NL" smtClean="0"/>
              <a:t>5</a:t>
            </a:fld>
            <a:endParaRPr lang="nl-NL"/>
          </a:p>
        </p:txBody>
      </p:sp>
    </p:spTree>
    <p:extLst>
      <p:ext uri="{BB962C8B-B14F-4D97-AF65-F5344CB8AC3E}">
        <p14:creationId xmlns:p14="http://schemas.microsoft.com/office/powerpoint/2010/main" val="12707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02AA195E-0E35-44DA-85CF-A5188E782990}" type="datetimeFigureOut">
              <a:rPr lang="nl-NL" smtClean="0"/>
              <a:t>14-4-2020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2579288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02AA195E-0E35-44DA-85CF-A5188E782990}" type="datetimeFigureOut">
              <a:rPr lang="nl-NL" smtClean="0"/>
              <a:t>14-4-2020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3749667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02AA195E-0E35-44DA-85CF-A5188E782990}" type="datetimeFigureOut">
              <a:rPr lang="nl-NL" smtClean="0"/>
              <a:t>14-4-2020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8844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02AA195E-0E35-44DA-85CF-A5188E782990}" type="datetimeFigureOut">
              <a:rPr lang="nl-NL" smtClean="0"/>
              <a:t>14-4-2020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810697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02AA195E-0E35-44DA-85CF-A5188E782990}" type="datetimeFigureOut">
              <a:rPr lang="nl-NL" smtClean="0"/>
              <a:t>14-4-2020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706586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02AA195E-0E35-44DA-85CF-A5188E782990}" type="datetimeFigureOut">
              <a:rPr lang="nl-NL" smtClean="0"/>
              <a:t>14-4-2020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1233795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02AA195E-0E35-44DA-85CF-A5188E782990}" type="datetimeFigureOut">
              <a:rPr lang="nl-NL" smtClean="0"/>
              <a:t>14-4-2020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819567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02AA195E-0E35-44DA-85CF-A5188E782990}" type="datetimeFigureOut">
              <a:rPr lang="nl-NL" smtClean="0"/>
              <a:t>14-4-2020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297787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AA195E-0E35-44DA-85CF-A5188E782990}" type="datetimeFigureOut">
              <a:rPr lang="nl-NL" smtClean="0"/>
              <a:t>14-4-2020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3137880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02AA195E-0E35-44DA-85CF-A5188E782990}" type="datetimeFigureOut">
              <a:rPr lang="nl-NL" smtClean="0"/>
              <a:t>14-4-2020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4244828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02AA195E-0E35-44DA-85CF-A5188E782990}" type="datetimeFigureOut">
              <a:rPr lang="nl-NL" smtClean="0"/>
              <a:t>14-4-2020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75B2907-9A99-46ED-9806-FAE0997855C5}" type="slidenum">
              <a:rPr lang="nl-NL" smtClean="0"/>
              <a:t>‹nr.›</a:t>
            </a:fld>
            <a:endParaRPr lang="nl-NL"/>
          </a:p>
        </p:txBody>
      </p:sp>
    </p:spTree>
    <p:extLst>
      <p:ext uri="{BB962C8B-B14F-4D97-AF65-F5344CB8AC3E}">
        <p14:creationId xmlns:p14="http://schemas.microsoft.com/office/powerpoint/2010/main" val="178964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25000">
              <a:srgbClr val="F0EBD5"/>
            </a:gs>
            <a:gs pos="62000">
              <a:srgbClr val="D1C39F"/>
            </a:gs>
          </a:gsLst>
          <a:lin ang="162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A195E-0E35-44DA-85CF-A5188E782990}" type="datetimeFigureOut">
              <a:rPr lang="nl-NL" smtClean="0"/>
              <a:t>14-4-2020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B2907-9A99-46ED-9806-FAE0997855C5}" type="slidenum">
              <a:rPr lang="nl-NL" smtClean="0"/>
              <a:t>‹nr.›</a:t>
            </a:fld>
            <a:endParaRPr lang="nl-NL"/>
          </a:p>
        </p:txBody>
      </p:sp>
    </p:spTree>
    <p:extLst>
      <p:ext uri="{BB962C8B-B14F-4D97-AF65-F5344CB8AC3E}">
        <p14:creationId xmlns:p14="http://schemas.microsoft.com/office/powerpoint/2010/main" val="2650562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9fwseCezAB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340768"/>
            <a:ext cx="7772400" cy="2232248"/>
          </a:xfrm>
        </p:spPr>
        <p:txBody>
          <a:bodyPr>
            <a:normAutofit/>
          </a:bodyPr>
          <a:lstStyle/>
          <a:p>
            <a:r>
              <a:rPr lang="nl-NL" b="1" dirty="0" smtClean="0">
                <a:latin typeface="Calibri" panose="020F0502020204030204" pitchFamily="34" charset="0"/>
                <a:cs typeface="Calibri" panose="020F0502020204030204" pitchFamily="34" charset="0"/>
              </a:rPr>
              <a:t>Houtzaagmolens</a:t>
            </a:r>
            <a:br>
              <a:rPr lang="nl-NL" b="1" dirty="0" smtClean="0">
                <a:latin typeface="Calibri" panose="020F0502020204030204" pitchFamily="34" charset="0"/>
                <a:cs typeface="Calibri" panose="020F0502020204030204" pitchFamily="34" charset="0"/>
              </a:rPr>
            </a:br>
            <a:r>
              <a:rPr lang="nl-NL" b="1" dirty="0" smtClean="0">
                <a:latin typeface="Calibri" panose="020F0502020204030204" pitchFamily="34" charset="0"/>
                <a:cs typeface="Calibri" panose="020F0502020204030204" pitchFamily="34" charset="0"/>
              </a:rPr>
              <a:t>deel 2</a:t>
            </a:r>
            <a:br>
              <a:rPr lang="nl-NL" b="1" dirty="0" smtClean="0">
                <a:latin typeface="Calibri" panose="020F0502020204030204" pitchFamily="34" charset="0"/>
                <a:cs typeface="Calibri" panose="020F0502020204030204" pitchFamily="34" charset="0"/>
              </a:rPr>
            </a:br>
            <a:r>
              <a:rPr lang="nl-NL" b="1" dirty="0" smtClean="0">
                <a:latin typeface="Calibri" panose="020F0502020204030204" pitchFamily="34" charset="0"/>
                <a:cs typeface="Calibri" panose="020F0502020204030204" pitchFamily="34" charset="0"/>
              </a:rPr>
              <a:t>De industriemolen</a:t>
            </a:r>
            <a:endParaRPr lang="nl-NL" b="1" dirty="0">
              <a:latin typeface="Calibri" panose="020F0502020204030204" pitchFamily="34" charset="0"/>
              <a:cs typeface="Calibri" panose="020F0502020204030204" pitchFamily="34" charset="0"/>
            </a:endParaRPr>
          </a:p>
        </p:txBody>
      </p:sp>
      <p:sp>
        <p:nvSpPr>
          <p:cNvPr id="3" name="Ondertitel 2"/>
          <p:cNvSpPr>
            <a:spLocks noGrp="1"/>
          </p:cNvSpPr>
          <p:nvPr>
            <p:ph type="subTitle" idx="1"/>
          </p:nvPr>
        </p:nvSpPr>
        <p:spPr/>
        <p:txBody>
          <a:bodyPr>
            <a:normAutofit/>
          </a:bodyPr>
          <a:lstStyle/>
          <a:p>
            <a:r>
              <a:rPr lang="nl-NL" dirty="0" smtClean="0">
                <a:solidFill>
                  <a:schemeClr val="tx1"/>
                </a:solidFill>
                <a:latin typeface="Calibri" panose="020F0502020204030204" pitchFamily="34" charset="0"/>
                <a:cs typeface="Calibri" panose="020F0502020204030204" pitchFamily="34" charset="0"/>
              </a:rPr>
              <a:t>Theorieavond</a:t>
            </a:r>
          </a:p>
          <a:p>
            <a:r>
              <a:rPr lang="nl-NL" dirty="0" smtClean="0">
                <a:solidFill>
                  <a:schemeClr val="tx1"/>
                </a:solidFill>
                <a:latin typeface="Calibri" panose="020F0502020204030204" pitchFamily="34" charset="0"/>
                <a:cs typeface="Calibri" panose="020F0502020204030204" pitchFamily="34" charset="0"/>
              </a:rPr>
              <a:t>Het Gilde van Vrijwillige Molenaars</a:t>
            </a:r>
            <a:endParaRPr lang="nl-NL"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857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26170"/>
          </a:xfrm>
        </p:spPr>
        <p:txBody>
          <a:bodyPr>
            <a:normAutofit/>
          </a:bodyPr>
          <a:lstStyle/>
          <a:p>
            <a:r>
              <a:rPr lang="nl-NL" sz="3600" b="1" dirty="0" smtClean="0"/>
              <a:t>De fundering. </a:t>
            </a:r>
            <a:br>
              <a:rPr lang="nl-NL" sz="3600" b="1" dirty="0" smtClean="0"/>
            </a:br>
            <a:r>
              <a:rPr lang="nl-NL" sz="2200" b="1" dirty="0" smtClean="0"/>
              <a:t>4 rijen poeren onder de schuren. Zware poeren en muurwerk onder het ondervierkant.</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700808"/>
            <a:ext cx="5715000" cy="4476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8971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Krukzolder.</a:t>
            </a:r>
            <a:br>
              <a:rPr lang="nl-NL" sz="3200" b="1" dirty="0" smtClean="0"/>
            </a:br>
            <a:r>
              <a:rPr lang="nl-NL" sz="2000" b="1" dirty="0" smtClean="0"/>
              <a:t>Koningsspil en onderbonkelaar.</a:t>
            </a:r>
            <a:endParaRPr lang="nl-NL" sz="20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776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b="1" dirty="0" smtClean="0">
                <a:latin typeface="+mn-lt"/>
              </a:rPr>
              <a:t>Krukzolder.</a:t>
            </a:r>
            <a:br>
              <a:rPr lang="nl-NL" sz="3200" b="1" dirty="0" smtClean="0">
                <a:latin typeface="+mn-lt"/>
              </a:rPr>
            </a:br>
            <a:r>
              <a:rPr lang="nl-NL" sz="2000" b="1" dirty="0" smtClean="0">
                <a:latin typeface="+mn-lt"/>
              </a:rPr>
              <a:t>De </a:t>
            </a:r>
            <a:r>
              <a:rPr lang="nl-NL" sz="2000" b="1" dirty="0">
                <a:latin typeface="+mn-lt"/>
              </a:rPr>
              <a:t>twee schaarstijlen </a:t>
            </a:r>
            <a:r>
              <a:rPr lang="nl-NL" sz="2000" b="1" dirty="0" smtClean="0">
                <a:latin typeface="+mn-lt"/>
              </a:rPr>
              <a:t>staat </a:t>
            </a:r>
            <a:r>
              <a:rPr lang="nl-NL" sz="2000" b="1" dirty="0">
                <a:latin typeface="+mn-lt"/>
              </a:rPr>
              <a:t>op </a:t>
            </a:r>
            <a:r>
              <a:rPr lang="nl-NL" sz="2000" b="1" dirty="0" smtClean="0">
                <a:latin typeface="+mn-lt"/>
              </a:rPr>
              <a:t>de losse bintbalk van de </a:t>
            </a:r>
            <a:r>
              <a:rPr lang="nl-NL" sz="2000" b="1" dirty="0">
                <a:latin typeface="+mn-lt"/>
              </a:rPr>
              <a:t>krukzolder </a:t>
            </a:r>
            <a:r>
              <a:rPr lang="nl-NL" sz="2000" b="1" dirty="0" smtClean="0">
                <a:latin typeface="+mn-lt"/>
              </a:rPr>
              <a:t/>
            </a:r>
            <a:br>
              <a:rPr lang="nl-NL" sz="2000" b="1" dirty="0" smtClean="0">
                <a:latin typeface="+mn-lt"/>
              </a:rPr>
            </a:br>
            <a:r>
              <a:rPr lang="nl-NL" sz="2000" b="1" dirty="0" smtClean="0">
                <a:latin typeface="+mn-lt"/>
              </a:rPr>
              <a:t>met </a:t>
            </a:r>
            <a:r>
              <a:rPr lang="nl-NL" sz="2000" b="1" dirty="0">
                <a:latin typeface="+mn-lt"/>
              </a:rPr>
              <a:t>daartussen het </a:t>
            </a:r>
            <a:r>
              <a:rPr lang="nl-NL" sz="2000" b="1" dirty="0" smtClean="0">
                <a:latin typeface="+mn-lt"/>
              </a:rPr>
              <a:t>spilkalf met de koningsspil in een taatspot.</a:t>
            </a:r>
            <a:endParaRPr lang="nl-NL" sz="2000" b="1"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1066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435280" cy="1162050"/>
          </a:xfrm>
        </p:spPr>
        <p:txBody>
          <a:bodyPr>
            <a:normAutofit/>
          </a:bodyPr>
          <a:lstStyle/>
          <a:p>
            <a:r>
              <a:rPr lang="nl-NL" sz="3200" b="1" dirty="0" smtClean="0"/>
              <a:t>Krukzolder.</a:t>
            </a:r>
            <a:br>
              <a:rPr lang="nl-NL" sz="3200" b="1" dirty="0" smtClean="0"/>
            </a:br>
            <a:r>
              <a:rPr lang="nl-NL" sz="2200" b="1" dirty="0" smtClean="0"/>
              <a:t>De </a:t>
            </a:r>
            <a:r>
              <a:rPr lang="nl-NL" sz="2200" b="1" dirty="0"/>
              <a:t>onderbonkelaar drijft </a:t>
            </a:r>
            <a:r>
              <a:rPr lang="nl-NL" sz="2200" b="1" dirty="0" smtClean="0"/>
              <a:t>een schijfloop </a:t>
            </a:r>
            <a:r>
              <a:rPr lang="nl-NL" sz="2200" b="1" dirty="0"/>
              <a:t>als krukwiel aan</a:t>
            </a:r>
            <a:r>
              <a:rPr lang="nl-NL" sz="2200" b="1" dirty="0" smtClean="0"/>
              <a:t>.</a:t>
            </a:r>
            <a:endParaRPr lang="nl-NL" sz="2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2170300"/>
            <a:ext cx="5903838" cy="4014610"/>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r>
              <a:rPr lang="nl-NL" sz="2000" b="1" dirty="0" smtClean="0"/>
              <a:t>Onderbonkelaar : krukwiel</a:t>
            </a:r>
          </a:p>
          <a:p>
            <a:r>
              <a:rPr lang="nl-NL" sz="2000" b="1" dirty="0" smtClean="0"/>
              <a:t>49 kammen</a:t>
            </a:r>
          </a:p>
          <a:p>
            <a:r>
              <a:rPr lang="nl-NL" sz="2000" b="1" dirty="0" smtClean="0"/>
              <a:t>44 staven</a:t>
            </a:r>
          </a:p>
          <a:p>
            <a:endParaRPr lang="nl-NL" sz="2000" b="1" dirty="0"/>
          </a:p>
          <a:p>
            <a:r>
              <a:rPr lang="nl-NL" sz="2000" b="1" dirty="0" smtClean="0"/>
              <a:t>70 : 32</a:t>
            </a:r>
          </a:p>
          <a:p>
            <a:r>
              <a:rPr lang="nl-NL" sz="2000" b="1" dirty="0" smtClean="0"/>
              <a:t>     x</a:t>
            </a:r>
          </a:p>
          <a:p>
            <a:r>
              <a:rPr lang="nl-NL" sz="2000" b="1" dirty="0" smtClean="0"/>
              <a:t>49 : 44</a:t>
            </a:r>
          </a:p>
          <a:p>
            <a:r>
              <a:rPr lang="nl-NL" sz="2000" b="1" dirty="0" smtClean="0"/>
              <a:t>versnelling krukas:</a:t>
            </a:r>
          </a:p>
          <a:p>
            <a:r>
              <a:rPr lang="nl-NL" sz="2000" b="1" dirty="0" smtClean="0"/>
              <a:t>1 : 2,44</a:t>
            </a:r>
            <a:endParaRPr lang="nl-NL" sz="2000" b="1" dirty="0"/>
          </a:p>
        </p:txBody>
      </p:sp>
    </p:spTree>
    <p:extLst>
      <p:ext uri="{BB962C8B-B14F-4D97-AF65-F5344CB8AC3E}">
        <p14:creationId xmlns:p14="http://schemas.microsoft.com/office/powerpoint/2010/main" val="1290363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Krukzolder.</a:t>
            </a:r>
            <a:br>
              <a:rPr lang="nl-NL" sz="3200" b="1" dirty="0" smtClean="0"/>
            </a:br>
            <a:r>
              <a:rPr lang="nl-NL" sz="2000" b="1" dirty="0" smtClean="0"/>
              <a:t>Samengestelde krukas met moderne lagers.</a:t>
            </a:r>
            <a:endParaRPr lang="nl-NL" sz="20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9287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6995120" cy="779686"/>
          </a:xfrm>
        </p:spPr>
        <p:txBody>
          <a:bodyPr>
            <a:normAutofit/>
          </a:bodyPr>
          <a:lstStyle/>
          <a:p>
            <a:r>
              <a:rPr lang="nl-NL" sz="3200" b="1" dirty="0" smtClean="0">
                <a:latin typeface="+mn-lt"/>
              </a:rPr>
              <a:t>              Startprobleem </a:t>
            </a:r>
            <a:r>
              <a:rPr lang="nl-NL" sz="3200" b="1" dirty="0" smtClean="0">
                <a:latin typeface="+mn-lt"/>
              </a:rPr>
              <a:t>met de krukas.</a:t>
            </a:r>
            <a:endParaRPr lang="nl-NL" sz="3200" b="1"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6085" y="2564904"/>
            <a:ext cx="5831830" cy="3887886"/>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395536" y="980728"/>
            <a:ext cx="8363272" cy="1633860"/>
          </a:xfrm>
        </p:spPr>
        <p:txBody>
          <a:bodyPr>
            <a:normAutofit/>
          </a:bodyPr>
          <a:lstStyle/>
          <a:p>
            <a:r>
              <a:rPr lang="nl-NL" sz="1600" b="1" dirty="0" smtClean="0"/>
              <a:t>Toen Anton </a:t>
            </a:r>
            <a:r>
              <a:rPr lang="nl-NL" sz="1600" b="1" dirty="0" err="1" smtClean="0"/>
              <a:t>Sipman</a:t>
            </a:r>
            <a:r>
              <a:rPr lang="nl-NL" sz="1600" b="1" dirty="0" smtClean="0"/>
              <a:t> Het Jonge Schaap op had gemeten en op papier zette, zat er een samengestelde krukas in. Deze krukas werd bij de herbouw overgenomen van de tekening en voorzien van moderne lagers. Onvoorzien was dat deze lagers, gemonteerd op een houten balkenlaag, geen mogelijkheid kregen om te werken. Tot twee maal toe is de krukas gebroken. Bij de laatste herstelling zijn de lagers gewijzigd in meer traditionele lagers die de krukas meer bewegingsvrijheid geven. </a:t>
            </a:r>
            <a:endParaRPr lang="nl-NL" sz="1600" b="1" dirty="0"/>
          </a:p>
        </p:txBody>
      </p:sp>
    </p:spTree>
    <p:extLst>
      <p:ext uri="{BB962C8B-B14F-4D97-AF65-F5344CB8AC3E}">
        <p14:creationId xmlns:p14="http://schemas.microsoft.com/office/powerpoint/2010/main" val="3537365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NL" sz="3200" b="1" dirty="0" smtClean="0"/>
              <a:t>Krukzolder onderzijde.</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916832"/>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187624" y="1016731"/>
            <a:ext cx="6768752" cy="1080121"/>
          </a:xfrm>
        </p:spPr>
        <p:txBody>
          <a:bodyPr>
            <a:noAutofit/>
          </a:bodyPr>
          <a:lstStyle/>
          <a:p>
            <a:pPr marL="0" indent="0" algn="ctr">
              <a:buNone/>
            </a:pPr>
            <a:r>
              <a:rPr lang="nl-NL" sz="2000" b="1" dirty="0" smtClean="0"/>
              <a:t>Het Jonge Schaap telt 7 pollenbalken, in dit geval lagerbalken. Deze liggen dwars op de twee </a:t>
            </a:r>
            <a:r>
              <a:rPr lang="nl-NL" sz="2000" b="1" dirty="0" smtClean="0"/>
              <a:t>vaste binten </a:t>
            </a:r>
            <a:r>
              <a:rPr lang="nl-NL" sz="2000" b="1" dirty="0" smtClean="0"/>
              <a:t>van de krukzolder</a:t>
            </a:r>
            <a:r>
              <a:rPr lang="nl-NL" sz="2000" b="1" dirty="0" smtClean="0"/>
              <a:t>.</a:t>
            </a:r>
            <a:endParaRPr lang="nl-NL" sz="2000" b="1" dirty="0" smtClean="0"/>
          </a:p>
        </p:txBody>
      </p:sp>
      <p:cxnSp>
        <p:nvCxnSpPr>
          <p:cNvPr id="7" name="Rechte verbindingslijn met pijl 6"/>
          <p:cNvCxnSpPr/>
          <p:nvPr/>
        </p:nvCxnSpPr>
        <p:spPr>
          <a:xfrm flipH="1">
            <a:off x="4139952" y="1700808"/>
            <a:ext cx="144016" cy="136815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flipH="1">
            <a:off x="3563888" y="1700808"/>
            <a:ext cx="504056" cy="468052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849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3682752" cy="1162050"/>
          </a:xfrm>
        </p:spPr>
        <p:txBody>
          <a:bodyPr anchor="ctr">
            <a:noAutofit/>
          </a:bodyPr>
          <a:lstStyle/>
          <a:p>
            <a:r>
              <a:rPr lang="nl-NL" sz="3200" dirty="0" smtClean="0">
                <a:latin typeface="+mn-lt"/>
              </a:rPr>
              <a:t>Raamzolder.</a:t>
            </a:r>
            <a:endParaRPr lang="nl-NL" sz="3200" dirty="0">
              <a:latin typeface="+mn-lt"/>
            </a:endParaRPr>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332656"/>
            <a:ext cx="3902075" cy="5853113"/>
          </a:xfrm>
          <a:prstGeom prst="rect">
            <a:avLst/>
          </a:prstGeom>
          <a:ln>
            <a:noFill/>
          </a:ln>
          <a:effectLst>
            <a:outerShdw blurRad="292100" dist="139700" dir="2700000" algn="tl" rotWithShape="0">
              <a:srgbClr val="333333">
                <a:alpha val="65000"/>
              </a:srgbClr>
            </a:outerShdw>
          </a:effectLst>
        </p:spPr>
      </p:pic>
      <p:sp>
        <p:nvSpPr>
          <p:cNvPr id="7" name="Tijdelijke aanduiding voor tekst 6"/>
          <p:cNvSpPr>
            <a:spLocks noGrp="1"/>
          </p:cNvSpPr>
          <p:nvPr>
            <p:ph type="body" sz="half" idx="2"/>
          </p:nvPr>
        </p:nvSpPr>
        <p:spPr>
          <a:xfrm>
            <a:off x="457200" y="1124744"/>
            <a:ext cx="4114800" cy="5001419"/>
          </a:xfrm>
        </p:spPr>
        <p:txBody>
          <a:bodyPr>
            <a:normAutofit lnSpcReduction="10000"/>
          </a:bodyPr>
          <a:lstStyle/>
          <a:p>
            <a:r>
              <a:rPr lang="nl-NL" sz="2000" b="1" dirty="0" smtClean="0"/>
              <a:t>De kolderstok </a:t>
            </a:r>
          </a:p>
          <a:p>
            <a:r>
              <a:rPr lang="nl-NL" sz="2000" b="1" dirty="0" smtClean="0"/>
              <a:t>of wuifelaar.</a:t>
            </a:r>
          </a:p>
          <a:p>
            <a:endParaRPr lang="nl-NL" sz="2000" b="1" dirty="0"/>
          </a:p>
          <a:p>
            <a:r>
              <a:rPr lang="nl-NL" sz="2000" b="1" dirty="0" smtClean="0">
                <a:solidFill>
                  <a:srgbClr val="FF0000"/>
                </a:solidFill>
              </a:rPr>
              <a:t>Kolder:</a:t>
            </a:r>
            <a:r>
              <a:rPr lang="nl-NL" sz="2000" b="1" dirty="0" smtClean="0"/>
              <a:t>  korte → juffer </a:t>
            </a:r>
          </a:p>
          <a:p>
            <a:r>
              <a:rPr lang="nl-NL" sz="2000" b="1" dirty="0" smtClean="0"/>
              <a:t>4,5 tot 5 meter.</a:t>
            </a:r>
          </a:p>
          <a:p>
            <a:r>
              <a:rPr lang="nl-NL" sz="2000" b="1" dirty="0" smtClean="0"/>
              <a:t>Aan boven en onderkant even dik.</a:t>
            </a:r>
          </a:p>
          <a:p>
            <a:endParaRPr lang="nl-NL" sz="2000" b="1" dirty="0"/>
          </a:p>
          <a:p>
            <a:r>
              <a:rPr lang="nl-NL" sz="2000" b="1" dirty="0" smtClean="0">
                <a:solidFill>
                  <a:srgbClr val="FF0000"/>
                </a:solidFill>
              </a:rPr>
              <a:t>Juffer:</a:t>
            </a:r>
            <a:r>
              <a:rPr lang="nl-NL" sz="2000" b="1" dirty="0" smtClean="0"/>
              <a:t> gedeeltelijk beslagen spar. </a:t>
            </a:r>
          </a:p>
          <a:p>
            <a:r>
              <a:rPr lang="nl-NL" sz="2000" b="1" dirty="0" smtClean="0"/>
              <a:t>Importhout Oostzeegebied.</a:t>
            </a:r>
          </a:p>
          <a:p>
            <a:r>
              <a:rPr lang="nl-NL" sz="2000" b="1" dirty="0" smtClean="0"/>
              <a:t>Vooral voor steigerpalen en boerderijkappen.</a:t>
            </a:r>
          </a:p>
          <a:p>
            <a:r>
              <a:rPr lang="nl-NL" sz="2000" b="1" dirty="0" smtClean="0">
                <a:solidFill>
                  <a:srgbClr val="FF0000"/>
                </a:solidFill>
              </a:rPr>
              <a:t>Dunne heipalen van 4 tot 8 meter.</a:t>
            </a:r>
          </a:p>
          <a:p>
            <a:endParaRPr lang="nl-NL" sz="2000" b="1" dirty="0"/>
          </a:p>
          <a:p>
            <a:pPr algn="ctr"/>
            <a:r>
              <a:rPr lang="nl-NL" sz="2000" b="1" dirty="0" smtClean="0"/>
              <a:t>( Het Juffertje.)</a:t>
            </a:r>
          </a:p>
          <a:p>
            <a:pPr algn="ctr"/>
            <a:endParaRPr lang="nl-NL" sz="2000" b="1" dirty="0"/>
          </a:p>
        </p:txBody>
      </p:sp>
    </p:spTree>
    <p:extLst>
      <p:ext uri="{BB962C8B-B14F-4D97-AF65-F5344CB8AC3E}">
        <p14:creationId xmlns:p14="http://schemas.microsoft.com/office/powerpoint/2010/main" val="3683550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latin typeface="+mn-lt"/>
              </a:rPr>
              <a:t>Raamzolder.</a:t>
            </a:r>
            <a:endParaRPr lang="nl-NL" sz="3200" b="1"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351" y="1600200"/>
            <a:ext cx="6315297"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539552" y="1052736"/>
            <a:ext cx="7991475" cy="503237"/>
          </a:xfrm>
        </p:spPr>
        <p:txBody>
          <a:bodyPr>
            <a:noAutofit/>
          </a:bodyPr>
          <a:lstStyle/>
          <a:p>
            <a:pPr marL="0" indent="0" algn="ctr">
              <a:buNone/>
            </a:pPr>
            <a:r>
              <a:rPr lang="nl-NL" sz="2000" b="1" dirty="0" smtClean="0">
                <a:latin typeface="+mj-lt"/>
              </a:rPr>
              <a:t>Twee van de drie zaagramen. </a:t>
            </a:r>
            <a:endParaRPr lang="nl-NL" sz="2000" b="1" dirty="0">
              <a:latin typeface="+mj-lt"/>
            </a:endParaRPr>
          </a:p>
        </p:txBody>
      </p:sp>
    </p:spTree>
    <p:extLst>
      <p:ext uri="{BB962C8B-B14F-4D97-AF65-F5344CB8AC3E}">
        <p14:creationId xmlns:p14="http://schemas.microsoft.com/office/powerpoint/2010/main" val="826481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ormAutofit/>
          </a:bodyPr>
          <a:lstStyle/>
          <a:p>
            <a:r>
              <a:rPr lang="nl-NL" sz="3200" b="1" dirty="0" smtClean="0"/>
              <a:t>Raamzolder.</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285" y="1600200"/>
            <a:ext cx="5903430"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828800" y="1052736"/>
            <a:ext cx="5486400" cy="432048"/>
          </a:xfrm>
        </p:spPr>
        <p:txBody>
          <a:bodyPr>
            <a:normAutofit/>
          </a:bodyPr>
          <a:lstStyle/>
          <a:p>
            <a:pPr marL="0" indent="0" algn="ctr">
              <a:buNone/>
            </a:pPr>
            <a:r>
              <a:rPr lang="nl-NL" sz="2000" b="1" dirty="0" smtClean="0">
                <a:latin typeface="+mj-lt"/>
              </a:rPr>
              <a:t>Het grote dubbele zaagraam.</a:t>
            </a:r>
            <a:endParaRPr lang="nl-NL" sz="2000" b="1" dirty="0">
              <a:latin typeface="+mj-lt"/>
            </a:endParaRPr>
          </a:p>
        </p:txBody>
      </p:sp>
    </p:spTree>
    <p:extLst>
      <p:ext uri="{BB962C8B-B14F-4D97-AF65-F5344CB8AC3E}">
        <p14:creationId xmlns:p14="http://schemas.microsoft.com/office/powerpoint/2010/main" val="42104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latin typeface="+mn-lt"/>
              </a:rPr>
              <a:t>Raamzolder.</a:t>
            </a:r>
            <a:endParaRPr lang="nl-NL" sz="3200" b="1"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971550" y="1052736"/>
            <a:ext cx="7200900" cy="432048"/>
          </a:xfrm>
        </p:spPr>
        <p:txBody>
          <a:bodyPr>
            <a:normAutofit/>
          </a:bodyPr>
          <a:lstStyle/>
          <a:p>
            <a:pPr marL="0" indent="0" algn="ctr">
              <a:buNone/>
            </a:pPr>
            <a:r>
              <a:rPr lang="nl-NL" sz="2000" b="1" dirty="0" smtClean="0">
                <a:latin typeface="+mj-lt"/>
              </a:rPr>
              <a:t>De wipstokken met </a:t>
            </a:r>
            <a:r>
              <a:rPr lang="nl-NL" sz="2000" b="1" dirty="0" err="1" smtClean="0">
                <a:latin typeface="+mj-lt"/>
              </a:rPr>
              <a:t>haalders</a:t>
            </a:r>
            <a:r>
              <a:rPr lang="nl-NL" sz="2000" b="1" dirty="0" smtClean="0">
                <a:latin typeface="+mj-lt"/>
              </a:rPr>
              <a:t> van de winderijen.</a:t>
            </a:r>
            <a:endParaRPr lang="nl-NL" sz="2000" b="1" dirty="0">
              <a:latin typeface="+mj-lt"/>
            </a:endParaRPr>
          </a:p>
        </p:txBody>
      </p:sp>
    </p:spTree>
    <p:extLst>
      <p:ext uri="{BB962C8B-B14F-4D97-AF65-F5344CB8AC3E}">
        <p14:creationId xmlns:p14="http://schemas.microsoft.com/office/powerpoint/2010/main" val="1202870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Waarom zo hoog?</a:t>
            </a:r>
            <a:endParaRPr lang="nl-NL" sz="3200" b="1" dirty="0"/>
          </a:p>
        </p:txBody>
      </p:sp>
      <p:sp>
        <p:nvSpPr>
          <p:cNvPr id="3" name="Tijdelijke aanduiding voor inhoud 2"/>
          <p:cNvSpPr>
            <a:spLocks noGrp="1"/>
          </p:cNvSpPr>
          <p:nvPr>
            <p:ph idx="1"/>
          </p:nvPr>
        </p:nvSpPr>
        <p:spPr/>
        <p:txBody>
          <a:bodyPr>
            <a:normAutofit/>
          </a:bodyPr>
          <a:lstStyle/>
          <a:p>
            <a:pPr marL="0" indent="0">
              <a:buNone/>
            </a:pPr>
            <a:r>
              <a:rPr lang="nl-NL" sz="2000" b="1" dirty="0" smtClean="0"/>
              <a:t>Waarom staan de industriezaagmolens zo hoog boven de grond?</a:t>
            </a:r>
          </a:p>
          <a:p>
            <a:pPr marL="0" indent="0">
              <a:buNone/>
            </a:pPr>
            <a:r>
              <a:rPr lang="nl-NL" sz="2000" b="1" dirty="0" smtClean="0"/>
              <a:t>De zaagramen dansen door de zaagvloer heen en net als bij de paltrokmolen is een vrije ruimte onder de zaagvloer zeer wenselijk.</a:t>
            </a:r>
          </a:p>
          <a:p>
            <a:pPr marL="0" indent="0">
              <a:buNone/>
            </a:pPr>
            <a:r>
              <a:rPr lang="nl-NL" sz="2000" b="1" dirty="0" smtClean="0"/>
              <a:t>Zeker voor het opvangen van het zaagsel.</a:t>
            </a:r>
          </a:p>
          <a:p>
            <a:pPr marL="0" indent="0">
              <a:buNone/>
            </a:pPr>
            <a:r>
              <a:rPr lang="nl-NL" sz="2000" b="1" dirty="0" smtClean="0"/>
              <a:t>De industriezaagmolen staat net als de paltrok vrijwel altijd aan het water. Het maken van een zaagselkelder is totaal geen optie met het risico van onder water lopen. Dan maar alles van de grond.</a:t>
            </a:r>
          </a:p>
          <a:p>
            <a:pPr marL="0" indent="0">
              <a:buNone/>
            </a:pPr>
            <a:r>
              <a:rPr lang="nl-NL" sz="2000" b="1" dirty="0" smtClean="0"/>
              <a:t>De penanten zorgen ook voor een droge onderkant van de zaagvloer door het ontbreken van een kruipruimte. </a:t>
            </a:r>
          </a:p>
          <a:p>
            <a:pPr marL="0" indent="0">
              <a:buNone/>
            </a:pPr>
            <a:r>
              <a:rPr lang="nl-NL" sz="2000" b="1" dirty="0" smtClean="0"/>
              <a:t>Tussen de penanten ontstaat behoorlijk wat nuttige </a:t>
            </a:r>
            <a:r>
              <a:rPr lang="nl-NL" sz="2000" b="1" dirty="0" smtClean="0"/>
              <a:t>bergruimte. Voor </a:t>
            </a:r>
            <a:r>
              <a:rPr lang="nl-NL" sz="2000" b="1" dirty="0" smtClean="0"/>
              <a:t>gezaagd resthout, een </a:t>
            </a:r>
            <a:r>
              <a:rPr lang="nl-NL" sz="2000" b="1" dirty="0" smtClean="0"/>
              <a:t>slijpmachineloodsje</a:t>
            </a:r>
            <a:r>
              <a:rPr lang="nl-NL" sz="2000" b="1" dirty="0" smtClean="0"/>
              <a:t>, brandhout, het schaap, een kippenhok of je fiets.</a:t>
            </a:r>
            <a:endParaRPr lang="nl-NL" sz="2000" b="1" dirty="0"/>
          </a:p>
        </p:txBody>
      </p:sp>
    </p:spTree>
    <p:extLst>
      <p:ext uri="{BB962C8B-B14F-4D97-AF65-F5344CB8AC3E}">
        <p14:creationId xmlns:p14="http://schemas.microsoft.com/office/powerpoint/2010/main" val="260065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normAutofit/>
          </a:bodyPr>
          <a:lstStyle/>
          <a:p>
            <a:r>
              <a:rPr lang="nl-NL" sz="3200" b="1" dirty="0" smtClean="0"/>
              <a:t>Raamzolder onderzijde.</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7684" y="2276872"/>
            <a:ext cx="5688632" cy="3792422"/>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0" y="836712"/>
            <a:ext cx="8928100" cy="1152128"/>
          </a:xfrm>
        </p:spPr>
        <p:txBody>
          <a:bodyPr>
            <a:normAutofit fontScale="92500" lnSpcReduction="20000"/>
          </a:bodyPr>
          <a:lstStyle/>
          <a:p>
            <a:pPr marL="0" indent="0" algn="ctr">
              <a:buNone/>
            </a:pPr>
            <a:r>
              <a:rPr lang="nl-NL" sz="2000" b="1" dirty="0" smtClean="0"/>
              <a:t>Drie winderijen. </a:t>
            </a:r>
          </a:p>
          <a:p>
            <a:pPr marL="0" indent="0" algn="ctr">
              <a:buNone/>
            </a:pPr>
            <a:r>
              <a:rPr lang="nl-NL" sz="2000" b="1" dirty="0" smtClean="0"/>
              <a:t>De </a:t>
            </a:r>
            <a:r>
              <a:rPr lang="nl-NL" sz="2000" b="1" dirty="0" smtClean="0">
                <a:solidFill>
                  <a:srgbClr val="FF0000"/>
                </a:solidFill>
              </a:rPr>
              <a:t>linker</a:t>
            </a:r>
            <a:r>
              <a:rPr lang="nl-NL" sz="2000" b="1" dirty="0" smtClean="0"/>
              <a:t> en rechter winderij voor het binnentrekken van het stamhout. Ook hier ligt er een </a:t>
            </a:r>
            <a:r>
              <a:rPr lang="nl-NL" sz="2000" b="1" dirty="0" smtClean="0">
                <a:solidFill>
                  <a:srgbClr val="00B050"/>
                </a:solidFill>
              </a:rPr>
              <a:t>remtouw</a:t>
            </a:r>
            <a:r>
              <a:rPr lang="nl-NL" sz="2000" b="1" dirty="0" smtClean="0"/>
              <a:t> om de windklos. De middelste winder is voor het terughalen van de zaagsledes.</a:t>
            </a:r>
            <a:endParaRPr lang="nl-NL" sz="2000" b="1" dirty="0"/>
          </a:p>
        </p:txBody>
      </p:sp>
      <p:cxnSp>
        <p:nvCxnSpPr>
          <p:cNvPr id="6" name="Rechte verbindingslijn met pijl 5"/>
          <p:cNvCxnSpPr/>
          <p:nvPr/>
        </p:nvCxnSpPr>
        <p:spPr>
          <a:xfrm>
            <a:off x="683568" y="5877272"/>
            <a:ext cx="115212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H="1">
            <a:off x="6804248" y="5229200"/>
            <a:ext cx="1440160"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79512" y="3140968"/>
            <a:ext cx="1584176" cy="1631216"/>
          </a:xfrm>
          <a:prstGeom prst="rect">
            <a:avLst/>
          </a:prstGeom>
          <a:noFill/>
        </p:spPr>
        <p:txBody>
          <a:bodyPr wrap="square" rtlCol="0">
            <a:spAutoFit/>
          </a:bodyPr>
          <a:lstStyle/>
          <a:p>
            <a:endParaRPr lang="nl-NL" sz="2000" b="1" dirty="0"/>
          </a:p>
          <a:p>
            <a:r>
              <a:rPr lang="nl-NL" sz="2000" b="1" dirty="0" smtClean="0"/>
              <a:t>krabbelaar of haalder</a:t>
            </a:r>
            <a:endParaRPr lang="nl-NL" sz="2000" b="1" dirty="0"/>
          </a:p>
          <a:p>
            <a:endParaRPr lang="nl-NL" sz="2000" b="1" dirty="0" smtClean="0"/>
          </a:p>
          <a:p>
            <a:r>
              <a:rPr lang="nl-NL" sz="2000" b="1" dirty="0" smtClean="0"/>
              <a:t>pal</a:t>
            </a:r>
            <a:endParaRPr lang="nl-NL" sz="2000" b="1" dirty="0"/>
          </a:p>
        </p:txBody>
      </p:sp>
      <p:cxnSp>
        <p:nvCxnSpPr>
          <p:cNvPr id="15" name="Rechte verbindingslijn met pijl 14"/>
          <p:cNvCxnSpPr/>
          <p:nvPr/>
        </p:nvCxnSpPr>
        <p:spPr>
          <a:xfrm>
            <a:off x="1547664" y="3861048"/>
            <a:ext cx="3024336" cy="9552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flipV="1">
            <a:off x="755576" y="4437112"/>
            <a:ext cx="3168352" cy="14401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637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chor="ctr">
            <a:normAutofit/>
          </a:bodyPr>
          <a:lstStyle/>
          <a:p>
            <a:r>
              <a:rPr lang="nl-NL" sz="3200" dirty="0" smtClean="0">
                <a:latin typeface="+mn-lt"/>
              </a:rPr>
              <a:t>Zaagvloer.</a:t>
            </a:r>
            <a:endParaRPr lang="nl-NL" sz="3200"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332656"/>
            <a:ext cx="3902075" cy="5853113"/>
          </a:xfrm>
          <a:prstGeom prst="rect">
            <a:avLst/>
          </a:prstGeom>
          <a:ln>
            <a:noFill/>
          </a:ln>
          <a:effectLst>
            <a:outerShdw blurRad="292100" dist="139700" dir="2700000" algn="tl" rotWithShape="0">
              <a:srgbClr val="333333">
                <a:alpha val="65000"/>
              </a:srgbClr>
            </a:outerShdw>
          </a:effectLst>
        </p:spPr>
      </p:pic>
      <p:sp>
        <p:nvSpPr>
          <p:cNvPr id="7" name="Tijdelijke aanduiding voor tekst 6"/>
          <p:cNvSpPr>
            <a:spLocks noGrp="1"/>
          </p:cNvSpPr>
          <p:nvPr>
            <p:ph type="body" sz="half" idx="2"/>
          </p:nvPr>
        </p:nvSpPr>
        <p:spPr>
          <a:xfrm>
            <a:off x="467544" y="1412776"/>
            <a:ext cx="4248472" cy="4691063"/>
          </a:xfrm>
        </p:spPr>
        <p:txBody>
          <a:bodyPr>
            <a:noAutofit/>
          </a:bodyPr>
          <a:lstStyle/>
          <a:p>
            <a:r>
              <a:rPr lang="nl-NL" sz="2000" b="1" dirty="0" smtClean="0">
                <a:latin typeface="+mj-lt"/>
              </a:rPr>
              <a:t>Het middelraam met zaagslee en krabbelwerk.</a:t>
            </a:r>
          </a:p>
          <a:p>
            <a:endParaRPr lang="nl-NL" sz="2000" b="1" dirty="0" smtClean="0">
              <a:latin typeface="+mj-lt"/>
            </a:endParaRPr>
          </a:p>
          <a:p>
            <a:r>
              <a:rPr lang="nl-NL" sz="2000" b="1" dirty="0" smtClean="0">
                <a:latin typeface="+mj-lt"/>
              </a:rPr>
              <a:t>Het sleehoofd (links) is verlengd en voorzien van en prook of klauwijzer.</a:t>
            </a:r>
          </a:p>
          <a:p>
            <a:r>
              <a:rPr lang="nl-NL" sz="2000" b="1" dirty="0" smtClean="0">
                <a:latin typeface="+mj-lt"/>
              </a:rPr>
              <a:t>Deze duwt de </a:t>
            </a:r>
            <a:r>
              <a:rPr lang="nl-NL" sz="2000" b="1" dirty="0" smtClean="0">
                <a:latin typeface="+mj-lt"/>
              </a:rPr>
              <a:t>planken </a:t>
            </a:r>
            <a:r>
              <a:rPr lang="nl-NL" sz="2000" b="1" dirty="0" smtClean="0">
                <a:latin typeface="+mj-lt"/>
              </a:rPr>
              <a:t>door het schulpraam over de neuten van de schulpvloer.</a:t>
            </a:r>
          </a:p>
          <a:p>
            <a:r>
              <a:rPr lang="nl-NL" sz="2000" b="1" dirty="0" smtClean="0">
                <a:latin typeface="+mj-lt"/>
              </a:rPr>
              <a:t>Het linker raam is het schulpraam. </a:t>
            </a:r>
          </a:p>
          <a:p>
            <a:r>
              <a:rPr lang="nl-NL" sz="2000" b="1" dirty="0" smtClean="0">
                <a:latin typeface="+mj-lt"/>
              </a:rPr>
              <a:t>Hier worden de planken gekantrecht en kan vlak werk worden opgedeeld.</a:t>
            </a:r>
          </a:p>
          <a:p>
            <a:r>
              <a:rPr lang="nl-NL" sz="2000" b="1" dirty="0" smtClean="0">
                <a:latin typeface="+mj-lt"/>
              </a:rPr>
              <a:t>Bovenaan de  winderij met touw, ketting en stam.</a:t>
            </a:r>
            <a:endParaRPr lang="nl-NL" sz="2000" b="1" dirty="0">
              <a:latin typeface="+mj-lt"/>
            </a:endParaRPr>
          </a:p>
        </p:txBody>
      </p:sp>
    </p:spTree>
    <p:extLst>
      <p:ext uri="{BB962C8B-B14F-4D97-AF65-F5344CB8AC3E}">
        <p14:creationId xmlns:p14="http://schemas.microsoft.com/office/powerpoint/2010/main" val="3274915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792088"/>
          </a:xfrm>
        </p:spPr>
        <p:txBody>
          <a:bodyPr>
            <a:normAutofit/>
          </a:bodyPr>
          <a:lstStyle/>
          <a:p>
            <a:r>
              <a:rPr lang="nl-NL" sz="3200" b="1" dirty="0" smtClean="0"/>
              <a:t>Zaagvloer.</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2060848"/>
            <a:ext cx="6264696" cy="4176464"/>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79512" y="836712"/>
            <a:ext cx="8784976" cy="720080"/>
          </a:xfrm>
        </p:spPr>
        <p:txBody>
          <a:bodyPr>
            <a:noAutofit/>
          </a:bodyPr>
          <a:lstStyle/>
          <a:p>
            <a:pPr marL="0" indent="0" algn="ctr">
              <a:buNone/>
            </a:pPr>
            <a:r>
              <a:rPr lang="nl-NL" sz="2000" b="1" dirty="0" smtClean="0"/>
              <a:t>Het grote dubbele zaagraam. Links de slee en rechts de neuten van de schulpvloer.  Bij het zaagraam hangen twee </a:t>
            </a:r>
            <a:r>
              <a:rPr lang="nl-NL" sz="2000" b="1" dirty="0" smtClean="0"/>
              <a:t>steunborden boven de schulpvloer.</a:t>
            </a:r>
            <a:endParaRPr lang="nl-NL" sz="2000" b="1" dirty="0" smtClean="0"/>
          </a:p>
          <a:p>
            <a:pPr marL="0" indent="0" algn="ctr">
              <a:buNone/>
            </a:pPr>
            <a:r>
              <a:rPr lang="nl-NL" sz="2000" b="1" dirty="0" smtClean="0"/>
              <a:t>Let ook op de positie van de </a:t>
            </a:r>
            <a:r>
              <a:rPr lang="nl-NL" sz="2000" b="1" dirty="0" smtClean="0">
                <a:solidFill>
                  <a:schemeClr val="bg1">
                    <a:lumMod val="50000"/>
                  </a:schemeClr>
                </a:solidFill>
              </a:rPr>
              <a:t>zeskantstijlen</a:t>
            </a:r>
            <a:r>
              <a:rPr lang="nl-NL" sz="2000" b="1" dirty="0" smtClean="0"/>
              <a:t>.</a:t>
            </a:r>
            <a:endParaRPr lang="nl-NL" sz="2000" b="1" dirty="0"/>
          </a:p>
        </p:txBody>
      </p:sp>
    </p:spTree>
    <p:extLst>
      <p:ext uri="{BB962C8B-B14F-4D97-AF65-F5344CB8AC3E}">
        <p14:creationId xmlns:p14="http://schemas.microsoft.com/office/powerpoint/2010/main" val="883955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792088"/>
          </a:xfrm>
        </p:spPr>
        <p:txBody>
          <a:bodyPr>
            <a:normAutofit/>
          </a:bodyPr>
          <a:lstStyle/>
          <a:p>
            <a:r>
              <a:rPr lang="nl-NL" sz="3200" b="1" dirty="0" smtClean="0"/>
              <a:t>Zaagvloer.</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604" y="1340768"/>
            <a:ext cx="7128792" cy="4752529"/>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043608" y="764704"/>
            <a:ext cx="7128792" cy="804862"/>
          </a:xfrm>
        </p:spPr>
        <p:txBody>
          <a:bodyPr>
            <a:normAutofit/>
          </a:bodyPr>
          <a:lstStyle/>
          <a:p>
            <a:pPr marL="0" indent="0" algn="ctr">
              <a:buNone/>
            </a:pPr>
            <a:r>
              <a:rPr lang="nl-NL" sz="2000" b="1" dirty="0" smtClean="0">
                <a:latin typeface="+mj-lt"/>
              </a:rPr>
              <a:t>Een Douglas spar in bewerking op het middelraam.</a:t>
            </a:r>
            <a:r>
              <a:rPr lang="nl-NL" sz="2400" dirty="0" smtClean="0">
                <a:latin typeface="+mj-lt"/>
              </a:rPr>
              <a:t> </a:t>
            </a:r>
            <a:endParaRPr lang="nl-NL" sz="2400" dirty="0">
              <a:latin typeface="+mj-lt"/>
            </a:endParaRPr>
          </a:p>
        </p:txBody>
      </p:sp>
    </p:spTree>
    <p:extLst>
      <p:ext uri="{BB962C8B-B14F-4D97-AF65-F5344CB8AC3E}">
        <p14:creationId xmlns:p14="http://schemas.microsoft.com/office/powerpoint/2010/main" val="1156771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936104"/>
          </a:xfrm>
        </p:spPr>
        <p:txBody>
          <a:bodyPr>
            <a:normAutofit/>
          </a:bodyPr>
          <a:lstStyle/>
          <a:p>
            <a:r>
              <a:rPr lang="nl-NL" sz="3200" b="1" dirty="0" smtClean="0"/>
              <a:t>Zaagvloer.</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916832"/>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755576" y="764704"/>
            <a:ext cx="7272808" cy="864096"/>
          </a:xfrm>
        </p:spPr>
        <p:txBody>
          <a:bodyPr>
            <a:noAutofit/>
          </a:bodyPr>
          <a:lstStyle/>
          <a:p>
            <a:pPr marL="0" indent="0" algn="ctr">
              <a:buNone/>
            </a:pPr>
            <a:r>
              <a:rPr lang="nl-NL" sz="2000" b="1" dirty="0" smtClean="0"/>
              <a:t>De proken of klauwijzers op het achterste sleehoofd staan tussen de bladen van het grote raam.</a:t>
            </a:r>
          </a:p>
          <a:p>
            <a:pPr marL="0" indent="0" algn="ctr">
              <a:buNone/>
            </a:pPr>
            <a:r>
              <a:rPr lang="nl-NL" sz="2000" b="1" dirty="0" smtClean="0"/>
              <a:t>Het krabbelrad is van de slee bij het middelraam.</a:t>
            </a:r>
            <a:endParaRPr lang="nl-NL" sz="2000" b="1" dirty="0"/>
          </a:p>
        </p:txBody>
      </p:sp>
    </p:spTree>
    <p:extLst>
      <p:ext uri="{BB962C8B-B14F-4D97-AF65-F5344CB8AC3E}">
        <p14:creationId xmlns:p14="http://schemas.microsoft.com/office/powerpoint/2010/main" val="2497137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864096"/>
          </a:xfrm>
        </p:spPr>
        <p:txBody>
          <a:bodyPr>
            <a:normAutofit/>
          </a:bodyPr>
          <a:lstStyle/>
          <a:p>
            <a:r>
              <a:rPr lang="nl-NL" sz="3200" b="1" dirty="0" smtClean="0"/>
              <a:t>Sleephelling.</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0" y="836613"/>
            <a:ext cx="8785225" cy="1020762"/>
          </a:xfrm>
        </p:spPr>
        <p:txBody>
          <a:bodyPr>
            <a:normAutofit/>
          </a:bodyPr>
          <a:lstStyle/>
          <a:p>
            <a:pPr marL="0" indent="0" algn="ctr">
              <a:buNone/>
            </a:pPr>
            <a:r>
              <a:rPr lang="nl-NL" sz="2000" b="1" dirty="0" smtClean="0">
                <a:latin typeface="+mj-lt"/>
              </a:rPr>
              <a:t>De stammen worden, direct nadat ze op de </a:t>
            </a:r>
            <a:r>
              <a:rPr lang="nl-NL" sz="2000" b="1" dirty="0">
                <a:latin typeface="+mj-lt"/>
              </a:rPr>
              <a:t>helling </a:t>
            </a:r>
            <a:r>
              <a:rPr lang="nl-NL" sz="2000" b="1" dirty="0" smtClean="0">
                <a:latin typeface="+mj-lt"/>
              </a:rPr>
              <a:t>zijn getrokken en tegen de dorpel liggen, van de bast ontdaan met </a:t>
            </a:r>
            <a:r>
              <a:rPr lang="nl-NL" sz="2000" b="1" dirty="0">
                <a:latin typeface="+mj-lt"/>
              </a:rPr>
              <a:t>de </a:t>
            </a:r>
            <a:r>
              <a:rPr lang="nl-NL" sz="2000" b="1" dirty="0" smtClean="0">
                <a:latin typeface="+mj-lt"/>
              </a:rPr>
              <a:t>schilschop.</a:t>
            </a:r>
            <a:endParaRPr lang="nl-NL" sz="2000" b="1" dirty="0">
              <a:latin typeface="+mj-lt"/>
            </a:endParaRPr>
          </a:p>
        </p:txBody>
      </p:sp>
    </p:spTree>
    <p:extLst>
      <p:ext uri="{BB962C8B-B14F-4D97-AF65-F5344CB8AC3E}">
        <p14:creationId xmlns:p14="http://schemas.microsoft.com/office/powerpoint/2010/main" val="3997957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4624"/>
            <a:ext cx="8229600" cy="1080120"/>
          </a:xfrm>
        </p:spPr>
        <p:txBody>
          <a:bodyPr>
            <a:normAutofit/>
          </a:bodyPr>
          <a:lstStyle/>
          <a:p>
            <a:r>
              <a:rPr lang="nl-NL" sz="3200" b="1" dirty="0" smtClean="0"/>
              <a:t>Het kot.</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916832"/>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79512" y="908720"/>
            <a:ext cx="8856984" cy="864096"/>
          </a:xfrm>
        </p:spPr>
        <p:txBody>
          <a:bodyPr>
            <a:noAutofit/>
          </a:bodyPr>
          <a:lstStyle/>
          <a:p>
            <a:pPr marL="0" indent="0" algn="ctr">
              <a:buNone/>
            </a:pPr>
            <a:r>
              <a:rPr lang="nl-NL" sz="2000" b="1" dirty="0" smtClean="0">
                <a:latin typeface="+mj-lt"/>
              </a:rPr>
              <a:t>Tussen de poeren aan de noordkant onder de sleegrond ligt het brandhout te drogen. In vroeger tijden het extraatje op het zaagloon van de zager en de knechten.</a:t>
            </a:r>
            <a:endParaRPr lang="nl-NL" sz="2000" b="1" dirty="0">
              <a:latin typeface="+mj-lt"/>
            </a:endParaRPr>
          </a:p>
        </p:txBody>
      </p:sp>
    </p:spTree>
    <p:extLst>
      <p:ext uri="{BB962C8B-B14F-4D97-AF65-F5344CB8AC3E}">
        <p14:creationId xmlns:p14="http://schemas.microsoft.com/office/powerpoint/2010/main" val="1953897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792088"/>
          </a:xfrm>
        </p:spPr>
        <p:txBody>
          <a:bodyPr>
            <a:normAutofit/>
          </a:bodyPr>
          <a:lstStyle/>
          <a:p>
            <a:r>
              <a:rPr lang="nl-NL" sz="3200" b="1" dirty="0" smtClean="0"/>
              <a:t>De afschotzijde.</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844824"/>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79512" y="764704"/>
            <a:ext cx="8784976" cy="1157287"/>
          </a:xfrm>
        </p:spPr>
        <p:txBody>
          <a:bodyPr>
            <a:noAutofit/>
          </a:bodyPr>
          <a:lstStyle/>
          <a:p>
            <a:pPr marL="0" indent="0" algn="ctr">
              <a:buNone/>
            </a:pPr>
            <a:r>
              <a:rPr lang="nl-NL" sz="2000" b="1" dirty="0" smtClean="0">
                <a:latin typeface="+mj-lt"/>
              </a:rPr>
              <a:t>Aan de achterkant van de zaagschuur zitten de deuren voor het afschieten van de gezaagde planken. Tussen de penanten aan de noordzijde zitten een werkschuurtje en staat de zaagslijpmachine.</a:t>
            </a:r>
            <a:endParaRPr lang="nl-NL" sz="2000" b="1" dirty="0">
              <a:latin typeface="+mj-lt"/>
            </a:endParaRPr>
          </a:p>
        </p:txBody>
      </p:sp>
    </p:spTree>
    <p:extLst>
      <p:ext uri="{BB962C8B-B14F-4D97-AF65-F5344CB8AC3E}">
        <p14:creationId xmlns:p14="http://schemas.microsoft.com/office/powerpoint/2010/main" val="268073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864096"/>
          </a:xfrm>
        </p:spPr>
        <p:txBody>
          <a:bodyPr>
            <a:normAutofit/>
          </a:bodyPr>
          <a:lstStyle/>
          <a:p>
            <a:r>
              <a:rPr lang="nl-NL" sz="3200" b="1" dirty="0" smtClean="0"/>
              <a:t>Droogloods.</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79512" y="836712"/>
            <a:ext cx="8784976" cy="1230312"/>
          </a:xfrm>
        </p:spPr>
        <p:txBody>
          <a:bodyPr>
            <a:noAutofit/>
          </a:bodyPr>
          <a:lstStyle/>
          <a:p>
            <a:pPr marL="0" indent="0" algn="ctr">
              <a:buNone/>
            </a:pPr>
            <a:r>
              <a:rPr lang="nl-NL" sz="2000" b="1" dirty="0" smtClean="0">
                <a:latin typeface="+mj-lt"/>
              </a:rPr>
              <a:t>Al het gezaagde hout wordt opgelat zodat de wind vrij spel heeft tussen de bladen. (planken). Eikenhout moet regelmatig worden omgekeerd.  </a:t>
            </a:r>
            <a:endParaRPr lang="nl-NL" sz="2000" b="1" dirty="0">
              <a:latin typeface="+mj-lt"/>
            </a:endParaRPr>
          </a:p>
        </p:txBody>
      </p:sp>
    </p:spTree>
    <p:extLst>
      <p:ext uri="{BB962C8B-B14F-4D97-AF65-F5344CB8AC3E}">
        <p14:creationId xmlns:p14="http://schemas.microsoft.com/office/powerpoint/2010/main" val="2516529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Levering van zaagwerk.</a:t>
            </a:r>
            <a:endParaRPr lang="nl-NL" sz="3200" b="1" dirty="0"/>
          </a:p>
        </p:txBody>
      </p:sp>
    </p:spTree>
    <p:extLst>
      <p:ext uri="{BB962C8B-B14F-4D97-AF65-F5344CB8AC3E}">
        <p14:creationId xmlns:p14="http://schemas.microsoft.com/office/powerpoint/2010/main" val="2995865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Een </a:t>
            </a:r>
            <a:r>
              <a:rPr lang="nl-NL" sz="3200" b="1" dirty="0" smtClean="0"/>
              <a:t>winddicht </a:t>
            </a:r>
            <a:r>
              <a:rPr lang="nl-NL" sz="3200" b="1" dirty="0" err="1" smtClean="0"/>
              <a:t>zaagselkot</a:t>
            </a:r>
            <a:r>
              <a:rPr lang="nl-NL" sz="3200" b="1" dirty="0" smtClean="0"/>
              <a:t> </a:t>
            </a:r>
            <a:r>
              <a:rPr lang="nl-NL" sz="3200" b="1" dirty="0" smtClean="0"/>
              <a:t>midden onder de molen.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223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Zwarte Woud.</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020" y="1600200"/>
            <a:ext cx="6805959"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6784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Stammen </a:t>
            </a:r>
            <a:r>
              <a:rPr lang="nl-NL" sz="3200" b="1" dirty="0"/>
              <a:t>v</a:t>
            </a:r>
            <a:r>
              <a:rPr lang="nl-NL" sz="3200" b="1" dirty="0" smtClean="0"/>
              <a:t>erzamelen.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4267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Vlot bouwen.</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288" t="48596"/>
          <a:stretch/>
        </p:blipFill>
        <p:spPr>
          <a:xfrm>
            <a:off x="611560" y="1772816"/>
            <a:ext cx="8059520" cy="3239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462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Rijn afzakken.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84" y="1600200"/>
            <a:ext cx="6674231"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7693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dirty="0" smtClean="0"/>
              <a:t>Hollandervlot.</a:t>
            </a:r>
            <a:endParaRPr lang="nl-NL" sz="3200"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7646" y="273050"/>
            <a:ext cx="4406557" cy="5853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814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Website:</a:t>
            </a:r>
            <a:endParaRPr lang="nl-NL" sz="3200" b="1" dirty="0"/>
          </a:p>
        </p:txBody>
      </p:sp>
      <p:pic>
        <p:nvPicPr>
          <p:cNvPr id="7" name="Tijdelijke aanduiding voor inhoud 6"/>
          <p:cNvPicPr>
            <a:picLocks noGrp="1" noChangeAspect="1"/>
          </p:cNvPicPr>
          <p:nvPr>
            <p:ph idx="1"/>
          </p:nvPr>
        </p:nvPicPr>
        <p:blipFill rotWithShape="1">
          <a:blip r:embed="rId2">
            <a:extLst>
              <a:ext uri="{28A0092B-C50C-407E-A947-70E740481C1C}">
                <a14:useLocalDpi xmlns:a14="http://schemas.microsoft.com/office/drawing/2010/main" val="0"/>
              </a:ext>
            </a:extLst>
          </a:blip>
          <a:srcRect t="29107"/>
          <a:stretch/>
        </p:blipFill>
        <p:spPr>
          <a:xfrm>
            <a:off x="762000" y="2982896"/>
            <a:ext cx="7620000" cy="2947209"/>
          </a:xfrm>
          <a:prstGeom prst="rect">
            <a:avLst/>
          </a:prstGeom>
          <a:ln>
            <a:noFill/>
          </a:ln>
          <a:effectLst>
            <a:outerShdw blurRad="292100" dist="139700" dir="2700000" algn="tl" rotWithShape="0">
              <a:srgbClr val="333333">
                <a:alpha val="65000"/>
              </a:srgbClr>
            </a:outerShdw>
          </a:effectLst>
        </p:spPr>
      </p:pic>
      <p:sp>
        <p:nvSpPr>
          <p:cNvPr id="8" name="Tekstvak 7"/>
          <p:cNvSpPr txBox="1"/>
          <p:nvPr/>
        </p:nvSpPr>
        <p:spPr>
          <a:xfrm>
            <a:off x="323528" y="1700808"/>
            <a:ext cx="8208912" cy="707886"/>
          </a:xfrm>
          <a:prstGeom prst="rect">
            <a:avLst/>
          </a:prstGeom>
          <a:noFill/>
        </p:spPr>
        <p:txBody>
          <a:bodyPr wrap="square" rtlCol="0">
            <a:spAutoFit/>
          </a:bodyPr>
          <a:lstStyle/>
          <a:p>
            <a:r>
              <a:rPr lang="nl-NL" sz="2000" b="1" dirty="0"/>
              <a:t>https://www.tjerkmiedema.nl/artikelen_hout/Houtvlotterij_in_de_17de_en_18de_eeuw_in_Nederland.pdf</a:t>
            </a:r>
          </a:p>
        </p:txBody>
      </p:sp>
    </p:spTree>
    <p:extLst>
      <p:ext uri="{BB962C8B-B14F-4D97-AF65-F5344CB8AC3E}">
        <p14:creationId xmlns:p14="http://schemas.microsoft.com/office/powerpoint/2010/main" val="2240916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Slechten. </a:t>
            </a:r>
            <a:br>
              <a:rPr lang="nl-NL" sz="3200" b="1" dirty="0" smtClean="0"/>
            </a:br>
            <a:r>
              <a:rPr lang="nl-NL" sz="2200" b="1" dirty="0" smtClean="0"/>
              <a:t>Uit elkaar halen van de ‘varende dorpen’ en verbouwen tot handzame vlotten voor de binnenvaart naar de zaagmolens.</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796256"/>
            <a:ext cx="7620000" cy="4133850"/>
          </a:xfrm>
        </p:spPr>
      </p:pic>
    </p:spTree>
    <p:extLst>
      <p:ext uri="{BB962C8B-B14F-4D97-AF65-F5344CB8AC3E}">
        <p14:creationId xmlns:p14="http://schemas.microsoft.com/office/powerpoint/2010/main" val="40416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Binnenvaart.</a:t>
            </a:r>
            <a:endParaRPr lang="nl-NL" sz="3200" b="1"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472026"/>
            <a:ext cx="6480720" cy="4703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0392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Zaan.</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2712" t="6425" r="5094" b="4326"/>
          <a:stretch/>
        </p:blipFill>
        <p:spPr>
          <a:xfrm>
            <a:off x="963227" y="1556792"/>
            <a:ext cx="7217545" cy="4039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569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Balkenhaven van Het Jonge Schaap.</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9529" y="1600200"/>
            <a:ext cx="6064942" cy="4525963"/>
          </a:xfrm>
        </p:spPr>
      </p:pic>
    </p:spTree>
    <p:extLst>
      <p:ext uri="{BB962C8B-B14F-4D97-AF65-F5344CB8AC3E}">
        <p14:creationId xmlns:p14="http://schemas.microsoft.com/office/powerpoint/2010/main" val="3592447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Bergruimte tussen de penanten.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0026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Wateren.</a:t>
            </a:r>
            <a:endParaRPr lang="nl-NL" sz="3200" b="1" dirty="0"/>
          </a:p>
        </p:txBody>
      </p:sp>
      <p:sp>
        <p:nvSpPr>
          <p:cNvPr id="3" name="Tijdelijke aanduiding voor inhoud 2"/>
          <p:cNvSpPr>
            <a:spLocks noGrp="1"/>
          </p:cNvSpPr>
          <p:nvPr>
            <p:ph idx="1"/>
          </p:nvPr>
        </p:nvSpPr>
        <p:spPr>
          <a:xfrm>
            <a:off x="457200" y="1268760"/>
            <a:ext cx="8229600" cy="4857403"/>
          </a:xfrm>
        </p:spPr>
        <p:txBody>
          <a:bodyPr>
            <a:normAutofit/>
          </a:bodyPr>
          <a:lstStyle/>
          <a:p>
            <a:r>
              <a:rPr lang="nl-NL" sz="2000" b="1" dirty="0" smtClean="0"/>
              <a:t>Makkelijkste transportmogelijkheid zolang het </a:t>
            </a:r>
            <a:r>
              <a:rPr lang="nl-NL" sz="2000" b="1" dirty="0" smtClean="0"/>
              <a:t>hout </a:t>
            </a:r>
            <a:r>
              <a:rPr lang="nl-NL" sz="2000" b="1" dirty="0" smtClean="0"/>
              <a:t>drijft.</a:t>
            </a:r>
          </a:p>
          <a:p>
            <a:r>
              <a:rPr lang="nl-NL" sz="2000" b="1" dirty="0" smtClean="0"/>
              <a:t>Uitspoelen van de werkzame  sapstroom en de suikers om de groei te stoppen.</a:t>
            </a:r>
          </a:p>
          <a:p>
            <a:r>
              <a:rPr lang="nl-NL" sz="2000" b="1" dirty="0" smtClean="0"/>
              <a:t>Waterend hout moet volledig onder water blijven.</a:t>
            </a:r>
          </a:p>
          <a:p>
            <a:r>
              <a:rPr lang="nl-NL" sz="2000" b="1" dirty="0" smtClean="0"/>
              <a:t>Doden van ongewenst ongedierte.</a:t>
            </a:r>
          </a:p>
          <a:p>
            <a:r>
              <a:rPr lang="nl-NL" sz="2000" b="1" dirty="0" smtClean="0"/>
              <a:t>Verbeteren van de eindkwaliteit van het hout.</a:t>
            </a:r>
          </a:p>
          <a:p>
            <a:r>
              <a:rPr lang="nl-NL" sz="2000" b="1" dirty="0" smtClean="0"/>
              <a:t>Sommige blanke houtsoorten niet wenselijk </a:t>
            </a:r>
            <a:r>
              <a:rPr lang="nl-NL" sz="2000" b="1" dirty="0" smtClean="0"/>
              <a:t>i.v.m</a:t>
            </a:r>
            <a:r>
              <a:rPr lang="nl-NL" sz="2000" b="1" dirty="0" smtClean="0"/>
              <a:t>. verkleuring.</a:t>
            </a:r>
          </a:p>
          <a:p>
            <a:r>
              <a:rPr lang="nl-NL" sz="2000" b="1" dirty="0" smtClean="0"/>
              <a:t>Harsrijke houtsoorten wateren slecht. Behoud van hars goed voor </a:t>
            </a:r>
            <a:r>
              <a:rPr lang="nl-NL" sz="2000" b="1" dirty="0" smtClean="0"/>
              <a:t>buitentimmerwerk</a:t>
            </a:r>
            <a:r>
              <a:rPr lang="nl-NL" sz="2000" b="1" dirty="0" smtClean="0"/>
              <a:t>.</a:t>
            </a:r>
          </a:p>
          <a:p>
            <a:r>
              <a:rPr lang="nl-NL" sz="2000" b="1" dirty="0" smtClean="0"/>
              <a:t>Zeker aan te raden voor eiken en iepenhout. </a:t>
            </a:r>
          </a:p>
          <a:p>
            <a:r>
              <a:rPr lang="nl-NL" sz="2000" b="1" dirty="0" smtClean="0"/>
              <a:t>Langdurig wateren heeft geen zin. Proces duurt max. een jaar. Voor opslag, mits helemaal onder water, doet dit decennia lang niet af aan de kwaliteit.</a:t>
            </a:r>
            <a:endParaRPr lang="nl-NL" sz="2000" b="1" dirty="0"/>
          </a:p>
        </p:txBody>
      </p:sp>
    </p:spTree>
    <p:extLst>
      <p:ext uri="{BB962C8B-B14F-4D97-AF65-F5344CB8AC3E}">
        <p14:creationId xmlns:p14="http://schemas.microsoft.com/office/powerpoint/2010/main" val="4067128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74642"/>
          </a:xfrm>
        </p:spPr>
        <p:txBody>
          <a:bodyPr>
            <a:normAutofit/>
          </a:bodyPr>
          <a:lstStyle/>
          <a:p>
            <a:r>
              <a:rPr lang="nl-NL" sz="3200" b="1" dirty="0" smtClean="0"/>
              <a:t>Stam,  </a:t>
            </a:r>
            <a:br>
              <a:rPr lang="nl-NL" sz="3200" b="1" dirty="0" smtClean="0"/>
            </a:br>
            <a:r>
              <a:rPr lang="nl-NL" sz="3200" b="1" dirty="0" smtClean="0"/>
              <a:t>Naar de zaag.</a:t>
            </a:r>
            <a:br>
              <a:rPr lang="nl-NL" sz="3200" b="1" dirty="0" smtClean="0"/>
            </a:br>
            <a:r>
              <a:rPr lang="nl-NL" sz="3200" b="1" dirty="0" smtClean="0"/>
              <a:t>Op de slee.</a:t>
            </a:r>
            <a:br>
              <a:rPr lang="nl-NL" sz="3200" b="1" dirty="0" smtClean="0"/>
            </a:br>
            <a:r>
              <a:rPr lang="nl-NL" sz="3200" b="1" dirty="0" smtClean="0"/>
              <a:t>Zagen plaatsen.</a:t>
            </a:r>
            <a:br>
              <a:rPr lang="nl-NL" sz="3200" b="1" dirty="0" smtClean="0"/>
            </a:br>
            <a:r>
              <a:rPr lang="nl-NL" sz="3200" b="1" dirty="0" smtClean="0"/>
              <a:t>Zagen.</a:t>
            </a:r>
            <a:r>
              <a:rPr lang="nl-NL" sz="3200" b="1" dirty="0"/>
              <a:t/>
            </a:r>
            <a:br>
              <a:rPr lang="nl-NL" sz="3200" b="1" dirty="0"/>
            </a:br>
            <a:r>
              <a:rPr lang="nl-NL" sz="3200" b="1" dirty="0" smtClean="0"/>
              <a:t>Uitladen.</a:t>
            </a:r>
            <a:br>
              <a:rPr lang="nl-NL" sz="3200" b="1" dirty="0" smtClean="0"/>
            </a:br>
            <a:r>
              <a:rPr lang="nl-NL" sz="3200" b="1" dirty="0" smtClean="0"/>
              <a:t>Afschieten.</a:t>
            </a:r>
            <a:br>
              <a:rPr lang="nl-NL" sz="3200" b="1" dirty="0" smtClean="0"/>
            </a:br>
            <a:r>
              <a:rPr lang="nl-NL" sz="3200" b="1" dirty="0" smtClean="0"/>
              <a:t>Oplatten.</a:t>
            </a:r>
            <a:br>
              <a:rPr lang="nl-NL" sz="3200" b="1" dirty="0" smtClean="0"/>
            </a:br>
            <a:endParaRPr lang="nl-NL" sz="3200" b="1" dirty="0"/>
          </a:p>
        </p:txBody>
      </p:sp>
    </p:spTree>
    <p:extLst>
      <p:ext uri="{BB962C8B-B14F-4D97-AF65-F5344CB8AC3E}">
        <p14:creationId xmlns:p14="http://schemas.microsoft.com/office/powerpoint/2010/main" val="1479750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Gaan we nog verder dan?</a:t>
            </a:r>
            <a:endParaRPr lang="nl-NL" sz="3200" b="1" dirty="0"/>
          </a:p>
        </p:txBody>
      </p:sp>
      <p:sp>
        <p:nvSpPr>
          <p:cNvPr id="3" name="Tijdelijke aanduiding voor inhoud 2"/>
          <p:cNvSpPr>
            <a:spLocks noGrp="1"/>
          </p:cNvSpPr>
          <p:nvPr>
            <p:ph idx="1"/>
          </p:nvPr>
        </p:nvSpPr>
        <p:spPr>
          <a:xfrm>
            <a:off x="467544" y="1268760"/>
            <a:ext cx="8229600" cy="5184576"/>
          </a:xfrm>
        </p:spPr>
        <p:txBody>
          <a:bodyPr>
            <a:normAutofit fontScale="92500" lnSpcReduction="20000"/>
          </a:bodyPr>
          <a:lstStyle/>
          <a:p>
            <a:pPr marL="0" indent="0">
              <a:buNone/>
            </a:pPr>
            <a:r>
              <a:rPr lang="nl-NL" sz="2000" b="1" dirty="0" smtClean="0"/>
              <a:t>Nee, de houtzaagmolen als gebouw, en de inrichting van het technische deel is nu wel eens uitgelegd. Tot zover deze informatie.</a:t>
            </a:r>
          </a:p>
          <a:p>
            <a:pPr marL="0" indent="0">
              <a:buNone/>
            </a:pPr>
            <a:endParaRPr lang="nl-NL" sz="2000" b="1" dirty="0"/>
          </a:p>
          <a:p>
            <a:pPr marL="0" indent="0" algn="ctr">
              <a:buNone/>
            </a:pPr>
            <a:r>
              <a:rPr lang="nl-NL" sz="2000" b="1" dirty="0" smtClean="0"/>
              <a:t>Het Houtzaagmolenaarsgilde </a:t>
            </a:r>
          </a:p>
          <a:p>
            <a:pPr marL="0" indent="0">
              <a:buNone/>
            </a:pPr>
            <a:r>
              <a:rPr lang="nl-NL" sz="1800" b="1" dirty="0" smtClean="0"/>
              <a:t>moet een onderdeel worden van het landelijke Gilde van Vrijwillige Molenaars. </a:t>
            </a:r>
            <a:endParaRPr lang="nl-NL" sz="1800" b="1" dirty="0"/>
          </a:p>
          <a:p>
            <a:pPr marL="0" indent="0">
              <a:buNone/>
            </a:pPr>
            <a:r>
              <a:rPr lang="nl-NL" sz="1800" b="1" dirty="0" smtClean="0"/>
              <a:t>Wij, de zaagmolenaars,  zijn bezig met het maken van een houtzaagmanual waarin het zaagproces tot in finesse wordt uitgelegd.</a:t>
            </a:r>
          </a:p>
          <a:p>
            <a:pPr marL="0" indent="0">
              <a:buNone/>
            </a:pPr>
            <a:r>
              <a:rPr lang="nl-NL" sz="1800" b="1" dirty="0" smtClean="0"/>
              <a:t>Ikzelf heb de taak op mij genomen om een voorbeeld van dit manual op papier te zetten.</a:t>
            </a:r>
          </a:p>
          <a:p>
            <a:pPr marL="0" indent="0">
              <a:buNone/>
            </a:pPr>
            <a:r>
              <a:rPr lang="nl-NL" sz="1800" b="1" dirty="0" smtClean="0"/>
              <a:t>Op 16 kantjes is beschreven hoe er een stam in de molen wordt getrokken en gezaagd, en wordt opgelat in de droogloods. </a:t>
            </a:r>
          </a:p>
          <a:p>
            <a:pPr marL="0" indent="0">
              <a:buNone/>
            </a:pPr>
            <a:r>
              <a:rPr lang="nl-NL" sz="1800" b="1" dirty="0" smtClean="0"/>
              <a:t>Rond dit proces komen zoveel mogelijk aspecten om de hoek kijken.</a:t>
            </a:r>
          </a:p>
          <a:p>
            <a:pPr marL="0" indent="0">
              <a:buNone/>
            </a:pPr>
            <a:r>
              <a:rPr lang="nl-NL" sz="1800" b="1" dirty="0" smtClean="0"/>
              <a:t>Transport rond de molen. Het personeel en de veiligheid. De gereedschappen die gebruikt worden bij de vele processen. De zaagbladen en de techniek van de zaagtanden. Houtsoorten en hun eigenschappen maar ook hun gedrag tijdens het zagen.  Alle onderdelen van de werktuigen. Omgang met gezaagd werk. Zelfs oplatten is aan regels gebonden.</a:t>
            </a:r>
          </a:p>
          <a:p>
            <a:pPr marL="0" indent="0">
              <a:buNone/>
            </a:pPr>
            <a:r>
              <a:rPr lang="nl-NL" sz="1800" b="1" dirty="0" smtClean="0"/>
              <a:t>Zoveel informatie ga ik hier niet plaatsen. Je zal even geduld moeten opbrengen, of een afspraak maken met een houtzaagmolenaar. Volg de praktijk en </a:t>
            </a:r>
            <a:r>
              <a:rPr lang="nl-NL" sz="1800" b="1" dirty="0" smtClean="0"/>
              <a:t>je gaat het snappen.</a:t>
            </a:r>
            <a:endParaRPr lang="nl-NL" sz="1800" b="1" dirty="0" smtClean="0"/>
          </a:p>
          <a:p>
            <a:pPr marL="0" indent="0">
              <a:buNone/>
            </a:pPr>
            <a:r>
              <a:rPr lang="nl-NL" sz="1800" b="1" dirty="0" smtClean="0"/>
              <a:t>Houtzaagmolenaar: een waanzinnige hobby waarbij je bijna vergeet dat je met een molen bezig bent.</a:t>
            </a:r>
            <a:endParaRPr lang="nl-NL" sz="1800" b="1" dirty="0"/>
          </a:p>
        </p:txBody>
      </p:sp>
    </p:spTree>
    <p:extLst>
      <p:ext uri="{BB962C8B-B14F-4D97-AF65-F5344CB8AC3E}">
        <p14:creationId xmlns:p14="http://schemas.microsoft.com/office/powerpoint/2010/main" val="3748694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a:t>
            </a:r>
            <a:r>
              <a:rPr lang="nl-NL" sz="3200" b="1" dirty="0" smtClean="0">
                <a:solidFill>
                  <a:schemeClr val="accent6">
                    <a:lumMod val="50000"/>
                  </a:schemeClr>
                </a:solidFill>
              </a:rPr>
              <a:t>Zij zagen </a:t>
            </a:r>
            <a:r>
              <a:rPr lang="nl-NL" sz="3200" b="1" dirty="0" err="1" smtClean="0">
                <a:solidFill>
                  <a:schemeClr val="accent6">
                    <a:lumMod val="50000"/>
                  </a:schemeClr>
                </a:solidFill>
              </a:rPr>
              <a:t>zagen</a:t>
            </a:r>
            <a:r>
              <a:rPr lang="nl-NL" sz="3200" b="1" dirty="0" smtClean="0">
                <a:solidFill>
                  <a:schemeClr val="accent6">
                    <a:lumMod val="50000"/>
                  </a:schemeClr>
                </a:solidFill>
              </a:rPr>
              <a:t> </a:t>
            </a:r>
            <a:r>
              <a:rPr lang="nl-NL" sz="3200" b="1" dirty="0" err="1" smtClean="0">
                <a:solidFill>
                  <a:schemeClr val="accent6">
                    <a:lumMod val="50000"/>
                  </a:schemeClr>
                </a:solidFill>
              </a:rPr>
              <a:t>zagen</a:t>
            </a:r>
            <a:r>
              <a:rPr lang="nl-NL" sz="3200" b="1" dirty="0" smtClean="0">
                <a:solidFill>
                  <a:schemeClr val="accent6">
                    <a:lumMod val="50000"/>
                  </a:schemeClr>
                </a:solidFill>
              </a:rPr>
              <a:t> zoals zij nooit eerder zagen </a:t>
            </a:r>
            <a:r>
              <a:rPr lang="nl-NL" sz="3200" b="1" dirty="0" err="1" smtClean="0">
                <a:solidFill>
                  <a:schemeClr val="accent6">
                    <a:lumMod val="50000"/>
                  </a:schemeClr>
                </a:solidFill>
              </a:rPr>
              <a:t>zagen</a:t>
            </a:r>
            <a:r>
              <a:rPr lang="nl-NL" sz="3200" b="1" dirty="0" smtClean="0">
                <a:solidFill>
                  <a:schemeClr val="accent6">
                    <a:lumMod val="50000"/>
                  </a:schemeClr>
                </a:solidFill>
              </a:rPr>
              <a:t> </a:t>
            </a:r>
            <a:r>
              <a:rPr lang="nl-NL" sz="3200" b="1" dirty="0" err="1" smtClean="0">
                <a:solidFill>
                  <a:schemeClr val="accent6">
                    <a:lumMod val="50000"/>
                  </a:schemeClr>
                </a:solidFill>
              </a:rPr>
              <a:t>zagen</a:t>
            </a:r>
            <a:r>
              <a:rPr lang="nl-NL" sz="3200" b="1" dirty="0" smtClean="0">
                <a:solidFill>
                  <a:schemeClr val="accent6">
                    <a:lumMod val="50000"/>
                  </a:schemeClr>
                </a:solidFill>
              </a:rPr>
              <a:t>”.</a:t>
            </a:r>
            <a:endParaRPr lang="nl-NL" sz="3200" b="1" dirty="0">
              <a:solidFill>
                <a:schemeClr val="accent6">
                  <a:lumMod val="50000"/>
                </a:schemeClr>
              </a:solidFill>
            </a:endParaRPr>
          </a:p>
        </p:txBody>
      </p:sp>
      <p:sp>
        <p:nvSpPr>
          <p:cNvPr id="3" name="Tijdelijke aanduiding voor inhoud 2"/>
          <p:cNvSpPr>
            <a:spLocks noGrp="1"/>
          </p:cNvSpPr>
          <p:nvPr>
            <p:ph idx="1"/>
          </p:nvPr>
        </p:nvSpPr>
        <p:spPr/>
        <p:txBody>
          <a:bodyPr/>
          <a:lstStyle/>
          <a:p>
            <a:pPr marL="0" indent="0">
              <a:buNone/>
            </a:pPr>
            <a:r>
              <a:rPr lang="nl-NL" b="1" dirty="0" smtClean="0"/>
              <a:t>Bedankt voor je aandacht en tot ziens op de houtzaagmolen.</a:t>
            </a:r>
          </a:p>
          <a:p>
            <a:pPr marL="0" indent="0">
              <a:buNone/>
            </a:pPr>
            <a:endParaRPr lang="nl-NL" sz="1400" b="1" dirty="0" smtClean="0"/>
          </a:p>
          <a:p>
            <a:pPr marL="0" indent="0">
              <a:buNone/>
            </a:pPr>
            <a:r>
              <a:rPr lang="nl-NL" b="1" dirty="0" smtClean="0"/>
              <a:t>Misschien heb ik je twijfels over je molenkeuze opgelost en </a:t>
            </a:r>
            <a:r>
              <a:rPr lang="nl-NL" b="1" dirty="0" smtClean="0"/>
              <a:t>word </a:t>
            </a:r>
            <a:r>
              <a:rPr lang="nl-NL" b="1" dirty="0" smtClean="0"/>
              <a:t>je houtzaagmolenaar.</a:t>
            </a:r>
          </a:p>
          <a:p>
            <a:pPr marL="0" indent="0">
              <a:buNone/>
            </a:pPr>
            <a:endParaRPr lang="nl-NL" sz="1400" b="1" dirty="0" smtClean="0"/>
          </a:p>
          <a:p>
            <a:pPr marL="0" indent="0">
              <a:buNone/>
            </a:pPr>
            <a:r>
              <a:rPr lang="nl-NL" b="1" dirty="0" smtClean="0"/>
              <a:t>Welkom op de zaagmolen.</a:t>
            </a:r>
          </a:p>
          <a:p>
            <a:pPr marL="0" indent="0">
              <a:buNone/>
            </a:pPr>
            <a:endParaRPr lang="nl-NL" b="1" dirty="0" smtClean="0"/>
          </a:p>
          <a:p>
            <a:pPr marL="0" indent="0" algn="ctr">
              <a:buNone/>
            </a:pPr>
            <a:r>
              <a:rPr lang="nl-NL" b="1" dirty="0" smtClean="0"/>
              <a:t>Jos van Schooten@ hotmail.com</a:t>
            </a:r>
            <a:endParaRPr lang="nl-NL" b="1" dirty="0"/>
          </a:p>
        </p:txBody>
      </p:sp>
    </p:spTree>
    <p:extLst>
      <p:ext uri="{BB962C8B-B14F-4D97-AF65-F5344CB8AC3E}">
        <p14:creationId xmlns:p14="http://schemas.microsoft.com/office/powerpoint/2010/main" val="2810026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lgn="ctr">
              <a:buNone/>
            </a:pPr>
            <a:endParaRPr lang="nl-NL" b="1" dirty="0" smtClean="0"/>
          </a:p>
          <a:p>
            <a:pPr marL="0" indent="0" algn="ctr">
              <a:buNone/>
            </a:pPr>
            <a:endParaRPr lang="nl-NL" b="1" dirty="0"/>
          </a:p>
          <a:p>
            <a:pPr marL="0" indent="0" algn="ctr">
              <a:buNone/>
            </a:pPr>
            <a:endParaRPr lang="nl-NL" b="1" dirty="0" smtClean="0"/>
          </a:p>
          <a:p>
            <a:pPr marL="0" indent="0" algn="ctr">
              <a:buNone/>
            </a:pPr>
            <a:endParaRPr lang="nl-NL" b="1" dirty="0"/>
          </a:p>
          <a:p>
            <a:pPr marL="0" indent="0" algn="ctr">
              <a:buNone/>
            </a:pPr>
            <a:r>
              <a:rPr lang="nl-NL" b="1" dirty="0" smtClean="0"/>
              <a:t>Het Gilde van Vrijwillige Molenaars</a:t>
            </a:r>
          </a:p>
          <a:p>
            <a:pPr marL="0" indent="0" algn="ctr">
              <a:buNone/>
            </a:pPr>
            <a:endParaRPr lang="nl-NL" b="1" dirty="0"/>
          </a:p>
          <a:p>
            <a:pPr marL="0" indent="0" algn="ctr">
              <a:buNone/>
            </a:pPr>
            <a:r>
              <a:rPr lang="nl-NL" b="1" dirty="0" smtClean="0"/>
              <a:t>April 2020</a:t>
            </a:r>
            <a:endParaRPr lang="nl-NL" b="1" dirty="0"/>
          </a:p>
        </p:txBody>
      </p:sp>
    </p:spTree>
    <p:extLst>
      <p:ext uri="{BB962C8B-B14F-4D97-AF65-F5344CB8AC3E}">
        <p14:creationId xmlns:p14="http://schemas.microsoft.com/office/powerpoint/2010/main" val="3114016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b="1" dirty="0"/>
              <a:t>Vier gekoppelde spanten </a:t>
            </a:r>
            <a:r>
              <a:rPr lang="nl-NL" sz="3200" b="1" dirty="0" smtClean="0"/>
              <a:t>vormen de</a:t>
            </a:r>
            <a:r>
              <a:rPr lang="nl-NL" sz="3200" b="1" dirty="0"/>
              <a:t/>
            </a:r>
            <a:br>
              <a:rPr lang="nl-NL" sz="3200" b="1" dirty="0"/>
            </a:br>
            <a:r>
              <a:rPr lang="nl-NL" sz="3200" b="1" dirty="0" smtClean="0"/>
              <a:t>vierkante </a:t>
            </a:r>
            <a:r>
              <a:rPr lang="nl-NL" sz="3200" b="1" dirty="0" smtClean="0"/>
              <a:t>onderbouw</a:t>
            </a:r>
            <a:r>
              <a:rPr lang="nl-NL" sz="3200" b="1" dirty="0" smtClean="0"/>
              <a:t>.</a:t>
            </a:r>
            <a:endParaRPr lang="nl-NL" sz="2000" b="1"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117" y="1600200"/>
            <a:ext cx="5899765"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357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…twee zware onderslagbalken.</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700808"/>
            <a:ext cx="8229600" cy="303319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4294967295"/>
          </p:nvPr>
        </p:nvSpPr>
        <p:spPr>
          <a:xfrm>
            <a:off x="1619672" y="5085184"/>
            <a:ext cx="8064500" cy="1447800"/>
          </a:xfrm>
        </p:spPr>
        <p:txBody>
          <a:bodyPr>
            <a:noAutofit/>
          </a:bodyPr>
          <a:lstStyle/>
          <a:p>
            <a:pPr marL="0" indent="0">
              <a:buNone/>
            </a:pPr>
            <a:r>
              <a:rPr lang="nl-NL" sz="2000" b="1" dirty="0" smtClean="0"/>
              <a:t>De onderslagbalken waar de vier spantbenen op staan. </a:t>
            </a:r>
          </a:p>
          <a:p>
            <a:pPr marL="0" indent="0">
              <a:buNone/>
            </a:pPr>
            <a:r>
              <a:rPr lang="nl-NL" sz="2000" b="1" dirty="0" smtClean="0"/>
              <a:t>Een vrije werkvloer is dus gegarandeerd.</a:t>
            </a:r>
            <a:endParaRPr lang="nl-NL" sz="2000" b="1" dirty="0"/>
          </a:p>
        </p:txBody>
      </p:sp>
    </p:spTree>
    <p:extLst>
      <p:ext uri="{BB962C8B-B14F-4D97-AF65-F5344CB8AC3E}">
        <p14:creationId xmlns:p14="http://schemas.microsoft.com/office/powerpoint/2010/main" val="1109570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27794"/>
            <a:ext cx="8229600" cy="796950"/>
          </a:xfrm>
        </p:spPr>
        <p:txBody>
          <a:bodyPr/>
          <a:lstStyle/>
          <a:p>
            <a:r>
              <a:rPr lang="nl-NL" sz="3200" b="1" dirty="0" smtClean="0"/>
              <a:t>Het boven achtkant met stelling.</a:t>
            </a:r>
            <a:endParaRPr lang="nl-NL" sz="3200" b="1" dirty="0"/>
          </a:p>
        </p:txBody>
      </p:sp>
      <p:sp>
        <p:nvSpPr>
          <p:cNvPr id="3" name="Tekstvak 2"/>
          <p:cNvSpPr txBox="1"/>
          <p:nvPr/>
        </p:nvSpPr>
        <p:spPr>
          <a:xfrm>
            <a:off x="1475656" y="980728"/>
            <a:ext cx="6192688" cy="707886"/>
          </a:xfrm>
          <a:prstGeom prst="rect">
            <a:avLst/>
          </a:prstGeom>
          <a:noFill/>
        </p:spPr>
        <p:txBody>
          <a:bodyPr wrap="square" rtlCol="0">
            <a:spAutoFit/>
          </a:bodyPr>
          <a:lstStyle/>
          <a:p>
            <a:r>
              <a:rPr lang="nl-NL" sz="2000" b="1" dirty="0" smtClean="0"/>
              <a:t>Het achtkante tussentafelement rust op de vier bintbalken van de onderbouw.</a:t>
            </a:r>
            <a:endParaRPr lang="nl-NL" sz="2000" b="1"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117" y="1715489"/>
            <a:ext cx="5899765"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219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zaagvloer en de zaagsledes.</a:t>
            </a:r>
            <a:endParaRPr lang="nl-NL" sz="3200" b="1"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46584"/>
            <a:ext cx="8229600" cy="3033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052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Achtkante zaagmolens in willekeurige volgorde.</a:t>
            </a:r>
            <a:endParaRPr lang="nl-NL" sz="3200" b="1" dirty="0"/>
          </a:p>
        </p:txBody>
      </p:sp>
      <p:sp>
        <p:nvSpPr>
          <p:cNvPr id="3" name="Tijdelijke aanduiding voor inhoud 2"/>
          <p:cNvSpPr>
            <a:spLocks noGrp="1"/>
          </p:cNvSpPr>
          <p:nvPr>
            <p:ph sz="half" idx="1"/>
          </p:nvPr>
        </p:nvSpPr>
        <p:spPr/>
        <p:txBody>
          <a:bodyPr/>
          <a:lstStyle/>
          <a:p>
            <a:pPr marL="0" indent="0">
              <a:buNone/>
            </a:pPr>
            <a:r>
              <a:rPr lang="nl-NL" sz="2000" b="1" dirty="0" smtClean="0">
                <a:solidFill>
                  <a:srgbClr val="FF0000"/>
                </a:solidFill>
              </a:rPr>
              <a:t>De Salamander</a:t>
            </a:r>
            <a:r>
              <a:rPr lang="nl-NL" sz="2000" b="1" dirty="0" smtClean="0"/>
              <a:t>, Leidschendam. </a:t>
            </a:r>
          </a:p>
          <a:p>
            <a:pPr marL="0" indent="0">
              <a:buNone/>
            </a:pPr>
            <a:r>
              <a:rPr lang="nl-NL" sz="2000" b="1" dirty="0" err="1" smtClean="0">
                <a:solidFill>
                  <a:srgbClr val="FF0000"/>
                </a:solidFill>
              </a:rPr>
              <a:t>Fram</a:t>
            </a:r>
            <a:r>
              <a:rPr lang="nl-NL" sz="2000" b="1" dirty="0" smtClean="0"/>
              <a:t>, Woltersum.  </a:t>
            </a:r>
          </a:p>
          <a:p>
            <a:pPr marL="0" indent="0">
              <a:buNone/>
            </a:pPr>
            <a:r>
              <a:rPr lang="nl-NL" sz="2000" b="1" dirty="0" smtClean="0">
                <a:solidFill>
                  <a:srgbClr val="FF0000"/>
                </a:solidFill>
              </a:rPr>
              <a:t>Bovenrijge</a:t>
            </a:r>
            <a:r>
              <a:rPr lang="nl-NL" sz="2000" b="1" dirty="0" smtClean="0"/>
              <a:t>, voorheen Ten Boer.  </a:t>
            </a:r>
          </a:p>
          <a:p>
            <a:pPr marL="0" indent="0">
              <a:buNone/>
            </a:pPr>
            <a:r>
              <a:rPr lang="nl-NL" sz="2000" b="1" dirty="0" smtClean="0">
                <a:solidFill>
                  <a:srgbClr val="FF0000"/>
                </a:solidFill>
              </a:rPr>
              <a:t>De Jager</a:t>
            </a:r>
            <a:r>
              <a:rPr lang="nl-NL" sz="2000" b="1" dirty="0" smtClean="0"/>
              <a:t>, Woudsend. </a:t>
            </a:r>
          </a:p>
          <a:p>
            <a:pPr marL="0" indent="0">
              <a:buNone/>
            </a:pPr>
            <a:r>
              <a:rPr lang="nl-NL" sz="2000" b="1" dirty="0" smtClean="0">
                <a:solidFill>
                  <a:srgbClr val="FF0000"/>
                </a:solidFill>
              </a:rPr>
              <a:t>De Rat</a:t>
            </a:r>
            <a:r>
              <a:rPr lang="nl-NL" sz="2000" b="1" dirty="0" smtClean="0"/>
              <a:t>, </a:t>
            </a:r>
            <a:r>
              <a:rPr lang="nl-NL" sz="2000" b="1" dirty="0" smtClean="0"/>
              <a:t>IJlst</a:t>
            </a:r>
            <a:r>
              <a:rPr lang="nl-NL" sz="2000" b="1" dirty="0" smtClean="0"/>
              <a:t>. </a:t>
            </a:r>
          </a:p>
          <a:p>
            <a:pPr marL="0" indent="0">
              <a:buNone/>
            </a:pPr>
            <a:r>
              <a:rPr lang="nl-NL" sz="2000" b="1" dirty="0" smtClean="0"/>
              <a:t>De Zwaluw, Birdaard.</a:t>
            </a:r>
          </a:p>
          <a:p>
            <a:pPr marL="0" indent="0">
              <a:buNone/>
            </a:pPr>
            <a:r>
              <a:rPr lang="nl-NL" sz="2000" b="1" dirty="0" smtClean="0"/>
              <a:t>De Windjager, Zaandam. </a:t>
            </a:r>
          </a:p>
          <a:p>
            <a:pPr marL="0" indent="0">
              <a:buNone/>
            </a:pPr>
            <a:r>
              <a:rPr lang="nl-NL" sz="2000" b="1" dirty="0" smtClean="0"/>
              <a:t>De Corneliszoon, Uitgeest. </a:t>
            </a:r>
          </a:p>
          <a:p>
            <a:pPr marL="0" indent="0">
              <a:buNone/>
            </a:pPr>
            <a:r>
              <a:rPr lang="nl-NL" sz="2000" b="1" dirty="0" err="1" smtClean="0">
                <a:solidFill>
                  <a:srgbClr val="FF0000"/>
                </a:solidFill>
              </a:rPr>
              <a:t>Bolwerksmolen</a:t>
            </a:r>
            <a:r>
              <a:rPr lang="nl-NL" sz="2000" b="1" dirty="0" smtClean="0"/>
              <a:t>, Deventer. </a:t>
            </a:r>
          </a:p>
          <a:p>
            <a:pPr marL="0" indent="0">
              <a:buNone/>
            </a:pPr>
            <a:r>
              <a:rPr lang="nl-NL" sz="2000" b="1" dirty="0" smtClean="0">
                <a:solidFill>
                  <a:srgbClr val="FF0000"/>
                </a:solidFill>
              </a:rPr>
              <a:t>De Ster</a:t>
            </a:r>
            <a:r>
              <a:rPr lang="nl-NL" sz="2000" b="1" dirty="0" smtClean="0"/>
              <a:t>, Utrecht.</a:t>
            </a:r>
          </a:p>
          <a:p>
            <a:endParaRPr lang="nl-NL" dirty="0"/>
          </a:p>
        </p:txBody>
      </p:sp>
      <p:sp>
        <p:nvSpPr>
          <p:cNvPr id="4" name="Tijdelijke aanduiding voor inhoud 3"/>
          <p:cNvSpPr>
            <a:spLocks noGrp="1"/>
          </p:cNvSpPr>
          <p:nvPr>
            <p:ph sz="half" idx="2"/>
          </p:nvPr>
        </p:nvSpPr>
        <p:spPr/>
        <p:txBody>
          <a:bodyPr>
            <a:normAutofit/>
          </a:bodyPr>
          <a:lstStyle/>
          <a:p>
            <a:pPr marL="0" indent="0">
              <a:buNone/>
            </a:pPr>
            <a:r>
              <a:rPr lang="nl-NL" sz="2000" b="1" dirty="0" smtClean="0">
                <a:solidFill>
                  <a:srgbClr val="FF0000"/>
                </a:solidFill>
              </a:rPr>
              <a:t>d’ Heesterboom</a:t>
            </a:r>
            <a:r>
              <a:rPr lang="nl-NL" sz="2000" b="1" dirty="0" smtClean="0"/>
              <a:t>, Leiden.</a:t>
            </a:r>
          </a:p>
          <a:p>
            <a:pPr marL="0" indent="0">
              <a:buNone/>
            </a:pPr>
            <a:r>
              <a:rPr lang="nl-NL" sz="2000" b="1" dirty="0" smtClean="0">
                <a:solidFill>
                  <a:srgbClr val="FF0000"/>
                </a:solidFill>
              </a:rPr>
              <a:t>De Herder</a:t>
            </a:r>
            <a:r>
              <a:rPr lang="nl-NL" sz="2000" b="1" dirty="0" smtClean="0"/>
              <a:t>, Leiden.</a:t>
            </a:r>
          </a:p>
          <a:p>
            <a:pPr marL="0" indent="0">
              <a:buNone/>
            </a:pPr>
            <a:r>
              <a:rPr lang="nl-NL" sz="2000" b="1" dirty="0" smtClean="0"/>
              <a:t>ex. De Eendracht, Weesp.</a:t>
            </a:r>
          </a:p>
          <a:p>
            <a:pPr marL="0" indent="0">
              <a:buNone/>
            </a:pPr>
            <a:r>
              <a:rPr lang="nl-NL" sz="2000" b="1" dirty="0" smtClean="0"/>
              <a:t>ex. Den Oord, Ommen.</a:t>
            </a:r>
            <a:r>
              <a:rPr lang="nl-NL" sz="2000" b="1" dirty="0">
                <a:latin typeface="Calibri" panose="020F0502020204030204" pitchFamily="34" charset="0"/>
                <a:cs typeface="Calibri" panose="020F0502020204030204" pitchFamily="34" charset="0"/>
              </a:rPr>
              <a:t> </a:t>
            </a:r>
            <a:endParaRPr lang="nl-NL" sz="2000" b="1" dirty="0" smtClean="0">
              <a:latin typeface="Calibri" panose="020F0502020204030204" pitchFamily="34" charset="0"/>
              <a:cs typeface="Calibri" panose="020F0502020204030204" pitchFamily="34" charset="0"/>
            </a:endParaRPr>
          </a:p>
          <a:p>
            <a:pPr marL="0" indent="0">
              <a:buNone/>
            </a:pPr>
            <a:r>
              <a:rPr lang="nl-NL" sz="2000" b="1" dirty="0" smtClean="0">
                <a:latin typeface="Calibri" panose="020F0502020204030204" pitchFamily="34" charset="0"/>
                <a:cs typeface="Calibri" panose="020F0502020204030204" pitchFamily="34" charset="0"/>
              </a:rPr>
              <a:t>ex. De </a:t>
            </a:r>
            <a:r>
              <a:rPr lang="nl-NL" sz="2000" b="1" dirty="0" err="1" smtClean="0">
                <a:latin typeface="Calibri" panose="020F0502020204030204" pitchFamily="34" charset="0"/>
                <a:cs typeface="Calibri" panose="020F0502020204030204" pitchFamily="34" charset="0"/>
              </a:rPr>
              <a:t>Dikkert</a:t>
            </a:r>
            <a:r>
              <a:rPr lang="nl-NL" sz="2000" b="1" dirty="0" smtClean="0">
                <a:latin typeface="Calibri" panose="020F0502020204030204" pitchFamily="34" charset="0"/>
                <a:cs typeface="Calibri" panose="020F0502020204030204" pitchFamily="34" charset="0"/>
              </a:rPr>
              <a:t>, Amstelveen.</a:t>
            </a:r>
          </a:p>
          <a:p>
            <a:pPr marL="0" indent="0">
              <a:buNone/>
            </a:pPr>
            <a:endParaRPr lang="nl-NL" sz="2000" b="1" dirty="0">
              <a:latin typeface="Calibri" panose="020F0502020204030204" pitchFamily="34" charset="0"/>
              <a:cs typeface="Calibri" panose="020F0502020204030204" pitchFamily="34" charset="0"/>
            </a:endParaRPr>
          </a:p>
          <a:p>
            <a:pPr marL="0" indent="0">
              <a:buNone/>
            </a:pPr>
            <a:r>
              <a:rPr lang="nl-NL" sz="2000" b="1" dirty="0" smtClean="0">
                <a:latin typeface="Calibri" panose="020F0502020204030204" pitchFamily="34" charset="0"/>
                <a:cs typeface="Calibri" panose="020F0502020204030204" pitchFamily="34" charset="0"/>
              </a:rPr>
              <a:t>Achtkante zaagmolen </a:t>
            </a:r>
            <a:r>
              <a:rPr lang="nl-NL" sz="2000" b="1" dirty="0">
                <a:latin typeface="Calibri" panose="020F0502020204030204" pitchFamily="34" charset="0"/>
                <a:cs typeface="Calibri" panose="020F0502020204030204" pitchFamily="34" charset="0"/>
              </a:rPr>
              <a:t>op </a:t>
            </a:r>
            <a:r>
              <a:rPr lang="nl-NL" sz="2000" b="1" dirty="0" smtClean="0">
                <a:latin typeface="Calibri" panose="020F0502020204030204" pitchFamily="34" charset="0"/>
                <a:cs typeface="Calibri" panose="020F0502020204030204" pitchFamily="34" charset="0"/>
              </a:rPr>
              <a:t>een </a:t>
            </a:r>
            <a:r>
              <a:rPr lang="nl-NL" sz="2000" b="1" dirty="0" smtClean="0">
                <a:latin typeface="Calibri" panose="020F0502020204030204" pitchFamily="34" charset="0"/>
                <a:cs typeface="Calibri" panose="020F0502020204030204" pitchFamily="34" charset="0"/>
              </a:rPr>
              <a:t>vierkante </a:t>
            </a:r>
            <a:r>
              <a:rPr lang="nl-NL" sz="2000" b="1" dirty="0">
                <a:latin typeface="Calibri" panose="020F0502020204030204" pitchFamily="34" charset="0"/>
                <a:cs typeface="Calibri" panose="020F0502020204030204" pitchFamily="34" charset="0"/>
              </a:rPr>
              <a:t>onderbouw met aangebouwde </a:t>
            </a:r>
            <a:r>
              <a:rPr lang="nl-NL" sz="2000" b="1" dirty="0" smtClean="0">
                <a:latin typeface="Calibri" panose="020F0502020204030204" pitchFamily="34" charset="0"/>
                <a:cs typeface="Calibri" panose="020F0502020204030204" pitchFamily="34" charset="0"/>
              </a:rPr>
              <a:t>schuren.</a:t>
            </a:r>
          </a:p>
          <a:p>
            <a:pPr marL="0" indent="0">
              <a:buNone/>
            </a:pPr>
            <a:r>
              <a:rPr lang="nl-NL" sz="2000" b="1" dirty="0" smtClean="0">
                <a:solidFill>
                  <a:srgbClr val="FF0000"/>
                </a:solidFill>
                <a:latin typeface="Calibri" panose="020F0502020204030204" pitchFamily="34" charset="0"/>
                <a:cs typeface="Calibri" panose="020F0502020204030204" pitchFamily="34" charset="0"/>
              </a:rPr>
              <a:t>fotoreportages</a:t>
            </a:r>
            <a:endParaRPr lang="nl-NL" sz="2000" dirty="0">
              <a:solidFill>
                <a:srgbClr val="FF0000"/>
              </a:solidFill>
            </a:endParaRPr>
          </a:p>
        </p:txBody>
      </p:sp>
    </p:spTree>
    <p:extLst>
      <p:ext uri="{BB962C8B-B14F-4D97-AF65-F5344CB8AC3E}">
        <p14:creationId xmlns:p14="http://schemas.microsoft.com/office/powerpoint/2010/main" val="638360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De Rat, IJlst.</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t>Zaanse houtzaagmolen.</a:t>
            </a:r>
          </a:p>
          <a:p>
            <a:r>
              <a:rPr lang="nl-NL" sz="2000" b="1" dirty="0" smtClean="0"/>
              <a:t>De Rot of </a:t>
            </a:r>
            <a:r>
              <a:rPr lang="nl-NL" sz="2000" b="1" dirty="0" err="1" smtClean="0"/>
              <a:t>Walrot</a:t>
            </a:r>
            <a:r>
              <a:rPr lang="nl-NL" sz="2000" b="1" dirty="0" smtClean="0"/>
              <a:t>.</a:t>
            </a:r>
          </a:p>
          <a:p>
            <a:pPr lvl="0"/>
            <a:endParaRPr lang="nl-NL" sz="2000" b="1" dirty="0" smtClean="0">
              <a:solidFill>
                <a:prstClr val="black"/>
              </a:solidFill>
            </a:endParaRPr>
          </a:p>
          <a:p>
            <a:pPr lvl="0"/>
            <a:endParaRPr lang="nl-NL" sz="2000" b="1" dirty="0">
              <a:solidFill>
                <a:prstClr val="black"/>
              </a:solidFill>
            </a:endParaRPr>
          </a:p>
          <a:p>
            <a:pPr lvl="0"/>
            <a:r>
              <a:rPr lang="nl-NL" sz="2000" b="1" dirty="0" smtClean="0">
                <a:solidFill>
                  <a:prstClr val="black"/>
                </a:solidFill>
              </a:rPr>
              <a:t>Balkhaven</a:t>
            </a:r>
            <a:endParaRPr lang="nl-NL" sz="2000" b="1" dirty="0">
              <a:solidFill>
                <a:prstClr val="black"/>
              </a:solidFill>
            </a:endParaRPr>
          </a:p>
          <a:p>
            <a:pPr lvl="0"/>
            <a:r>
              <a:rPr lang="nl-NL" sz="2000" b="1" dirty="0">
                <a:solidFill>
                  <a:prstClr val="black"/>
                </a:solidFill>
              </a:rPr>
              <a:t>Sleephelling </a:t>
            </a:r>
          </a:p>
          <a:p>
            <a:pPr lvl="0"/>
            <a:r>
              <a:rPr lang="nl-NL" sz="2000" b="1" dirty="0">
                <a:solidFill>
                  <a:prstClr val="black"/>
                </a:solidFill>
              </a:rPr>
              <a:t>Rietgedekte kap en achtkant.</a:t>
            </a:r>
          </a:p>
          <a:p>
            <a:endParaRPr lang="nl-NL" sz="3200" b="1" dirty="0"/>
          </a:p>
        </p:txBody>
      </p:sp>
    </p:spTree>
    <p:extLst>
      <p:ext uri="{BB962C8B-B14F-4D97-AF65-F5344CB8AC3E}">
        <p14:creationId xmlns:p14="http://schemas.microsoft.com/office/powerpoint/2010/main" val="3168243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t>
            </a:r>
            <a:r>
              <a:rPr lang="nl-NL" sz="3200" b="1" dirty="0" smtClean="0"/>
              <a:t>Houtzaagmolens deel 2.</a:t>
            </a:r>
            <a:endParaRPr lang="nl-NL" sz="3200" b="1" dirty="0"/>
          </a:p>
        </p:txBody>
      </p:sp>
      <p:sp>
        <p:nvSpPr>
          <p:cNvPr id="3" name="Tijdelijke aanduiding voor inhoud 2"/>
          <p:cNvSpPr>
            <a:spLocks noGrp="1"/>
          </p:cNvSpPr>
          <p:nvPr>
            <p:ph idx="1"/>
          </p:nvPr>
        </p:nvSpPr>
        <p:spPr>
          <a:xfrm>
            <a:off x="467544" y="1340768"/>
            <a:ext cx="8229600" cy="5040560"/>
          </a:xfrm>
        </p:spPr>
        <p:txBody>
          <a:bodyPr>
            <a:normAutofit/>
          </a:bodyPr>
          <a:lstStyle/>
          <a:p>
            <a:pPr marL="0" indent="0">
              <a:buNone/>
            </a:pPr>
            <a:r>
              <a:rPr lang="nl-NL" sz="2000" b="1" dirty="0" smtClean="0"/>
              <a:t>Net als deel 1 - De paltrokmolen -  is deze PowerPoint voor jullie </a:t>
            </a:r>
            <a:r>
              <a:rPr lang="nl-NL" sz="2000" b="1" dirty="0"/>
              <a:t>aangepast </a:t>
            </a:r>
            <a:r>
              <a:rPr lang="nl-NL" sz="2000" b="1" dirty="0" smtClean="0"/>
              <a:t>tot zelfstudie als oplossing voor de beperkingen door het Corona virus.  Ook nu weer heb je alle tijd om deze verdiepingscursus  in je op te nemen.</a:t>
            </a:r>
          </a:p>
          <a:p>
            <a:pPr marL="0" indent="0">
              <a:buNone/>
            </a:pPr>
            <a:r>
              <a:rPr lang="nl-NL" sz="2000" b="1" dirty="0" smtClean="0"/>
              <a:t>Door deze actie werd het mogelijk om veel meer afbeeldingen toe te voegen uit mijn ruime voorraad afbeeldingen. De beschrijving is soms karig, maar veel afbeeldingen zijn ook vaak een herhaling van de vorige.</a:t>
            </a:r>
          </a:p>
          <a:p>
            <a:pPr marL="0" indent="0">
              <a:buNone/>
            </a:pPr>
            <a:r>
              <a:rPr lang="nl-NL" sz="2000" b="1" dirty="0" smtClean="0"/>
              <a:t>In een enkel geval verwijs ik naar een YouTube filmpje die perfect bij het onderwerp past. Maar als je zoekopdracht  - molenaar penterbak -  invoert kom je veel meer molengerichte filmpjes tegen.</a:t>
            </a:r>
          </a:p>
          <a:p>
            <a:pPr marL="0" indent="0">
              <a:buNone/>
            </a:pPr>
            <a:r>
              <a:rPr lang="nl-NL" sz="2000" b="1" dirty="0" smtClean="0"/>
              <a:t>Ik zou zeggen: ga er maar eens lekker voor zitten en leer van de veelzijdigheid van een houtzaagmolen.</a:t>
            </a:r>
          </a:p>
          <a:p>
            <a:pPr marL="0" indent="0">
              <a:buNone/>
            </a:pPr>
            <a:endParaRPr lang="nl-NL" sz="2000" b="1" dirty="0"/>
          </a:p>
          <a:p>
            <a:pPr marL="0" indent="0">
              <a:buNone/>
            </a:pPr>
            <a:r>
              <a:rPr lang="nl-NL" sz="2000" b="1" dirty="0" smtClean="0"/>
              <a:t>Succes, </a:t>
            </a:r>
          </a:p>
          <a:p>
            <a:pPr marL="0" indent="0">
              <a:buNone/>
            </a:pPr>
            <a:r>
              <a:rPr lang="nl-NL" sz="2000" b="1" dirty="0" smtClean="0"/>
              <a:t>Jos van Schooten.</a:t>
            </a:r>
          </a:p>
          <a:p>
            <a:pPr marL="0" indent="0">
              <a:buNone/>
            </a:pPr>
            <a:endParaRPr lang="nl-NL" sz="2000" b="1" dirty="0"/>
          </a:p>
        </p:txBody>
      </p:sp>
    </p:spTree>
    <p:extLst>
      <p:ext uri="{BB962C8B-B14F-4D97-AF65-F5344CB8AC3E}">
        <p14:creationId xmlns:p14="http://schemas.microsoft.com/office/powerpoint/2010/main" val="3615142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a:solidFill>
                  <a:prstClr val="black"/>
                </a:solidFill>
              </a:rPr>
              <a:t>De Rat, </a:t>
            </a:r>
            <a:r>
              <a:rPr lang="nl-NL" sz="3200" b="1" dirty="0" smtClean="0">
                <a:solidFill>
                  <a:prstClr val="black"/>
                </a:solidFill>
              </a:rPr>
              <a:t>IJlst.</a:t>
            </a:r>
            <a:br>
              <a:rPr lang="nl-NL" sz="3200" b="1" dirty="0" smtClean="0">
                <a:solidFill>
                  <a:prstClr val="black"/>
                </a:solidFill>
              </a:rPr>
            </a:br>
            <a:r>
              <a:rPr lang="nl-NL" sz="2000" b="1" dirty="0" smtClean="0">
                <a:solidFill>
                  <a:prstClr val="black"/>
                </a:solidFill>
              </a:rPr>
              <a:t>Drie zaagramen en drie sledes.</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6689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z="3200" b="1" dirty="0">
                <a:solidFill>
                  <a:prstClr val="black"/>
                </a:solidFill>
              </a:rPr>
              <a:t>De Rat, </a:t>
            </a:r>
            <a:r>
              <a:rPr lang="nl-NL" sz="3200" b="1" dirty="0" smtClean="0">
                <a:solidFill>
                  <a:prstClr val="black"/>
                </a:solidFill>
              </a:rPr>
              <a:t>IJlst. </a:t>
            </a:r>
            <a:br>
              <a:rPr lang="nl-NL" sz="3200" b="1" dirty="0" smtClean="0">
                <a:solidFill>
                  <a:prstClr val="black"/>
                </a:solidFill>
              </a:rPr>
            </a:br>
            <a:r>
              <a:rPr lang="nl-NL" sz="2000" b="1" dirty="0" smtClean="0">
                <a:solidFill>
                  <a:prstClr val="black"/>
                </a:solidFill>
              </a:rPr>
              <a:t>De deuren bij de sleephelling staan open.</a:t>
            </a:r>
            <a:endParaRPr lang="nl-NL" sz="20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6689" y="1600200"/>
            <a:ext cx="703062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0894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De Rat, </a:t>
            </a:r>
            <a:r>
              <a:rPr lang="nl-NL" sz="3200" dirty="0" smtClean="0">
                <a:solidFill>
                  <a:prstClr val="black"/>
                </a:solidFill>
              </a:rPr>
              <a:t>IJlst</a:t>
            </a:r>
            <a:r>
              <a:rPr lang="nl-NL" sz="3200" dirty="0">
                <a:solidFill>
                  <a:prstClr val="black"/>
                </a:solidFill>
              </a:rPr>
              <a:t>.</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t>Een vierde </a:t>
            </a:r>
            <a:r>
              <a:rPr lang="nl-NL" sz="2000" b="1" dirty="0" smtClean="0"/>
              <a:t>zaagraam en </a:t>
            </a:r>
            <a:r>
              <a:rPr lang="nl-NL" sz="2000" b="1" dirty="0" smtClean="0"/>
              <a:t>zaagslee </a:t>
            </a:r>
            <a:r>
              <a:rPr lang="nl-NL" sz="2000" b="1" dirty="0" smtClean="0"/>
              <a:t>in de aanbouw. </a:t>
            </a:r>
          </a:p>
          <a:p>
            <a:r>
              <a:rPr lang="nl-NL" sz="2000" b="1" dirty="0" smtClean="0"/>
              <a:t>Elektrische </a:t>
            </a:r>
            <a:r>
              <a:rPr lang="nl-NL" sz="2000" b="1" dirty="0" smtClean="0"/>
              <a:t>aandrijving vanaf het zoldertje.</a:t>
            </a:r>
            <a:endParaRPr lang="nl-NL" sz="2000" b="1" dirty="0"/>
          </a:p>
        </p:txBody>
      </p:sp>
    </p:spTree>
    <p:extLst>
      <p:ext uri="{BB962C8B-B14F-4D97-AF65-F5344CB8AC3E}">
        <p14:creationId xmlns:p14="http://schemas.microsoft.com/office/powerpoint/2010/main" val="4106501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De Rat, </a:t>
            </a:r>
            <a:r>
              <a:rPr lang="nl-NL" sz="3200" dirty="0" smtClean="0">
                <a:solidFill>
                  <a:prstClr val="black"/>
                </a:solidFill>
              </a:rPr>
              <a:t>IJlst</a:t>
            </a:r>
            <a:r>
              <a:rPr lang="nl-NL" sz="3200" dirty="0">
                <a:solidFill>
                  <a:prstClr val="black"/>
                </a:solidFill>
              </a:rPr>
              <a:t>.</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t>Een hoekstijl </a:t>
            </a:r>
            <a:r>
              <a:rPr lang="nl-NL" sz="2000" b="1" dirty="0" smtClean="0"/>
              <a:t>van het vierkant. Rechts de aanbouw met de vierde zaag.</a:t>
            </a:r>
            <a:endParaRPr lang="nl-NL" sz="2000" b="1" dirty="0"/>
          </a:p>
        </p:txBody>
      </p:sp>
    </p:spTree>
    <p:extLst>
      <p:ext uri="{BB962C8B-B14F-4D97-AF65-F5344CB8AC3E}">
        <p14:creationId xmlns:p14="http://schemas.microsoft.com/office/powerpoint/2010/main" val="3406655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De Rat, </a:t>
            </a:r>
            <a:r>
              <a:rPr lang="nl-NL" sz="3200" dirty="0" smtClean="0">
                <a:solidFill>
                  <a:prstClr val="black"/>
                </a:solidFill>
              </a:rPr>
              <a:t>IJlst</a:t>
            </a:r>
            <a:r>
              <a:rPr lang="nl-NL" sz="3200" dirty="0">
                <a:solidFill>
                  <a:prstClr val="black"/>
                </a:solidFill>
              </a:rPr>
              <a:t>.</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9666" y="273050"/>
            <a:ext cx="4382518"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t>Overgang </a:t>
            </a:r>
            <a:r>
              <a:rPr lang="nl-NL" sz="2000" b="1" dirty="0" smtClean="0"/>
              <a:t>van de zaagschuur </a:t>
            </a:r>
            <a:r>
              <a:rPr lang="nl-NL" sz="2000" b="1" dirty="0" smtClean="0"/>
              <a:t>en </a:t>
            </a:r>
            <a:r>
              <a:rPr lang="nl-NL" sz="2000" b="1" dirty="0" smtClean="0"/>
              <a:t>de vierkante </a:t>
            </a:r>
            <a:r>
              <a:rPr lang="nl-NL" sz="2000" b="1" dirty="0" smtClean="0"/>
              <a:t>onderbouw.</a:t>
            </a:r>
            <a:endParaRPr lang="nl-NL" sz="2000" b="1" dirty="0"/>
          </a:p>
        </p:txBody>
      </p:sp>
    </p:spTree>
    <p:extLst>
      <p:ext uri="{BB962C8B-B14F-4D97-AF65-F5344CB8AC3E}">
        <p14:creationId xmlns:p14="http://schemas.microsoft.com/office/powerpoint/2010/main" val="949047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a:solidFill>
                  <a:prstClr val="black"/>
                </a:solidFill>
              </a:rPr>
              <a:t>De Rat, </a:t>
            </a:r>
            <a:r>
              <a:rPr lang="nl-NL" sz="3200" b="1" dirty="0" smtClean="0">
                <a:solidFill>
                  <a:prstClr val="black"/>
                </a:solidFill>
              </a:rPr>
              <a:t>IJlst. </a:t>
            </a:r>
            <a:br>
              <a:rPr lang="nl-NL" sz="3200" b="1" dirty="0" smtClean="0">
                <a:solidFill>
                  <a:prstClr val="black"/>
                </a:solidFill>
              </a:rPr>
            </a:br>
            <a:r>
              <a:rPr lang="nl-NL" sz="2200" b="1" dirty="0" smtClean="0">
                <a:solidFill>
                  <a:prstClr val="black"/>
                </a:solidFill>
              </a:rPr>
              <a:t>Bovenwiel en </a:t>
            </a:r>
            <a:r>
              <a:rPr lang="nl-NL" sz="2200" b="1" dirty="0" smtClean="0">
                <a:solidFill>
                  <a:prstClr val="black"/>
                </a:solidFill>
              </a:rPr>
              <a:t>bovenbonkelaar met conisch </a:t>
            </a:r>
            <a:r>
              <a:rPr lang="nl-NL" sz="2200" b="1" dirty="0" err="1" smtClean="0">
                <a:solidFill>
                  <a:prstClr val="black"/>
                </a:solidFill>
              </a:rPr>
              <a:t>kamwerk</a:t>
            </a:r>
            <a:r>
              <a:rPr lang="nl-NL" sz="2200" b="1" dirty="0" smtClean="0">
                <a:solidFill>
                  <a:prstClr val="black"/>
                </a:solidFill>
              </a:rPr>
              <a:t>.</a:t>
            </a:r>
            <a:endParaRPr lang="nl-NL" sz="2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165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De Rat, </a:t>
            </a:r>
            <a:r>
              <a:rPr lang="nl-NL" sz="3200" dirty="0" smtClean="0">
                <a:solidFill>
                  <a:prstClr val="black"/>
                </a:solidFill>
              </a:rPr>
              <a:t>IJlst</a:t>
            </a:r>
            <a:r>
              <a:rPr lang="nl-NL" sz="3200" dirty="0">
                <a:solidFill>
                  <a:prstClr val="black"/>
                </a:solidFill>
              </a:rPr>
              <a:t>.</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t>Koningsspil, onderbonkelaar en </a:t>
            </a:r>
            <a:r>
              <a:rPr lang="nl-NL" sz="2000" b="1" dirty="0" smtClean="0"/>
              <a:t>krukwiel = schijfloop</a:t>
            </a:r>
            <a:r>
              <a:rPr lang="nl-NL" sz="2000" b="1" dirty="0" smtClean="0"/>
              <a:t>.</a:t>
            </a:r>
          </a:p>
          <a:p>
            <a:endParaRPr lang="nl-NL" sz="2000" b="1" dirty="0"/>
          </a:p>
          <a:p>
            <a:r>
              <a:rPr lang="nl-NL" sz="2000" b="1" dirty="0" smtClean="0"/>
              <a:t>Twee schaarstijlen </a:t>
            </a:r>
            <a:r>
              <a:rPr lang="nl-NL" sz="2000" b="1" dirty="0" smtClean="0"/>
              <a:t>met spilkalf en </a:t>
            </a:r>
            <a:r>
              <a:rPr lang="nl-NL" sz="2000" b="1" dirty="0" smtClean="0"/>
              <a:t>de koningsstijl in een taatspot</a:t>
            </a:r>
            <a:r>
              <a:rPr lang="nl-NL" sz="2000" b="1" dirty="0" smtClean="0"/>
              <a:t>.</a:t>
            </a:r>
            <a:endParaRPr lang="nl-NL" sz="2000" b="1" dirty="0"/>
          </a:p>
        </p:txBody>
      </p:sp>
    </p:spTree>
    <p:extLst>
      <p:ext uri="{BB962C8B-B14F-4D97-AF65-F5344CB8AC3E}">
        <p14:creationId xmlns:p14="http://schemas.microsoft.com/office/powerpoint/2010/main" val="994476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z="3200" b="1" dirty="0">
                <a:solidFill>
                  <a:prstClr val="black"/>
                </a:solidFill>
              </a:rPr>
              <a:t>De Rat, </a:t>
            </a:r>
            <a:r>
              <a:rPr lang="nl-NL" sz="3200" b="1" dirty="0" smtClean="0">
                <a:solidFill>
                  <a:prstClr val="black"/>
                </a:solidFill>
              </a:rPr>
              <a:t>IJlst. </a:t>
            </a:r>
            <a:br>
              <a:rPr lang="nl-NL" sz="3200" b="1" dirty="0" smtClean="0">
                <a:solidFill>
                  <a:prstClr val="black"/>
                </a:solidFill>
              </a:rPr>
            </a:br>
            <a:r>
              <a:rPr lang="nl-NL" sz="2000" b="1" dirty="0" smtClean="0">
                <a:solidFill>
                  <a:prstClr val="black"/>
                </a:solidFill>
              </a:rPr>
              <a:t>Krukas op het eindlager.</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9510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De Rat, </a:t>
            </a:r>
            <a:r>
              <a:rPr lang="nl-NL" sz="3200" dirty="0" smtClean="0">
                <a:solidFill>
                  <a:prstClr val="black"/>
                </a:solidFill>
              </a:rPr>
              <a:t>IJlst</a:t>
            </a:r>
            <a:r>
              <a:rPr lang="nl-NL" sz="3200" dirty="0">
                <a:solidFill>
                  <a:prstClr val="black"/>
                </a:solidFill>
              </a:rPr>
              <a:t>.</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t>Zagen.</a:t>
            </a:r>
            <a:endParaRPr lang="nl-NL" sz="2000" b="1" dirty="0"/>
          </a:p>
        </p:txBody>
      </p:sp>
    </p:spTree>
    <p:extLst>
      <p:ext uri="{BB962C8B-B14F-4D97-AF65-F5344CB8AC3E}">
        <p14:creationId xmlns:p14="http://schemas.microsoft.com/office/powerpoint/2010/main" val="448053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smtClean="0"/>
              <a:t>Bolwerksmolen</a:t>
            </a:r>
            <a:r>
              <a:rPr lang="nl-NL" sz="3200" b="1" dirty="0" smtClean="0"/>
              <a:t>, Deventer.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983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sz="3200" b="1" dirty="0" smtClean="0"/>
              <a:t>Zaandam 1614 De Grauwe Beer.</a:t>
            </a:r>
            <a:endParaRPr lang="nl-NL" sz="3200" b="1" dirty="0"/>
          </a:p>
        </p:txBody>
      </p:sp>
      <p:sp>
        <p:nvSpPr>
          <p:cNvPr id="7" name="Tekstvak 6"/>
          <p:cNvSpPr txBox="1"/>
          <p:nvPr/>
        </p:nvSpPr>
        <p:spPr>
          <a:xfrm>
            <a:off x="684542" y="1124744"/>
            <a:ext cx="7776864" cy="5016758"/>
          </a:xfrm>
          <a:prstGeom prst="rect">
            <a:avLst/>
          </a:prstGeom>
          <a:noFill/>
        </p:spPr>
        <p:txBody>
          <a:bodyPr wrap="square" rtlCol="0">
            <a:spAutoFit/>
          </a:bodyPr>
          <a:lstStyle/>
          <a:p>
            <a:r>
              <a:rPr lang="nl-NL" sz="2000" b="1" dirty="0" smtClean="0"/>
              <a:t>Dirck Sybrantsz. koopt een deel van het octrooi van Cornelis Cornelisz. om de eerste zaagmolen bovenkruier te kunnen bouwen.</a:t>
            </a:r>
          </a:p>
          <a:p>
            <a:r>
              <a:rPr lang="nl-NL" sz="2000" b="1" dirty="0" smtClean="0"/>
              <a:t>In 1614 ontstaat de industriezaagmolen.</a:t>
            </a:r>
          </a:p>
          <a:p>
            <a:endParaRPr lang="nl-NL" sz="1000" b="1" dirty="0"/>
          </a:p>
          <a:p>
            <a:r>
              <a:rPr lang="nl-NL" sz="2000" b="1" dirty="0" smtClean="0"/>
              <a:t>Dirck Sybrantsz. doopte zijn molen met “De Grauwe Beer”. Deze molen heeft tot 1889 aan de Zaan hout gezaagd.</a:t>
            </a:r>
          </a:p>
          <a:p>
            <a:r>
              <a:rPr lang="nl-NL" sz="2000" b="1" dirty="0" smtClean="0"/>
              <a:t>In april 1891 is de molen tot stellinghoogte afgebroken om toen naar Limburg te verhuizen.</a:t>
            </a:r>
          </a:p>
          <a:p>
            <a:endParaRPr lang="nl-NL" sz="1000" b="1" dirty="0"/>
          </a:p>
          <a:p>
            <a:r>
              <a:rPr lang="nl-NL" sz="2000" b="1" dirty="0" smtClean="0"/>
              <a:t>Hier werd hij omgebouwd tot beltkorenmolen. </a:t>
            </a:r>
          </a:p>
          <a:p>
            <a:r>
              <a:rPr lang="nl-NL" sz="2000" b="1" dirty="0" smtClean="0"/>
              <a:t>In 1983 werd de molen verplaatst uit het dorp. De molen was zo slecht dat hij vrijwel volledig opnieuw is gebouwd. </a:t>
            </a:r>
          </a:p>
          <a:p>
            <a:r>
              <a:rPr lang="nl-NL" sz="2000" b="1" dirty="0" smtClean="0"/>
              <a:t>Alleen 4 bintbalken, waarvan één met inkepingen van een </a:t>
            </a:r>
            <a:r>
              <a:rPr lang="nl-NL" sz="2000" b="1" dirty="0" err="1" smtClean="0"/>
              <a:t>krukpol</a:t>
            </a:r>
            <a:r>
              <a:rPr lang="nl-NL" sz="2000" b="1" dirty="0" smtClean="0"/>
              <a:t>, tonen het bewijs dat het ooit een zaagmolen was. </a:t>
            </a:r>
          </a:p>
          <a:p>
            <a:endParaRPr lang="nl-NL" sz="1000" b="1" dirty="0" smtClean="0"/>
          </a:p>
          <a:p>
            <a:r>
              <a:rPr lang="nl-NL" sz="2000" b="1" dirty="0" smtClean="0"/>
              <a:t>In 2014 is de molen op spectaculaire wijze een eind verderop gezet vanwege de hoge waterstand van het winterbed van de Maas.</a:t>
            </a:r>
            <a:endParaRPr lang="nl-NL" sz="2000" b="1" dirty="0"/>
          </a:p>
        </p:txBody>
      </p:sp>
    </p:spTree>
    <p:extLst>
      <p:ext uri="{BB962C8B-B14F-4D97-AF65-F5344CB8AC3E}">
        <p14:creationId xmlns:p14="http://schemas.microsoft.com/office/powerpoint/2010/main" val="2100423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err="1">
                <a:solidFill>
                  <a:prstClr val="black"/>
                </a:solidFill>
              </a:rPr>
              <a:t>Bolwerksmolen</a:t>
            </a:r>
            <a:r>
              <a:rPr lang="nl-NL" sz="3200" b="1" dirty="0">
                <a:solidFill>
                  <a:prstClr val="black"/>
                </a:solidFill>
              </a:rPr>
              <a:t>, Deventer</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Drie zaagramen, drie sledes.</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2157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err="1">
                <a:solidFill>
                  <a:prstClr val="black"/>
                </a:solidFill>
              </a:rPr>
              <a:t>Bolwerksmolen</a:t>
            </a:r>
            <a:r>
              <a:rPr lang="nl-NL" sz="3200" b="1" dirty="0">
                <a:solidFill>
                  <a:prstClr val="black"/>
                </a:solidFill>
              </a:rPr>
              <a:t>, Deventer</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Gezien vanaf de andere kant.</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829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err="1">
                <a:solidFill>
                  <a:prstClr val="black"/>
                </a:solidFill>
              </a:rPr>
              <a:t>Bolwerksmolen</a:t>
            </a:r>
            <a:r>
              <a:rPr lang="nl-NL" sz="3200" b="1" dirty="0">
                <a:solidFill>
                  <a:prstClr val="black"/>
                </a:solidFill>
              </a:rPr>
              <a:t>, Deventer</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Bintbalken van de krukzolder. </a:t>
            </a:r>
            <a:r>
              <a:rPr lang="nl-NL" sz="2000" b="1" dirty="0" smtClean="0">
                <a:solidFill>
                  <a:prstClr val="black"/>
                </a:solidFill>
              </a:rPr>
              <a:t> De krukas is ook voorzien van een elektrische </a:t>
            </a:r>
            <a:r>
              <a:rPr lang="nl-NL" sz="2000" b="1" dirty="0" smtClean="0">
                <a:solidFill>
                  <a:prstClr val="black"/>
                </a:solidFill>
              </a:rPr>
              <a:t>aandrijving.</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2464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err="1">
                <a:solidFill>
                  <a:prstClr val="black"/>
                </a:solidFill>
              </a:rPr>
              <a:t>Bolwerksmolen</a:t>
            </a:r>
            <a:r>
              <a:rPr lang="nl-NL" sz="3200" b="1" dirty="0">
                <a:solidFill>
                  <a:prstClr val="black"/>
                </a:solidFill>
              </a:rPr>
              <a:t>, </a:t>
            </a:r>
            <a:r>
              <a:rPr lang="nl-NL" sz="3200" b="1" dirty="0" smtClean="0">
                <a:solidFill>
                  <a:prstClr val="black"/>
                </a:solidFill>
              </a:rPr>
              <a:t>Deventer.</a:t>
            </a:r>
            <a:br>
              <a:rPr lang="nl-NL" sz="3200" b="1" dirty="0" smtClean="0">
                <a:solidFill>
                  <a:prstClr val="black"/>
                </a:solidFill>
              </a:rPr>
            </a:br>
            <a:r>
              <a:rPr lang="nl-NL" sz="2000" b="1" dirty="0" smtClean="0">
                <a:solidFill>
                  <a:prstClr val="black"/>
                </a:solidFill>
              </a:rPr>
              <a:t>Winderijen.</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6639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r>
              <a:rPr lang="nl-NL" sz="3200" dirty="0" smtClean="0">
                <a:solidFill>
                  <a:prstClr val="black"/>
                </a:solidFill>
              </a:rPr>
              <a:t>De </a:t>
            </a:r>
            <a:r>
              <a:rPr lang="nl-NL" sz="3200" dirty="0" smtClean="0">
                <a:solidFill>
                  <a:prstClr val="black"/>
                </a:solidFill>
              </a:rPr>
              <a:t>Jager,</a:t>
            </a:r>
            <a:r>
              <a:rPr lang="nl-NL" sz="3200" dirty="0" smtClean="0">
                <a:solidFill>
                  <a:prstClr val="black"/>
                </a:solidFill>
              </a:rPr>
              <a:t/>
            </a:r>
            <a:br>
              <a:rPr lang="nl-NL" sz="3200" dirty="0" smtClean="0">
                <a:solidFill>
                  <a:prstClr val="black"/>
                </a:solidFill>
              </a:rPr>
            </a:br>
            <a:r>
              <a:rPr lang="nl-NL" sz="3200" dirty="0" smtClean="0">
                <a:solidFill>
                  <a:prstClr val="black"/>
                </a:solidFill>
              </a:rPr>
              <a:t>Woudsend.</a:t>
            </a:r>
            <a:endParaRPr lang="nl-NL" sz="3200" dirty="0">
              <a:effectLst>
                <a:outerShdw blurRad="38100" dist="38100" dir="2700000" algn="tl">
                  <a:srgbClr val="000000">
                    <a:alpha val="43137"/>
                  </a:srgbClr>
                </a:outerShdw>
              </a:effectLst>
              <a:latin typeface="Georgia" pitchFamily="18" charset="0"/>
            </a:endParaRPr>
          </a:p>
        </p:txBody>
      </p:sp>
      <p:pic>
        <p:nvPicPr>
          <p:cNvPr id="7" name="Tijdelijke aanduiding voor afbeelding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7775" y="342106"/>
            <a:ext cx="4686300" cy="5715000"/>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endParaRPr lang="nl-NL" sz="2400" dirty="0"/>
          </a:p>
          <a:p>
            <a:endParaRPr lang="nl-NL" sz="2400" dirty="0" smtClean="0"/>
          </a:p>
          <a:p>
            <a:endParaRPr lang="nl-NL" sz="2400" dirty="0"/>
          </a:p>
          <a:p>
            <a:endParaRPr lang="nl-NL" sz="2400" dirty="0" smtClean="0"/>
          </a:p>
        </p:txBody>
      </p:sp>
    </p:spTree>
    <p:extLst>
      <p:ext uri="{BB962C8B-B14F-4D97-AF65-F5344CB8AC3E}">
        <p14:creationId xmlns:p14="http://schemas.microsoft.com/office/powerpoint/2010/main" val="2039183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Jager, </a:t>
            </a:r>
            <a:r>
              <a:rPr lang="nl-NL" sz="3200" b="1" dirty="0" smtClean="0"/>
              <a:t>Woudsend.</a:t>
            </a:r>
            <a:br>
              <a:rPr lang="nl-NL" sz="3200" b="1" dirty="0" smtClean="0"/>
            </a:br>
            <a:r>
              <a:rPr lang="nl-NL" sz="2000" b="1" dirty="0" smtClean="0"/>
              <a:t>Drie zaagramen en drie zaagsledes.</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539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a:solidFill>
                  <a:prstClr val="black"/>
                </a:solidFill>
              </a:rPr>
              <a:t>De Jager, Woudsend</a:t>
            </a:r>
            <a:r>
              <a:rPr lang="nl-NL" sz="3200" b="1" dirty="0" smtClean="0">
                <a:solidFill>
                  <a:prstClr val="black"/>
                </a:solidFill>
              </a:rPr>
              <a:t>. </a:t>
            </a:r>
            <a:br>
              <a:rPr lang="nl-NL" sz="3200" b="1" dirty="0" smtClean="0">
                <a:solidFill>
                  <a:prstClr val="black"/>
                </a:solidFill>
              </a:rPr>
            </a:br>
            <a:r>
              <a:rPr lang="nl-NL" sz="2200" b="1" dirty="0" err="1" smtClean="0">
                <a:solidFill>
                  <a:prstClr val="black"/>
                </a:solidFill>
              </a:rPr>
              <a:t>Zaagselkot</a:t>
            </a:r>
            <a:r>
              <a:rPr lang="nl-NL" sz="2200" b="1" dirty="0" smtClean="0">
                <a:solidFill>
                  <a:prstClr val="black"/>
                </a:solidFill>
              </a:rPr>
              <a:t> met </a:t>
            </a:r>
            <a:r>
              <a:rPr lang="nl-NL" sz="2200" b="1" dirty="0" err="1" smtClean="0">
                <a:solidFill>
                  <a:prstClr val="black"/>
                </a:solidFill>
              </a:rPr>
              <a:t>kotdeur</a:t>
            </a:r>
            <a:r>
              <a:rPr lang="nl-NL" sz="2200" b="1" dirty="0" smtClean="0">
                <a:solidFill>
                  <a:prstClr val="black"/>
                </a:solidFill>
              </a:rPr>
              <a:t>. Poeren onder de vloerbalken.</a:t>
            </a:r>
            <a:endParaRPr lang="nl-NL" sz="2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5215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smtClean="0"/>
              <a:t>Fram</a:t>
            </a:r>
            <a:r>
              <a:rPr lang="nl-NL" sz="3200" b="1" dirty="0" smtClean="0"/>
              <a:t>, Woltersum.</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1086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t>Fram</a:t>
            </a:r>
            <a:r>
              <a:rPr lang="nl-NL" sz="3200" b="1" dirty="0"/>
              <a:t>, Woltersum.</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9782" y="273050"/>
            <a:ext cx="4842285" cy="585311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p:txBody>
          <a:bodyPr>
            <a:normAutofit/>
          </a:bodyPr>
          <a:lstStyle/>
          <a:p>
            <a:endParaRPr lang="nl-NL" sz="3200" b="1" dirty="0" smtClean="0"/>
          </a:p>
          <a:p>
            <a:r>
              <a:rPr lang="nl-NL" sz="2000" b="1" dirty="0" smtClean="0"/>
              <a:t>Korenmolen</a:t>
            </a:r>
          </a:p>
          <a:p>
            <a:r>
              <a:rPr lang="nl-NL" sz="2000" b="1" dirty="0" smtClean="0"/>
              <a:t>Pelmolen</a:t>
            </a:r>
          </a:p>
          <a:p>
            <a:r>
              <a:rPr lang="nl-NL" sz="2000" b="1" dirty="0" smtClean="0"/>
              <a:t>Zaagmolen</a:t>
            </a:r>
            <a:endParaRPr lang="nl-NL" sz="2000" b="1" dirty="0"/>
          </a:p>
        </p:txBody>
      </p:sp>
    </p:spTree>
    <p:extLst>
      <p:ext uri="{BB962C8B-B14F-4D97-AF65-F5344CB8AC3E}">
        <p14:creationId xmlns:p14="http://schemas.microsoft.com/office/powerpoint/2010/main" val="2489666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t>Fram</a:t>
            </a:r>
            <a:r>
              <a:rPr lang="nl-NL" sz="3200" b="1" dirty="0"/>
              <a:t>, </a:t>
            </a:r>
            <a:r>
              <a:rPr lang="nl-NL" sz="3200" b="1" dirty="0" smtClean="0"/>
              <a:t>Woltersum.</a:t>
            </a:r>
            <a:br>
              <a:rPr lang="nl-NL" sz="3200" b="1" dirty="0" smtClean="0"/>
            </a:br>
            <a:r>
              <a:rPr lang="nl-NL" sz="2000" b="1" dirty="0" smtClean="0"/>
              <a:t>Drie zaagramen en drie sledes.</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6556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3200" b="1" dirty="0" smtClean="0">
                <a:latin typeface="Calibri" panose="020F0502020204030204" pitchFamily="34" charset="0"/>
                <a:cs typeface="Calibri" panose="020F0502020204030204" pitchFamily="34" charset="0"/>
              </a:rPr>
              <a:t>Beesel Limburg.</a:t>
            </a:r>
            <a:endParaRPr lang="nl-NL" sz="3200" b="1" dirty="0">
              <a:latin typeface="Calibri" panose="020F0502020204030204" pitchFamily="34" charset="0"/>
              <a:cs typeface="Calibri" panose="020F0502020204030204" pitchFamily="34" charset="0"/>
            </a:endParaRPr>
          </a:p>
        </p:txBody>
      </p:sp>
      <p:pic>
        <p:nvPicPr>
          <p:cNvPr id="8" name="Tijdelijke aanduiding voor afbeelding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418" y="1268760"/>
            <a:ext cx="6781164" cy="4509474"/>
          </a:xfrm>
          <a:prstGeom prst="rect">
            <a:avLst/>
          </a:prstGeom>
          <a:ln>
            <a:noFill/>
          </a:ln>
          <a:effectLst>
            <a:outerShdw blurRad="292100" dist="139700" dir="2700000" algn="tl" rotWithShape="0">
              <a:srgbClr val="333333">
                <a:alpha val="65000"/>
              </a:srgbClr>
            </a:outerShdw>
          </a:effectLst>
        </p:spPr>
      </p:pic>
      <p:sp>
        <p:nvSpPr>
          <p:cNvPr id="7" name="Tijdelijke aanduiding voor tekst 6"/>
          <p:cNvSpPr>
            <a:spLocks noGrp="1"/>
          </p:cNvSpPr>
          <p:nvPr>
            <p:ph type="body" sz="half" idx="4294967295"/>
          </p:nvPr>
        </p:nvSpPr>
        <p:spPr>
          <a:xfrm>
            <a:off x="1828800" y="5805264"/>
            <a:ext cx="5486400" cy="804862"/>
          </a:xfrm>
        </p:spPr>
        <p:txBody>
          <a:bodyPr>
            <a:normAutofit/>
          </a:bodyPr>
          <a:lstStyle/>
          <a:p>
            <a:pPr marL="0" indent="0" algn="ctr">
              <a:buNone/>
            </a:pPr>
            <a:r>
              <a:rPr lang="nl-NL" sz="2000" b="1" dirty="0" smtClean="0">
                <a:latin typeface="Calibri" panose="020F0502020204030204" pitchFamily="34" charset="0"/>
                <a:cs typeface="Calibri" panose="020F0502020204030204" pitchFamily="34" charset="0"/>
              </a:rPr>
              <a:t>1891 Beltkorenmolen De Grauwe Beer.</a:t>
            </a:r>
            <a:endParaRPr lang="nl-N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4264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Bovenwiel, koningsspil en bovenbonkelaar.</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6328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Koningsspil, </a:t>
            </a:r>
            <a:r>
              <a:rPr lang="nl-NL" sz="2000" b="1" dirty="0" err="1" smtClean="0">
                <a:solidFill>
                  <a:prstClr val="black"/>
                </a:solidFill>
              </a:rPr>
              <a:t>luiwiel</a:t>
            </a:r>
            <a:r>
              <a:rPr lang="nl-NL" sz="2000" b="1" dirty="0" smtClean="0">
                <a:solidFill>
                  <a:prstClr val="black"/>
                </a:solidFill>
              </a:rPr>
              <a:t> en luias, spoorwiel.</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4211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200" b="1" dirty="0" smtClean="0">
                <a:solidFill>
                  <a:prstClr val="black"/>
                </a:solidFill>
              </a:rPr>
              <a:t>Koningsspil, onderbonkelaar en krukwiel met krukas.</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1743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200" b="1" dirty="0" smtClean="0">
                <a:solidFill>
                  <a:prstClr val="black"/>
                </a:solidFill>
              </a:rPr>
              <a:t>Maalzolder en </a:t>
            </a:r>
            <a:r>
              <a:rPr lang="nl-NL" sz="2200" b="1" dirty="0" err="1" smtClean="0">
                <a:solidFill>
                  <a:prstClr val="black"/>
                </a:solidFill>
              </a:rPr>
              <a:t>pelvloer</a:t>
            </a:r>
            <a:r>
              <a:rPr lang="nl-NL" sz="2200" b="1" dirty="0" smtClean="0">
                <a:solidFill>
                  <a:prstClr val="black"/>
                </a:solidFill>
              </a:rPr>
              <a:t>. </a:t>
            </a:r>
            <a:br>
              <a:rPr lang="nl-NL" sz="2200" b="1" dirty="0" smtClean="0">
                <a:solidFill>
                  <a:prstClr val="black"/>
                </a:solidFill>
              </a:rPr>
            </a:br>
            <a:r>
              <a:rPr lang="nl-NL" sz="2200" b="1" dirty="0" smtClean="0">
                <a:solidFill>
                  <a:prstClr val="black"/>
                </a:solidFill>
              </a:rPr>
              <a:t>1 koppel maalstenen twee kolderstokken en een </a:t>
            </a:r>
            <a:r>
              <a:rPr lang="nl-NL" sz="2200" b="1" dirty="0" err="1" smtClean="0">
                <a:solidFill>
                  <a:prstClr val="black"/>
                </a:solidFill>
              </a:rPr>
              <a:t>pelspil</a:t>
            </a:r>
            <a:r>
              <a:rPr lang="nl-NL" sz="2200" b="1" dirty="0" smtClean="0">
                <a:solidFill>
                  <a:prstClr val="black"/>
                </a:solidFill>
              </a:rPr>
              <a:t>.</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8487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200" b="1" dirty="0" smtClean="0">
                <a:solidFill>
                  <a:prstClr val="black"/>
                </a:solidFill>
              </a:rPr>
              <a:t>Pelsteen onder de </a:t>
            </a:r>
            <a:r>
              <a:rPr lang="nl-NL" sz="2200" b="1" dirty="0" err="1" smtClean="0">
                <a:solidFill>
                  <a:prstClr val="black"/>
                </a:solidFill>
              </a:rPr>
              <a:t>pelvloer</a:t>
            </a:r>
            <a:r>
              <a:rPr lang="nl-NL" sz="2200" b="1" dirty="0" smtClean="0">
                <a:solidFill>
                  <a:prstClr val="black"/>
                </a:solidFill>
              </a:rPr>
              <a:t> met </a:t>
            </a:r>
            <a:r>
              <a:rPr lang="nl-NL" sz="2200" b="1" dirty="0" err="1" smtClean="0">
                <a:solidFill>
                  <a:prstClr val="black"/>
                </a:solidFill>
              </a:rPr>
              <a:t>pelblik</a:t>
            </a:r>
            <a:r>
              <a:rPr lang="nl-NL" sz="2200" b="1" dirty="0" smtClean="0">
                <a:solidFill>
                  <a:prstClr val="black"/>
                </a:solidFill>
              </a:rPr>
              <a:t> en </a:t>
            </a:r>
            <a:r>
              <a:rPr lang="nl-NL" sz="2200" b="1" dirty="0" err="1" smtClean="0">
                <a:solidFill>
                  <a:prstClr val="black"/>
                </a:solidFill>
              </a:rPr>
              <a:t>dustvloer</a:t>
            </a:r>
            <a:r>
              <a:rPr lang="nl-NL" sz="2200" b="1" dirty="0" smtClean="0">
                <a:solidFill>
                  <a:prstClr val="black"/>
                </a:solidFill>
              </a:rPr>
              <a:t>.</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8230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200" b="1" dirty="0" smtClean="0">
                <a:solidFill>
                  <a:prstClr val="black"/>
                </a:solidFill>
              </a:rPr>
              <a:t>Raamzolder met drie kolderstokken aan de draaihoofden en drie wipstokken van de winderijen.</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5577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err="1">
                <a:solidFill>
                  <a:prstClr val="black"/>
                </a:solidFill>
              </a:rPr>
              <a:t>Fram</a:t>
            </a:r>
            <a:r>
              <a:rPr lang="nl-NL" sz="3200" b="1" dirty="0">
                <a:solidFill>
                  <a:prstClr val="black"/>
                </a:solidFill>
              </a:rPr>
              <a:t>, Woltersum</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Zaagvloer.</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9695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3466728" cy="1162050"/>
          </a:xfrm>
        </p:spPr>
        <p:txBody>
          <a:bodyPr>
            <a:noAutofit/>
          </a:bodyPr>
          <a:lstStyle/>
          <a:p>
            <a:r>
              <a:rPr lang="nl-NL" sz="3200" b="1" dirty="0" smtClean="0"/>
              <a:t>d’ Heesterboom, Leiden.</a:t>
            </a:r>
            <a:endParaRPr lang="nl-NL" sz="3200" b="1"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7717" y="273050"/>
            <a:ext cx="4426416" cy="5853113"/>
          </a:xfrm>
          <a:prstGeom prst="rect">
            <a:avLst/>
          </a:prstGeom>
          <a:ln>
            <a:noFill/>
          </a:ln>
          <a:effectLst>
            <a:outerShdw blurRad="292100" dist="139700" dir="2700000" algn="tl" rotWithShape="0">
              <a:srgbClr val="333333">
                <a:alpha val="65000"/>
              </a:srgbClr>
            </a:outerShdw>
          </a:effectLst>
        </p:spPr>
      </p:pic>
      <p:sp>
        <p:nvSpPr>
          <p:cNvPr id="8" name="Tijdelijke aanduiding voor tekst 7"/>
          <p:cNvSpPr>
            <a:spLocks noGrp="1"/>
          </p:cNvSpPr>
          <p:nvPr>
            <p:ph type="body" sz="half" idx="2"/>
          </p:nvPr>
        </p:nvSpPr>
        <p:spPr/>
        <p:txBody>
          <a:bodyPr/>
          <a:lstStyle/>
          <a:p>
            <a:endParaRPr lang="nl-NL" dirty="0"/>
          </a:p>
        </p:txBody>
      </p:sp>
    </p:spTree>
    <p:extLst>
      <p:ext uri="{BB962C8B-B14F-4D97-AF65-F5344CB8AC3E}">
        <p14:creationId xmlns:p14="http://schemas.microsoft.com/office/powerpoint/2010/main" val="463011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prstClr val="black"/>
                </a:solidFill>
              </a:rPr>
              <a:t>d’ Heesterboom, Leiden</a:t>
            </a:r>
            <a:r>
              <a:rPr lang="nl-NL" sz="3200" b="1" dirty="0" smtClean="0">
                <a:solidFill>
                  <a:prstClr val="black"/>
                </a:solidFill>
              </a:rPr>
              <a:t>.</a:t>
            </a:r>
            <a:br>
              <a:rPr lang="nl-NL" sz="3200" b="1" dirty="0" smtClean="0">
                <a:solidFill>
                  <a:prstClr val="black"/>
                </a:solidFill>
              </a:rPr>
            </a:br>
            <a:r>
              <a:rPr lang="nl-NL" sz="2200" b="1" dirty="0" smtClean="0">
                <a:solidFill>
                  <a:prstClr val="black"/>
                </a:solidFill>
              </a:rPr>
              <a:t>Drie zaagramen, drie zaagsledes en 1 schulpvloer bij het linker raam.</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592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prstClr val="black"/>
                </a:solidFill>
              </a:rPr>
              <a:t>d’ Heesterboom, Leiden</a:t>
            </a:r>
            <a:r>
              <a:rPr lang="nl-NL" sz="3200" b="1" dirty="0" smtClean="0">
                <a:solidFill>
                  <a:prstClr val="black"/>
                </a:solidFill>
              </a:rPr>
              <a:t>.</a:t>
            </a:r>
            <a:br>
              <a:rPr lang="nl-NL" sz="3200" b="1" dirty="0" smtClean="0">
                <a:solidFill>
                  <a:prstClr val="black"/>
                </a:solidFill>
              </a:rPr>
            </a:br>
            <a:r>
              <a:rPr lang="nl-NL" sz="2000" b="1" dirty="0" smtClean="0">
                <a:solidFill>
                  <a:prstClr val="black"/>
                </a:solidFill>
              </a:rPr>
              <a:t>Krabbelwerk van de slee bij het grote raam.</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3490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260648"/>
            <a:ext cx="8229600" cy="792088"/>
          </a:xfrm>
        </p:spPr>
        <p:txBody>
          <a:bodyPr>
            <a:normAutofit/>
          </a:bodyPr>
          <a:lstStyle/>
          <a:p>
            <a:r>
              <a:rPr lang="nl-NL" sz="2000" b="1" dirty="0"/>
              <a:t>Molendatabase </a:t>
            </a:r>
            <a:r>
              <a:rPr lang="nl-NL" sz="2000" b="1" dirty="0" smtClean="0"/>
              <a:t>van </a:t>
            </a:r>
            <a:r>
              <a:rPr lang="nl-NL" sz="2000" b="1" dirty="0"/>
              <a:t>verdwenen </a:t>
            </a:r>
            <a:r>
              <a:rPr lang="nl-NL" sz="2000" b="1" dirty="0" smtClean="0"/>
              <a:t>molens.</a:t>
            </a:r>
            <a:endParaRPr lang="nl-NL" sz="2000" dirty="0"/>
          </a:p>
        </p:txBody>
      </p:sp>
      <p:sp>
        <p:nvSpPr>
          <p:cNvPr id="6" name="Tijdelijke aanduiding voor inhoud 5"/>
          <p:cNvSpPr>
            <a:spLocks noGrp="1"/>
          </p:cNvSpPr>
          <p:nvPr>
            <p:ph idx="1"/>
          </p:nvPr>
        </p:nvSpPr>
        <p:spPr>
          <a:xfrm>
            <a:off x="457200" y="1052736"/>
            <a:ext cx="8229600" cy="5073427"/>
          </a:xfrm>
        </p:spPr>
        <p:txBody>
          <a:bodyPr>
            <a:normAutofit/>
          </a:bodyPr>
          <a:lstStyle/>
          <a:p>
            <a:pPr marL="0" indent="0">
              <a:buNone/>
            </a:pPr>
            <a:r>
              <a:rPr lang="nl-NL" sz="1200" dirty="0" smtClean="0">
                <a:solidFill>
                  <a:prstClr val="black"/>
                </a:solidFill>
              </a:rPr>
              <a:t>tekst Molen De Grauwe Beer.</a:t>
            </a:r>
          </a:p>
          <a:p>
            <a:pPr marL="0" indent="0">
              <a:buNone/>
            </a:pPr>
            <a:endParaRPr lang="nl-NL" sz="1200" dirty="0">
              <a:solidFill>
                <a:prstClr val="black"/>
              </a:solidFill>
            </a:endParaRPr>
          </a:p>
          <a:p>
            <a:pPr marL="0" indent="0">
              <a:buNone/>
            </a:pPr>
            <a:r>
              <a:rPr lang="nl-NL" sz="2000" b="1" dirty="0" smtClean="0">
                <a:solidFill>
                  <a:prstClr val="black"/>
                </a:solidFill>
              </a:rPr>
              <a:t>1610 - 1625</a:t>
            </a:r>
          </a:p>
          <a:p>
            <a:pPr marL="0" indent="0">
              <a:buNone/>
            </a:pPr>
            <a:r>
              <a:rPr lang="nl-NL" sz="1200" dirty="0" smtClean="0">
                <a:solidFill>
                  <a:prstClr val="black"/>
                </a:solidFill>
              </a:rPr>
              <a:t>Tussen </a:t>
            </a:r>
            <a:r>
              <a:rPr lang="nl-NL" sz="1200" dirty="0">
                <a:solidFill>
                  <a:prstClr val="black"/>
                </a:solidFill>
              </a:rPr>
              <a:t>het jaar 1610 en 1625 verrezen de eerste industriemolens aan de Zaan. De gegevens over deze molens zijn schaars. Ook hebben de meeste van deze molens maar kort bestaan. Dit zal ongetwijfeld te maken hebben gehad, dat zich in die periode, de dorpskernen van Zaandam, Koog aan de Zaan, Zaandijk en Wormerveer begonnen te ontwikkelen. Hierdoor kwamen deze molens in de verdrukking. Het is zeer goed mogelijk dat een aantal van deze molens toen is afgebroken en verplaatst naar het vrije veld achter de Zaandorpen. Hiervoor zijn echter geen concrete bewijzen voorhanden. </a:t>
            </a:r>
            <a:br>
              <a:rPr lang="nl-NL" sz="1200" dirty="0">
                <a:solidFill>
                  <a:prstClr val="black"/>
                </a:solidFill>
              </a:rPr>
            </a:br>
            <a:endParaRPr lang="nl-NL" sz="1200" dirty="0" smtClean="0">
              <a:solidFill>
                <a:prstClr val="black"/>
              </a:solidFill>
            </a:endParaRPr>
          </a:p>
          <a:p>
            <a:pPr marL="0" indent="0">
              <a:buNone/>
            </a:pPr>
            <a:r>
              <a:rPr lang="nl-NL" sz="1200" dirty="0" smtClean="0">
                <a:solidFill>
                  <a:prstClr val="black"/>
                </a:solidFill>
              </a:rPr>
              <a:t>Deze </a:t>
            </a:r>
            <a:r>
              <a:rPr lang="nl-NL" sz="1200" dirty="0">
                <a:solidFill>
                  <a:prstClr val="black"/>
                </a:solidFill>
              </a:rPr>
              <a:t>vroege industriemolens zijn ingetekend op twee kaarten uit 1629 en 1635, vandaar dat hun bestaan bekend is.</a:t>
            </a:r>
            <a:br>
              <a:rPr lang="nl-NL" sz="1200" dirty="0">
                <a:solidFill>
                  <a:prstClr val="black"/>
                </a:solidFill>
              </a:rPr>
            </a:br>
            <a:r>
              <a:rPr lang="nl-NL" sz="1200" dirty="0">
                <a:solidFill>
                  <a:prstClr val="black"/>
                </a:solidFill>
              </a:rPr>
              <a:t>Op de kaart uit 1629 is deze molen het eigendom van </a:t>
            </a:r>
            <a:r>
              <a:rPr lang="nl-NL" sz="1200" dirty="0" err="1">
                <a:solidFill>
                  <a:prstClr val="black"/>
                </a:solidFill>
              </a:rPr>
              <a:t>Dirrick</a:t>
            </a:r>
            <a:r>
              <a:rPr lang="nl-NL" sz="1200" dirty="0">
                <a:solidFill>
                  <a:prstClr val="black"/>
                </a:solidFill>
              </a:rPr>
              <a:t> Willem </a:t>
            </a:r>
            <a:r>
              <a:rPr lang="nl-NL" sz="1200" dirty="0" err="1">
                <a:solidFill>
                  <a:prstClr val="black"/>
                </a:solidFill>
              </a:rPr>
              <a:t>Willemsz</a:t>
            </a:r>
            <a:r>
              <a:rPr lang="nl-NL" sz="1200" dirty="0">
                <a:solidFill>
                  <a:prstClr val="black"/>
                </a:solidFill>
              </a:rPr>
              <a:t>. Later heeft hij de molen verkocht, want </a:t>
            </a:r>
            <a:r>
              <a:rPr lang="nl-NL" sz="1200" b="1" dirty="0">
                <a:solidFill>
                  <a:prstClr val="black"/>
                </a:solidFill>
              </a:rPr>
              <a:t>op de kaart van 1635 staat </a:t>
            </a:r>
            <a:r>
              <a:rPr lang="nl-NL" sz="1200" b="1" dirty="0" err="1">
                <a:solidFill>
                  <a:prstClr val="black"/>
                </a:solidFill>
              </a:rPr>
              <a:t>Heijndrick</a:t>
            </a:r>
            <a:r>
              <a:rPr lang="nl-NL" sz="1200" b="1" dirty="0">
                <a:solidFill>
                  <a:prstClr val="black"/>
                </a:solidFill>
              </a:rPr>
              <a:t> </a:t>
            </a:r>
            <a:r>
              <a:rPr lang="nl-NL" sz="1200" b="1" dirty="0" err="1">
                <a:solidFill>
                  <a:prstClr val="black"/>
                </a:solidFill>
              </a:rPr>
              <a:t>Dirck</a:t>
            </a:r>
            <a:r>
              <a:rPr lang="nl-NL" sz="1200" b="1" dirty="0">
                <a:solidFill>
                  <a:prstClr val="black"/>
                </a:solidFill>
              </a:rPr>
              <a:t> </a:t>
            </a:r>
            <a:r>
              <a:rPr lang="nl-NL" sz="1200" b="1" dirty="0" err="1">
                <a:solidFill>
                  <a:prstClr val="black"/>
                </a:solidFill>
              </a:rPr>
              <a:t>Sijbrantsz</a:t>
            </a:r>
            <a:r>
              <a:rPr lang="nl-NL" sz="1200" b="1" dirty="0">
                <a:solidFill>
                  <a:prstClr val="black"/>
                </a:solidFill>
              </a:rPr>
              <a:t>. als eigenaar beschreven.</a:t>
            </a:r>
            <a:br>
              <a:rPr lang="nl-NL" sz="1200" b="1" dirty="0">
                <a:solidFill>
                  <a:prstClr val="black"/>
                </a:solidFill>
              </a:rPr>
            </a:br>
            <a:r>
              <a:rPr lang="nl-NL" sz="1200" b="1" dirty="0">
                <a:solidFill>
                  <a:prstClr val="black"/>
                </a:solidFill>
              </a:rPr>
              <a:t>Ook van deze vermoedelijk zaag- of oliemolen is het jaar van verdwijnen niet bekend.</a:t>
            </a:r>
            <a:r>
              <a:rPr lang="nl-NL" sz="1200" dirty="0">
                <a:solidFill>
                  <a:prstClr val="black"/>
                </a:solidFill>
              </a:rPr>
              <a:t/>
            </a:r>
            <a:br>
              <a:rPr lang="nl-NL" sz="1200" dirty="0">
                <a:solidFill>
                  <a:prstClr val="black"/>
                </a:solidFill>
              </a:rPr>
            </a:br>
            <a:r>
              <a:rPr lang="nl-NL" sz="1200" dirty="0">
                <a:solidFill>
                  <a:prstClr val="black"/>
                </a:solidFill>
              </a:rPr>
              <a:t/>
            </a:r>
            <a:br>
              <a:rPr lang="nl-NL" sz="1200" dirty="0">
                <a:solidFill>
                  <a:prstClr val="black"/>
                </a:solidFill>
              </a:rPr>
            </a:br>
            <a:r>
              <a:rPr lang="nl-NL" sz="1200" dirty="0">
                <a:solidFill>
                  <a:prstClr val="black"/>
                </a:solidFill>
              </a:rPr>
              <a:t>Bron:  </a:t>
            </a:r>
            <a:r>
              <a:rPr lang="nl-NL" sz="1200" dirty="0" smtClean="0">
                <a:solidFill>
                  <a:prstClr val="black"/>
                </a:solidFill>
              </a:rPr>
              <a:t>“Duizend </a:t>
            </a:r>
            <a:r>
              <a:rPr lang="nl-NL" sz="1200" dirty="0">
                <a:solidFill>
                  <a:prstClr val="black"/>
                </a:solidFill>
              </a:rPr>
              <a:t>Zaanse molens” </a:t>
            </a:r>
            <a:endParaRPr lang="nl-NL" sz="1200" dirty="0" smtClean="0">
              <a:solidFill>
                <a:prstClr val="black"/>
              </a:solidFill>
            </a:endParaRPr>
          </a:p>
          <a:p>
            <a:pPr marL="0" indent="0">
              <a:buNone/>
            </a:pPr>
            <a:r>
              <a:rPr lang="nl-NL" sz="1200" dirty="0" smtClean="0">
                <a:solidFill>
                  <a:prstClr val="black"/>
                </a:solidFill>
              </a:rPr>
              <a:t>P</a:t>
            </a:r>
            <a:r>
              <a:rPr lang="nl-NL" sz="1200" dirty="0">
                <a:solidFill>
                  <a:prstClr val="black"/>
                </a:solidFill>
              </a:rPr>
              <a:t>. Boorsma </a:t>
            </a:r>
            <a:r>
              <a:rPr lang="nl-NL" sz="1200" dirty="0" smtClean="0">
                <a:solidFill>
                  <a:prstClr val="black"/>
                </a:solidFill>
              </a:rPr>
              <a:t>1968,  </a:t>
            </a:r>
            <a:r>
              <a:rPr lang="nl-NL" sz="1200" dirty="0">
                <a:solidFill>
                  <a:prstClr val="black"/>
                </a:solidFill>
              </a:rPr>
              <a:t>blz. 247      </a:t>
            </a:r>
            <a:endParaRPr lang="nl-NL" sz="1200" dirty="0" smtClean="0">
              <a:solidFill>
                <a:prstClr val="black"/>
              </a:solidFill>
            </a:endParaRPr>
          </a:p>
          <a:p>
            <a:pPr marL="0" indent="0">
              <a:buNone/>
            </a:pPr>
            <a:r>
              <a:rPr lang="nl-NL" sz="1200" dirty="0" smtClean="0">
                <a:solidFill>
                  <a:prstClr val="black"/>
                </a:solidFill>
              </a:rPr>
              <a:t>F</a:t>
            </a:r>
            <a:r>
              <a:rPr lang="nl-NL" sz="1200" dirty="0">
                <a:solidFill>
                  <a:prstClr val="black"/>
                </a:solidFill>
              </a:rPr>
              <a:t>. Rol, Zaandijk.</a:t>
            </a:r>
            <a:endParaRPr lang="nl-NL" sz="1200" dirty="0"/>
          </a:p>
        </p:txBody>
      </p:sp>
    </p:spTree>
    <p:extLst>
      <p:ext uri="{BB962C8B-B14F-4D97-AF65-F5344CB8AC3E}">
        <p14:creationId xmlns:p14="http://schemas.microsoft.com/office/powerpoint/2010/main" val="1395963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a:solidFill>
                  <a:prstClr val="black"/>
                </a:solidFill>
              </a:rPr>
              <a:t>d’ Heesterboom, Leiden</a:t>
            </a:r>
            <a:r>
              <a:rPr lang="nl-NL" sz="3200" b="1" dirty="0" smtClean="0">
                <a:solidFill>
                  <a:prstClr val="black"/>
                </a:solidFill>
              </a:rPr>
              <a:t>.</a:t>
            </a:r>
            <a:br>
              <a:rPr lang="nl-NL" sz="3200" b="1" dirty="0" smtClean="0">
                <a:solidFill>
                  <a:prstClr val="black"/>
                </a:solidFill>
              </a:rPr>
            </a:br>
            <a:r>
              <a:rPr lang="nl-NL" sz="2200" b="1" dirty="0" smtClean="0">
                <a:solidFill>
                  <a:prstClr val="black"/>
                </a:solidFill>
              </a:rPr>
              <a:t>Sleehoofd met prook voor het schulpwerk van de slee bij het grote raam.</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8644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a:solidFill>
                  <a:prstClr val="black"/>
                </a:solidFill>
              </a:rPr>
              <a:t>d’ Heesterboom, Leiden</a:t>
            </a:r>
            <a:r>
              <a:rPr lang="nl-NL" sz="3200" b="1" dirty="0" smtClean="0">
                <a:solidFill>
                  <a:prstClr val="black"/>
                </a:solidFill>
              </a:rPr>
              <a:t>.</a:t>
            </a:r>
            <a:br>
              <a:rPr lang="nl-NL" sz="3200" b="1" dirty="0" smtClean="0">
                <a:solidFill>
                  <a:prstClr val="black"/>
                </a:solidFill>
              </a:rPr>
            </a:br>
            <a:r>
              <a:rPr lang="nl-NL" sz="2200" b="1" dirty="0" smtClean="0"/>
              <a:t>De </a:t>
            </a:r>
            <a:r>
              <a:rPr lang="nl-NL" sz="2200" b="1" dirty="0" err="1" smtClean="0"/>
              <a:t>kotruimte</a:t>
            </a:r>
            <a:r>
              <a:rPr lang="nl-NL" sz="2200" b="1" dirty="0" smtClean="0"/>
              <a:t> met </a:t>
            </a:r>
            <a:r>
              <a:rPr lang="nl-NL" sz="2200" b="1" dirty="0" err="1" smtClean="0"/>
              <a:t>kotdeur</a:t>
            </a:r>
            <a:r>
              <a:rPr lang="nl-NL" sz="2200" b="1" dirty="0" smtClean="0"/>
              <a:t>. Twee onderspanhoofden van de zaagramen en </a:t>
            </a:r>
            <a:r>
              <a:rPr lang="nl-NL" sz="2200" b="1" dirty="0" smtClean="0"/>
              <a:t>twee stutten </a:t>
            </a:r>
            <a:r>
              <a:rPr lang="nl-NL" sz="2200" b="1" dirty="0" smtClean="0"/>
              <a:t>onder de reebalken.</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8574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600" b="1" dirty="0">
                <a:solidFill>
                  <a:prstClr val="black"/>
                </a:solidFill>
              </a:rPr>
              <a:t>d’ Heesterboom, Leiden</a:t>
            </a:r>
            <a:r>
              <a:rPr lang="nl-NL" sz="3600" b="1" dirty="0" smtClean="0">
                <a:solidFill>
                  <a:prstClr val="black"/>
                </a:solidFill>
              </a:rPr>
              <a:t>.</a:t>
            </a:r>
            <a:br>
              <a:rPr lang="nl-NL" sz="3600" b="1" dirty="0" smtClean="0">
                <a:solidFill>
                  <a:prstClr val="black"/>
                </a:solidFill>
              </a:rPr>
            </a:br>
            <a:r>
              <a:rPr lang="nl-NL" sz="2200" b="1" dirty="0" smtClean="0">
                <a:solidFill>
                  <a:prstClr val="black"/>
                </a:solidFill>
              </a:rPr>
              <a:t>Onderkant krukzolder. </a:t>
            </a:r>
            <a:r>
              <a:rPr lang="nl-NL" sz="2200" b="1" dirty="0" smtClean="0">
                <a:solidFill>
                  <a:prstClr val="black"/>
                </a:solidFill>
              </a:rPr>
              <a:t>Onderbonkelaar van de koningsspil en krukwiel.</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7796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 Heesterboom, Leiden</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Krukas.</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61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 Heesterboom, Leiden</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Onderbonkelaar en krukwiel.</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994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 Heesterboom, Leiden</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De andere twee krukbochten en kruklagers.</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910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De </a:t>
            </a:r>
            <a:r>
              <a:rPr lang="nl-NL" sz="3200" b="1" dirty="0" smtClean="0"/>
              <a:t>Herder</a:t>
            </a:r>
            <a:r>
              <a:rPr lang="nl-NL" sz="3200" b="1" dirty="0"/>
              <a:t>, Leiden.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5767" y="273050"/>
            <a:ext cx="4470315" cy="585311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p:txBody>
          <a:bodyPr>
            <a:normAutofit/>
          </a:bodyPr>
          <a:lstStyle/>
          <a:p>
            <a:r>
              <a:rPr lang="nl-NL" sz="2000" b="1" dirty="0" smtClean="0"/>
              <a:t>Heeft geen </a:t>
            </a:r>
            <a:r>
              <a:rPr lang="nl-NL" sz="2000" b="1" dirty="0" smtClean="0"/>
              <a:t>traditionele zaagramen meer en ook geen sledes.</a:t>
            </a:r>
          </a:p>
          <a:p>
            <a:r>
              <a:rPr lang="nl-NL" sz="2000" b="1" dirty="0" smtClean="0"/>
              <a:t>De molen </a:t>
            </a:r>
            <a:r>
              <a:rPr lang="nl-NL" sz="2000" b="1" dirty="0" smtClean="0"/>
              <a:t>heeft een </a:t>
            </a:r>
            <a:r>
              <a:rPr lang="nl-NL" sz="2000" b="1" dirty="0" smtClean="0"/>
              <a:t>horizontale </a:t>
            </a:r>
            <a:r>
              <a:rPr lang="nl-NL" sz="2000" b="1" dirty="0" err="1" smtClean="0"/>
              <a:t>snelzaag</a:t>
            </a:r>
            <a:r>
              <a:rPr lang="nl-NL" sz="2000" b="1" dirty="0" smtClean="0"/>
              <a:t> die, dat weer wel, zowel op een elektromotor als op windkracht kan zagen.</a:t>
            </a:r>
          </a:p>
          <a:p>
            <a:r>
              <a:rPr lang="nl-NL" sz="2000" b="1" dirty="0" smtClean="0"/>
              <a:t>In de aanbouw links staat nog een volledige horizontale </a:t>
            </a:r>
            <a:r>
              <a:rPr lang="nl-NL" sz="2000" b="1" dirty="0" err="1" smtClean="0"/>
              <a:t>snelzaag</a:t>
            </a:r>
            <a:r>
              <a:rPr lang="nl-NL" sz="2000" b="1" dirty="0" smtClean="0"/>
              <a:t> opgesteld maar die is niet meer functioneel.</a:t>
            </a:r>
            <a:endParaRPr lang="nl-NL" sz="2000" b="1" dirty="0"/>
          </a:p>
        </p:txBody>
      </p:sp>
    </p:spTree>
    <p:extLst>
      <p:ext uri="{BB962C8B-B14F-4D97-AF65-F5344CB8AC3E}">
        <p14:creationId xmlns:p14="http://schemas.microsoft.com/office/powerpoint/2010/main" val="1143420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De </a:t>
            </a:r>
            <a:r>
              <a:rPr lang="nl-NL" sz="3200" b="1" dirty="0" smtClean="0"/>
              <a:t>Herder</a:t>
            </a:r>
            <a:r>
              <a:rPr lang="nl-NL" sz="3200" b="1" dirty="0"/>
              <a:t>, Leiden</a:t>
            </a:r>
            <a:r>
              <a:rPr lang="nl-NL" sz="3200" b="1" dirty="0" smtClean="0"/>
              <a:t>. </a:t>
            </a:r>
            <a:br>
              <a:rPr lang="nl-NL" sz="3200" b="1" dirty="0" smtClean="0"/>
            </a:br>
            <a:r>
              <a:rPr lang="nl-NL" sz="2200" b="1" dirty="0" smtClean="0"/>
              <a:t>Een vrijwel lege zaagvloer met alleen de horizontale </a:t>
            </a:r>
            <a:r>
              <a:rPr lang="nl-NL" sz="2200" b="1" dirty="0" err="1" smtClean="0"/>
              <a:t>snelzaag</a:t>
            </a:r>
            <a:r>
              <a:rPr lang="nl-NL" sz="2200" b="1" dirty="0" smtClean="0"/>
              <a:t>.</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490" y="1600200"/>
            <a:ext cx="696302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290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De </a:t>
            </a:r>
            <a:r>
              <a:rPr lang="nl-NL" sz="3200" b="1" dirty="0" smtClean="0"/>
              <a:t>Herder</a:t>
            </a:r>
            <a:r>
              <a:rPr lang="nl-NL" sz="3200" b="1" dirty="0"/>
              <a:t>, Leiden.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048" y="1600200"/>
            <a:ext cx="698990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9103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Herder, Leiden</a:t>
            </a:r>
            <a:r>
              <a:rPr lang="nl-NL" sz="3200" b="1" dirty="0" smtClean="0"/>
              <a:t>. </a:t>
            </a:r>
            <a:br>
              <a:rPr lang="nl-NL" sz="3200" b="1" dirty="0" smtClean="0"/>
            </a:br>
            <a:r>
              <a:rPr lang="nl-NL" sz="2200" b="1" dirty="0" smtClean="0"/>
              <a:t>Vierkante onderbouw met aangebouwde schuren. Detail.</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7567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562074"/>
          </a:xfrm>
        </p:spPr>
        <p:txBody>
          <a:bodyPr>
            <a:normAutofit/>
          </a:bodyPr>
          <a:lstStyle/>
          <a:p>
            <a:r>
              <a:rPr lang="nl-NL" sz="2000" b="1" dirty="0" smtClean="0"/>
              <a:t>Molendatabase van verdwenen molens.</a:t>
            </a:r>
            <a:endParaRPr lang="nl-NL" sz="2000" b="1" dirty="0"/>
          </a:p>
        </p:txBody>
      </p:sp>
      <p:sp>
        <p:nvSpPr>
          <p:cNvPr id="3" name="Tijdelijke aanduiding voor inhoud 2"/>
          <p:cNvSpPr>
            <a:spLocks noGrp="1"/>
          </p:cNvSpPr>
          <p:nvPr>
            <p:ph idx="1"/>
          </p:nvPr>
        </p:nvSpPr>
        <p:spPr>
          <a:xfrm>
            <a:off x="457200" y="692696"/>
            <a:ext cx="8229600" cy="5904656"/>
          </a:xfrm>
        </p:spPr>
        <p:txBody>
          <a:bodyPr>
            <a:normAutofit/>
          </a:bodyPr>
          <a:lstStyle/>
          <a:p>
            <a:pPr marL="0" lvl="0" indent="0" fontAlgn="t">
              <a:spcBef>
                <a:spcPts val="0"/>
              </a:spcBef>
              <a:buNone/>
            </a:pPr>
            <a:r>
              <a:rPr lang="nl-NL" sz="2000" b="1" dirty="0" smtClean="0">
                <a:solidFill>
                  <a:prstClr val="black"/>
                </a:solidFill>
              </a:rPr>
              <a:t>1624</a:t>
            </a:r>
            <a:r>
              <a:rPr lang="nl-NL" sz="1100" dirty="0">
                <a:solidFill>
                  <a:prstClr val="black"/>
                </a:solidFill>
              </a:rPr>
              <a:t/>
            </a:r>
            <a:br>
              <a:rPr lang="nl-NL" sz="1100" dirty="0">
                <a:solidFill>
                  <a:prstClr val="black"/>
                </a:solidFill>
              </a:rPr>
            </a:br>
            <a:r>
              <a:rPr lang="nl-NL" sz="1200" dirty="0">
                <a:solidFill>
                  <a:prstClr val="black"/>
                </a:solidFill>
              </a:rPr>
              <a:t>Jan </a:t>
            </a:r>
            <a:r>
              <a:rPr lang="nl-NL" sz="1200" dirty="0" err="1" smtClean="0">
                <a:solidFill>
                  <a:prstClr val="black"/>
                </a:solidFill>
              </a:rPr>
              <a:t>Pietersz</a:t>
            </a:r>
            <a:r>
              <a:rPr lang="nl-NL" sz="1200" dirty="0" smtClean="0">
                <a:solidFill>
                  <a:prstClr val="black"/>
                </a:solidFill>
              </a:rPr>
              <a:t>. </a:t>
            </a:r>
            <a:r>
              <a:rPr lang="nl-NL" sz="1200" dirty="0" err="1">
                <a:solidFill>
                  <a:prstClr val="black"/>
                </a:solidFill>
              </a:rPr>
              <a:t>Ghijsen</a:t>
            </a:r>
            <a:r>
              <a:rPr lang="nl-NL" sz="1200" dirty="0">
                <a:solidFill>
                  <a:prstClr val="black"/>
                </a:solidFill>
              </a:rPr>
              <a:t> cum </a:t>
            </a:r>
            <a:r>
              <a:rPr lang="nl-NL" sz="1200" dirty="0" err="1">
                <a:solidFill>
                  <a:prstClr val="black"/>
                </a:solidFill>
              </a:rPr>
              <a:t>socios</a:t>
            </a:r>
            <a:r>
              <a:rPr lang="nl-NL" sz="1200" dirty="0">
                <a:solidFill>
                  <a:prstClr val="black"/>
                </a:solidFill>
              </a:rPr>
              <a:t> te </a:t>
            </a:r>
            <a:r>
              <a:rPr lang="nl-NL" sz="1200" dirty="0" err="1">
                <a:solidFill>
                  <a:prstClr val="black"/>
                </a:solidFill>
              </a:rPr>
              <a:t>Saerdam</a:t>
            </a:r>
            <a:r>
              <a:rPr lang="nl-NL" sz="1200" dirty="0">
                <a:solidFill>
                  <a:prstClr val="black"/>
                </a:solidFill>
              </a:rPr>
              <a:t> beheerden in rederij een houtzaagmolen ‘op ’t </a:t>
            </a:r>
            <a:r>
              <a:rPr lang="nl-NL" sz="1200" dirty="0" err="1">
                <a:solidFill>
                  <a:prstClr val="black"/>
                </a:solidFill>
              </a:rPr>
              <a:t>Zuideynde</a:t>
            </a:r>
            <a:r>
              <a:rPr lang="nl-NL" sz="1200" dirty="0">
                <a:solidFill>
                  <a:prstClr val="black"/>
                </a:solidFill>
              </a:rPr>
              <a:t> van de Koog’. De molen kwam op 20 januari 1624 te voorschijn in de stukken. </a:t>
            </a:r>
            <a:r>
              <a:rPr lang="nl-NL" sz="1200" dirty="0" smtClean="0">
                <a:solidFill>
                  <a:prstClr val="black"/>
                </a:solidFill>
              </a:rPr>
              <a:t>Die dag </a:t>
            </a:r>
            <a:r>
              <a:rPr lang="nl-NL" sz="1200" dirty="0">
                <a:solidFill>
                  <a:prstClr val="black"/>
                </a:solidFill>
              </a:rPr>
              <a:t>verkocht </a:t>
            </a:r>
            <a:r>
              <a:rPr lang="nl-NL" sz="1200" dirty="0" err="1">
                <a:solidFill>
                  <a:prstClr val="black"/>
                </a:solidFill>
              </a:rPr>
              <a:t>Ghijsen</a:t>
            </a:r>
            <a:r>
              <a:rPr lang="nl-NL" sz="1200" dirty="0">
                <a:solidFill>
                  <a:prstClr val="black"/>
                </a:solidFill>
              </a:rPr>
              <a:t> namens de rederij de molen aan </a:t>
            </a:r>
            <a:r>
              <a:rPr lang="nl-NL" sz="1200" dirty="0" err="1">
                <a:solidFill>
                  <a:prstClr val="black"/>
                </a:solidFill>
              </a:rPr>
              <a:t>Dirck</a:t>
            </a:r>
            <a:r>
              <a:rPr lang="nl-NL" sz="1200" dirty="0">
                <a:solidFill>
                  <a:prstClr val="black"/>
                </a:solidFill>
              </a:rPr>
              <a:t> </a:t>
            </a:r>
            <a:r>
              <a:rPr lang="nl-NL" sz="1200" dirty="0" err="1">
                <a:solidFill>
                  <a:prstClr val="black"/>
                </a:solidFill>
              </a:rPr>
              <a:t>Willemsz</a:t>
            </a:r>
            <a:r>
              <a:rPr lang="nl-NL" sz="1200" dirty="0">
                <a:solidFill>
                  <a:prstClr val="black"/>
                </a:solidFill>
              </a:rPr>
              <a:t>. Met de koop was f. 625,- gemoeid.</a:t>
            </a:r>
            <a:br>
              <a:rPr lang="nl-NL" sz="1200" dirty="0">
                <a:solidFill>
                  <a:prstClr val="black"/>
                </a:solidFill>
              </a:rPr>
            </a:br>
            <a:r>
              <a:rPr lang="nl-NL" sz="1200" dirty="0">
                <a:solidFill>
                  <a:prstClr val="black"/>
                </a:solidFill>
              </a:rPr>
              <a:t>De molen komt voor op een kaart uit 1629, waarop de erven aan de westzijde van de Zaan zijn aangegeven met de standplaatsen van de molens. Aan de hand van deze kaart stelde Pieter Boorsma in zijn standaardwerk Duizend Zaanse Molens (1951) een molenlijst samen, waarop de molen van </a:t>
            </a:r>
            <a:r>
              <a:rPr lang="nl-NL" sz="1200" dirty="0" err="1">
                <a:solidFill>
                  <a:prstClr val="black"/>
                </a:solidFill>
              </a:rPr>
              <a:t>Dirrick</a:t>
            </a:r>
            <a:r>
              <a:rPr lang="nl-NL" sz="1200" dirty="0">
                <a:solidFill>
                  <a:prstClr val="black"/>
                </a:solidFill>
              </a:rPr>
              <a:t> Willem </a:t>
            </a:r>
            <a:r>
              <a:rPr lang="nl-NL" sz="1200" dirty="0" err="1" smtClean="0">
                <a:solidFill>
                  <a:prstClr val="black"/>
                </a:solidFill>
              </a:rPr>
              <a:t>Willemsz</a:t>
            </a:r>
            <a:r>
              <a:rPr lang="nl-NL" sz="1200" dirty="0" smtClean="0">
                <a:solidFill>
                  <a:prstClr val="black"/>
                </a:solidFill>
              </a:rPr>
              <a:t>. </a:t>
            </a:r>
            <a:r>
              <a:rPr lang="nl-NL" sz="1200" dirty="0">
                <a:solidFill>
                  <a:prstClr val="black"/>
                </a:solidFill>
              </a:rPr>
              <a:t>voorkomt. Het is het vierde erf ten noorden van de zogenaamde </a:t>
            </a:r>
            <a:r>
              <a:rPr lang="nl-NL" sz="1200" dirty="0" err="1">
                <a:solidFill>
                  <a:prstClr val="black"/>
                </a:solidFill>
              </a:rPr>
              <a:t>Mientensluis</a:t>
            </a:r>
            <a:r>
              <a:rPr lang="nl-NL" sz="1200" dirty="0">
                <a:solidFill>
                  <a:prstClr val="black"/>
                </a:solidFill>
              </a:rPr>
              <a:t>, die tot 1635 tegenover het Blauwe </a:t>
            </a:r>
            <a:r>
              <a:rPr lang="nl-NL" sz="1200" dirty="0" err="1">
                <a:solidFill>
                  <a:prstClr val="black"/>
                </a:solidFill>
              </a:rPr>
              <a:t>Arendspad</a:t>
            </a:r>
            <a:r>
              <a:rPr lang="nl-NL" sz="1200" dirty="0">
                <a:solidFill>
                  <a:prstClr val="black"/>
                </a:solidFill>
              </a:rPr>
              <a:t> in Zaandam lag. In dat jaar werd de nieuwe </a:t>
            </a:r>
            <a:r>
              <a:rPr lang="nl-NL" sz="1200" dirty="0" err="1">
                <a:solidFill>
                  <a:prstClr val="black"/>
                </a:solidFill>
              </a:rPr>
              <a:t>Mallegatsluis</a:t>
            </a:r>
            <a:r>
              <a:rPr lang="nl-NL" sz="1200" dirty="0">
                <a:solidFill>
                  <a:prstClr val="black"/>
                </a:solidFill>
              </a:rPr>
              <a:t> even noordelijker geopend en de oude sluis gesloopt.</a:t>
            </a:r>
            <a:br>
              <a:rPr lang="nl-NL" sz="1200" dirty="0">
                <a:solidFill>
                  <a:prstClr val="black"/>
                </a:solidFill>
              </a:rPr>
            </a:br>
            <a:r>
              <a:rPr lang="nl-NL" sz="1200" dirty="0">
                <a:solidFill>
                  <a:prstClr val="black"/>
                </a:solidFill>
              </a:rPr>
              <a:t>Bij de verkoop in januari 1624 werden als buren van de molen Jan </a:t>
            </a:r>
            <a:r>
              <a:rPr lang="nl-NL" sz="1200" dirty="0" err="1" smtClean="0">
                <a:solidFill>
                  <a:prstClr val="black"/>
                </a:solidFill>
              </a:rPr>
              <a:t>Dircksz</a:t>
            </a:r>
            <a:r>
              <a:rPr lang="nl-NL" sz="1200" dirty="0" smtClean="0">
                <a:solidFill>
                  <a:prstClr val="black"/>
                </a:solidFill>
              </a:rPr>
              <a:t>. </a:t>
            </a:r>
            <a:r>
              <a:rPr lang="nl-NL" sz="1200" dirty="0" err="1">
                <a:solidFill>
                  <a:prstClr val="black"/>
                </a:solidFill>
              </a:rPr>
              <a:t>Calff</a:t>
            </a:r>
            <a:r>
              <a:rPr lang="nl-NL" sz="1200" dirty="0">
                <a:solidFill>
                  <a:prstClr val="black"/>
                </a:solidFill>
              </a:rPr>
              <a:t> aan de zuidkant en Jacob </a:t>
            </a:r>
            <a:r>
              <a:rPr lang="nl-NL" sz="1200" dirty="0" err="1">
                <a:solidFill>
                  <a:prstClr val="black"/>
                </a:solidFill>
              </a:rPr>
              <a:t>Noomen</a:t>
            </a:r>
            <a:r>
              <a:rPr lang="nl-NL" sz="1200" dirty="0">
                <a:solidFill>
                  <a:prstClr val="black"/>
                </a:solidFill>
              </a:rPr>
              <a:t> aan de noordzijde aangegeven. </a:t>
            </a:r>
            <a:r>
              <a:rPr lang="nl-NL" sz="1200" b="1" dirty="0" err="1">
                <a:solidFill>
                  <a:prstClr val="black"/>
                </a:solidFill>
              </a:rPr>
              <a:t>Calff</a:t>
            </a:r>
            <a:r>
              <a:rPr lang="nl-NL" sz="1200" b="1" dirty="0">
                <a:solidFill>
                  <a:prstClr val="black"/>
                </a:solidFill>
              </a:rPr>
              <a:t> had op oudejaarsdag 1624 een verbandacte ontvangen voor een ‘</a:t>
            </a:r>
            <a:r>
              <a:rPr lang="nl-NL" sz="1200" b="1" dirty="0" err="1">
                <a:solidFill>
                  <a:prstClr val="black"/>
                </a:solidFill>
              </a:rPr>
              <a:t>wintmolentje</a:t>
            </a:r>
            <a:r>
              <a:rPr lang="nl-NL" sz="1200" b="1" dirty="0">
                <a:solidFill>
                  <a:prstClr val="black"/>
                </a:solidFill>
              </a:rPr>
              <a:t> om </a:t>
            </a:r>
            <a:r>
              <a:rPr lang="nl-NL" sz="1200" b="1" dirty="0" err="1">
                <a:solidFill>
                  <a:prstClr val="black"/>
                </a:solidFill>
              </a:rPr>
              <a:t>daer</a:t>
            </a:r>
            <a:r>
              <a:rPr lang="nl-NL" sz="1200" b="1" dirty="0">
                <a:solidFill>
                  <a:prstClr val="black"/>
                </a:solidFill>
              </a:rPr>
              <a:t> mede met een krek vieren </a:t>
            </a:r>
            <a:r>
              <a:rPr lang="nl-NL" sz="1200" b="1" dirty="0" err="1">
                <a:solidFill>
                  <a:prstClr val="black"/>
                </a:solidFill>
              </a:rPr>
              <a:t>balcken</a:t>
            </a:r>
            <a:r>
              <a:rPr lang="nl-NL" sz="1200" b="1" dirty="0">
                <a:solidFill>
                  <a:prstClr val="black"/>
                </a:solidFill>
              </a:rPr>
              <a:t> te sagen.’</a:t>
            </a:r>
            <a:r>
              <a:rPr lang="nl-NL" sz="1200" dirty="0">
                <a:solidFill>
                  <a:prstClr val="black"/>
                </a:solidFill>
              </a:rPr>
              <a:t> Dit molentje stond ‘op de </a:t>
            </a:r>
            <a:r>
              <a:rPr lang="nl-NL" sz="1200" dirty="0" err="1">
                <a:solidFill>
                  <a:prstClr val="black"/>
                </a:solidFill>
              </a:rPr>
              <a:t>westsijde</a:t>
            </a:r>
            <a:r>
              <a:rPr lang="nl-NL" sz="1200" dirty="0">
                <a:solidFill>
                  <a:prstClr val="black"/>
                </a:solidFill>
              </a:rPr>
              <a:t> van de Zaan op de </a:t>
            </a:r>
            <a:r>
              <a:rPr lang="nl-NL" sz="1200" dirty="0" err="1">
                <a:solidFill>
                  <a:prstClr val="black"/>
                </a:solidFill>
              </a:rPr>
              <a:t>Saendijck</a:t>
            </a:r>
            <a:r>
              <a:rPr lang="nl-NL" sz="1200" dirty="0">
                <a:solidFill>
                  <a:prstClr val="black"/>
                </a:solidFill>
              </a:rPr>
              <a:t>.’ Hiermee werd niet het dorp Zaandijk bedoeld, maar de dijk langs de Zaan, zoals die van Zaandam tot Knollendam liep</a:t>
            </a:r>
            <a:r>
              <a:rPr lang="nl-NL" sz="1200" dirty="0" smtClean="0">
                <a:solidFill>
                  <a:prstClr val="black"/>
                </a:solidFill>
              </a:rPr>
              <a:t>.</a:t>
            </a:r>
          </a:p>
          <a:p>
            <a:pPr marL="0" lvl="0" indent="0" fontAlgn="t">
              <a:spcBef>
                <a:spcPts val="0"/>
              </a:spcBef>
              <a:buNone/>
            </a:pPr>
            <a:r>
              <a:rPr lang="nl-NL" sz="1200" dirty="0">
                <a:solidFill>
                  <a:prstClr val="black"/>
                </a:solidFill>
              </a:rPr>
              <a:t/>
            </a:r>
            <a:br>
              <a:rPr lang="nl-NL" sz="1200" dirty="0">
                <a:solidFill>
                  <a:prstClr val="black"/>
                </a:solidFill>
              </a:rPr>
            </a:br>
            <a:r>
              <a:rPr lang="nl-NL" sz="1200" dirty="0">
                <a:solidFill>
                  <a:prstClr val="black"/>
                </a:solidFill>
              </a:rPr>
              <a:t>In 1629 was </a:t>
            </a:r>
            <a:r>
              <a:rPr lang="nl-NL" sz="1200" dirty="0" err="1">
                <a:solidFill>
                  <a:prstClr val="black"/>
                </a:solidFill>
              </a:rPr>
              <a:t>Dirck</a:t>
            </a:r>
            <a:r>
              <a:rPr lang="nl-NL" sz="1200" dirty="0">
                <a:solidFill>
                  <a:prstClr val="black"/>
                </a:solidFill>
              </a:rPr>
              <a:t> </a:t>
            </a:r>
            <a:r>
              <a:rPr lang="nl-NL" sz="1200" dirty="0" err="1" smtClean="0">
                <a:solidFill>
                  <a:prstClr val="black"/>
                </a:solidFill>
              </a:rPr>
              <a:t>Willemsz</a:t>
            </a:r>
            <a:r>
              <a:rPr lang="nl-NL" sz="1200" dirty="0" smtClean="0">
                <a:solidFill>
                  <a:prstClr val="black"/>
                </a:solidFill>
              </a:rPr>
              <a:t>. </a:t>
            </a:r>
            <a:r>
              <a:rPr lang="nl-NL" sz="1200" dirty="0">
                <a:solidFill>
                  <a:prstClr val="black"/>
                </a:solidFill>
              </a:rPr>
              <a:t>dus nog eigenaar van de molen. Twee jaar later was hij overleden. Op 13 februari verkochten de voogden van zijn kinderen de molen voor f. 1590,- aan Jan </a:t>
            </a:r>
            <a:r>
              <a:rPr lang="nl-NL" sz="1200" dirty="0" smtClean="0">
                <a:solidFill>
                  <a:prstClr val="black"/>
                </a:solidFill>
              </a:rPr>
              <a:t>Jansz. </a:t>
            </a:r>
            <a:r>
              <a:rPr lang="nl-NL" sz="1200" dirty="0">
                <a:solidFill>
                  <a:prstClr val="black"/>
                </a:solidFill>
              </a:rPr>
              <a:t>uit Koog. Deze </a:t>
            </a:r>
            <a:r>
              <a:rPr lang="nl-NL" sz="1200" dirty="0" smtClean="0">
                <a:solidFill>
                  <a:prstClr val="black"/>
                </a:solidFill>
              </a:rPr>
              <a:t>Jansz. </a:t>
            </a:r>
            <a:r>
              <a:rPr lang="nl-NL" sz="1200" dirty="0">
                <a:solidFill>
                  <a:prstClr val="black"/>
                </a:solidFill>
              </a:rPr>
              <a:t>was vermoedelijk ook partenhouder in Het Pink, de huidige oliemolen, die toen nog een wipzaagmolen was.</a:t>
            </a:r>
            <a:br>
              <a:rPr lang="nl-NL" sz="1200" dirty="0">
                <a:solidFill>
                  <a:prstClr val="black"/>
                </a:solidFill>
              </a:rPr>
            </a:br>
            <a:r>
              <a:rPr lang="nl-NL" sz="1200" dirty="0">
                <a:solidFill>
                  <a:prstClr val="black"/>
                </a:solidFill>
              </a:rPr>
              <a:t>Jan </a:t>
            </a:r>
            <a:r>
              <a:rPr lang="nl-NL" sz="1200" dirty="0" smtClean="0">
                <a:solidFill>
                  <a:prstClr val="black"/>
                </a:solidFill>
              </a:rPr>
              <a:t>Jansz. </a:t>
            </a:r>
            <a:r>
              <a:rPr lang="nl-NL" sz="1200" dirty="0">
                <a:solidFill>
                  <a:prstClr val="black"/>
                </a:solidFill>
              </a:rPr>
              <a:t>woonde ten noorden van zijn nieuwe aankoop. Marij </a:t>
            </a:r>
            <a:r>
              <a:rPr lang="nl-NL" sz="1200" dirty="0" err="1">
                <a:solidFill>
                  <a:prstClr val="black"/>
                </a:solidFill>
              </a:rPr>
              <a:t>Dircxsdochter</a:t>
            </a:r>
            <a:r>
              <a:rPr lang="nl-NL" sz="1200" dirty="0">
                <a:solidFill>
                  <a:prstClr val="black"/>
                </a:solidFill>
              </a:rPr>
              <a:t> had een huis aan de zuidzijde .</a:t>
            </a:r>
            <a:br>
              <a:rPr lang="nl-NL" sz="1200" dirty="0">
                <a:solidFill>
                  <a:prstClr val="black"/>
                </a:solidFill>
              </a:rPr>
            </a:br>
            <a:r>
              <a:rPr lang="nl-NL" sz="1200" dirty="0">
                <a:solidFill>
                  <a:prstClr val="black"/>
                </a:solidFill>
              </a:rPr>
              <a:t>Lang bleef </a:t>
            </a:r>
            <a:r>
              <a:rPr lang="nl-NL" sz="1200" dirty="0" smtClean="0">
                <a:solidFill>
                  <a:prstClr val="black"/>
                </a:solidFill>
              </a:rPr>
              <a:t>Jansz. </a:t>
            </a:r>
            <a:r>
              <a:rPr lang="nl-NL" sz="1200" dirty="0">
                <a:solidFill>
                  <a:prstClr val="black"/>
                </a:solidFill>
              </a:rPr>
              <a:t>overigens geen eigenaar, want uit het </a:t>
            </a:r>
            <a:r>
              <a:rPr lang="nl-NL" sz="1200" dirty="0" err="1">
                <a:solidFill>
                  <a:prstClr val="black"/>
                </a:solidFill>
              </a:rPr>
              <a:t>caartboeck</a:t>
            </a:r>
            <a:r>
              <a:rPr lang="nl-NL" sz="1200" dirty="0">
                <a:solidFill>
                  <a:prstClr val="black"/>
                </a:solidFill>
              </a:rPr>
              <a:t> van Jan </a:t>
            </a:r>
            <a:r>
              <a:rPr lang="nl-NL" sz="1200" dirty="0" smtClean="0">
                <a:solidFill>
                  <a:prstClr val="black"/>
                </a:solidFill>
              </a:rPr>
              <a:t>Jansz. </a:t>
            </a:r>
            <a:r>
              <a:rPr lang="nl-NL" sz="1200" dirty="0">
                <a:solidFill>
                  <a:prstClr val="black"/>
                </a:solidFill>
              </a:rPr>
              <a:t>Backer en </a:t>
            </a:r>
            <a:r>
              <a:rPr lang="nl-NL" sz="1200" dirty="0" err="1">
                <a:solidFill>
                  <a:prstClr val="black"/>
                </a:solidFill>
              </a:rPr>
              <a:t>Dirck</a:t>
            </a:r>
            <a:r>
              <a:rPr lang="nl-NL" sz="1200" dirty="0">
                <a:solidFill>
                  <a:prstClr val="black"/>
                </a:solidFill>
              </a:rPr>
              <a:t> </a:t>
            </a:r>
            <a:r>
              <a:rPr lang="nl-NL" sz="1200" dirty="0" err="1" smtClean="0">
                <a:solidFill>
                  <a:prstClr val="black"/>
                </a:solidFill>
              </a:rPr>
              <a:t>Taemisz</a:t>
            </a:r>
            <a:r>
              <a:rPr lang="nl-NL" sz="1200" dirty="0" smtClean="0">
                <a:solidFill>
                  <a:prstClr val="black"/>
                </a:solidFill>
              </a:rPr>
              <a:t>. </a:t>
            </a:r>
            <a:r>
              <a:rPr lang="nl-NL" sz="1200" dirty="0">
                <a:solidFill>
                  <a:prstClr val="black"/>
                </a:solidFill>
              </a:rPr>
              <a:t>van der Does, dat uit 1635 dateert, blijkt dat in dat jaar </a:t>
            </a:r>
            <a:r>
              <a:rPr lang="nl-NL" sz="1200" b="1" dirty="0" err="1">
                <a:solidFill>
                  <a:prstClr val="black"/>
                </a:solidFill>
              </a:rPr>
              <a:t>Heijnderick</a:t>
            </a:r>
            <a:r>
              <a:rPr lang="nl-NL" sz="1200" b="1" dirty="0">
                <a:solidFill>
                  <a:prstClr val="black"/>
                </a:solidFill>
              </a:rPr>
              <a:t> </a:t>
            </a:r>
            <a:r>
              <a:rPr lang="nl-NL" sz="1200" b="1" dirty="0" err="1">
                <a:solidFill>
                  <a:prstClr val="black"/>
                </a:solidFill>
              </a:rPr>
              <a:t>Dirck</a:t>
            </a:r>
            <a:r>
              <a:rPr lang="nl-NL" sz="1200" b="1" dirty="0">
                <a:solidFill>
                  <a:prstClr val="black"/>
                </a:solidFill>
              </a:rPr>
              <a:t> </a:t>
            </a:r>
            <a:r>
              <a:rPr lang="nl-NL" sz="1200" b="1" dirty="0" err="1" smtClean="0">
                <a:solidFill>
                  <a:prstClr val="black"/>
                </a:solidFill>
              </a:rPr>
              <a:t>Sijbrantsz</a:t>
            </a:r>
            <a:r>
              <a:rPr lang="nl-NL" sz="1200" b="1" dirty="0" smtClean="0">
                <a:solidFill>
                  <a:prstClr val="black"/>
                </a:solidFill>
              </a:rPr>
              <a:t>. </a:t>
            </a:r>
            <a:r>
              <a:rPr lang="nl-NL" sz="1200" b="1" dirty="0">
                <a:solidFill>
                  <a:prstClr val="black"/>
                </a:solidFill>
              </a:rPr>
              <a:t>eigenaar</a:t>
            </a:r>
            <a:r>
              <a:rPr lang="nl-NL" sz="1200" dirty="0">
                <a:solidFill>
                  <a:prstClr val="black"/>
                </a:solidFill>
              </a:rPr>
              <a:t> was. </a:t>
            </a:r>
            <a:br>
              <a:rPr lang="nl-NL" sz="1200" dirty="0">
                <a:solidFill>
                  <a:prstClr val="black"/>
                </a:solidFill>
              </a:rPr>
            </a:br>
            <a:endParaRPr lang="nl-NL" sz="1200" dirty="0" smtClean="0">
              <a:solidFill>
                <a:prstClr val="black"/>
              </a:solidFill>
            </a:endParaRPr>
          </a:p>
          <a:p>
            <a:pPr marL="0" lvl="0" indent="0" fontAlgn="t">
              <a:spcBef>
                <a:spcPts val="0"/>
              </a:spcBef>
              <a:buNone/>
            </a:pPr>
            <a:r>
              <a:rPr lang="nl-NL" sz="2000" b="1" dirty="0" smtClean="0">
                <a:solidFill>
                  <a:prstClr val="black"/>
                </a:solidFill>
              </a:rPr>
              <a:t>1614</a:t>
            </a:r>
          </a:p>
          <a:p>
            <a:pPr marL="0" lvl="0" indent="0" fontAlgn="t">
              <a:spcBef>
                <a:spcPts val="0"/>
              </a:spcBef>
              <a:buNone/>
            </a:pPr>
            <a:r>
              <a:rPr lang="nl-NL" sz="1200" b="1" dirty="0" smtClean="0">
                <a:solidFill>
                  <a:prstClr val="black"/>
                </a:solidFill>
              </a:rPr>
              <a:t>Hij </a:t>
            </a:r>
            <a:r>
              <a:rPr lang="nl-NL" sz="1200" b="1" dirty="0">
                <a:solidFill>
                  <a:prstClr val="black"/>
                </a:solidFill>
              </a:rPr>
              <a:t>was een zoon van </a:t>
            </a:r>
            <a:r>
              <a:rPr lang="nl-NL" sz="1200" b="1" dirty="0" err="1">
                <a:solidFill>
                  <a:prstClr val="black"/>
                </a:solidFill>
              </a:rPr>
              <a:t>Dirck</a:t>
            </a:r>
            <a:r>
              <a:rPr lang="nl-NL" sz="1200" b="1" dirty="0">
                <a:solidFill>
                  <a:prstClr val="black"/>
                </a:solidFill>
              </a:rPr>
              <a:t> </a:t>
            </a:r>
            <a:r>
              <a:rPr lang="nl-NL" sz="1200" b="1" dirty="0" err="1" smtClean="0">
                <a:solidFill>
                  <a:prstClr val="black"/>
                </a:solidFill>
              </a:rPr>
              <a:t>Sijbrantsz</a:t>
            </a:r>
            <a:r>
              <a:rPr lang="nl-NL" sz="1200" b="1" dirty="0" smtClean="0">
                <a:solidFill>
                  <a:prstClr val="black"/>
                </a:solidFill>
              </a:rPr>
              <a:t>. </a:t>
            </a:r>
            <a:r>
              <a:rPr lang="nl-NL" sz="1200" b="1" dirty="0">
                <a:solidFill>
                  <a:prstClr val="black"/>
                </a:solidFill>
              </a:rPr>
              <a:t>die in 1614 de eerste bovenkruier zaagmolen ter wereld introduceerde. Dit was De Grauwe Beer, die een kilometer meer naar het zuiden aan de Zaan stond.</a:t>
            </a:r>
            <a:br>
              <a:rPr lang="nl-NL" sz="1200" b="1" dirty="0">
                <a:solidFill>
                  <a:prstClr val="black"/>
                </a:solidFill>
              </a:rPr>
            </a:br>
            <a:r>
              <a:rPr lang="nl-NL" sz="1200" b="1" dirty="0">
                <a:solidFill>
                  <a:prstClr val="black"/>
                </a:solidFill>
              </a:rPr>
              <a:t>Na 1635 werd overigens niets meer gevonden over de zaagmolen in het Zuideinde van Koog.</a:t>
            </a:r>
            <a:br>
              <a:rPr lang="nl-NL" sz="1200" b="1" dirty="0">
                <a:solidFill>
                  <a:prstClr val="black"/>
                </a:solidFill>
              </a:rPr>
            </a:br>
            <a:r>
              <a:rPr lang="nl-NL" sz="1200" dirty="0">
                <a:solidFill>
                  <a:prstClr val="black"/>
                </a:solidFill>
              </a:rPr>
              <a:t/>
            </a:r>
            <a:br>
              <a:rPr lang="nl-NL" sz="1200" dirty="0">
                <a:solidFill>
                  <a:prstClr val="black"/>
                </a:solidFill>
              </a:rPr>
            </a:br>
            <a:r>
              <a:rPr lang="nl-NL" sz="1200" dirty="0">
                <a:solidFill>
                  <a:prstClr val="black"/>
                </a:solidFill>
              </a:rPr>
              <a:t>Tekst: Ron </a:t>
            </a:r>
            <a:r>
              <a:rPr lang="nl-NL" sz="1200" dirty="0" err="1">
                <a:solidFill>
                  <a:prstClr val="black"/>
                </a:solidFill>
              </a:rPr>
              <a:t>Couwenhoven</a:t>
            </a:r>
            <a:r>
              <a:rPr lang="nl-NL" sz="1200" dirty="0">
                <a:solidFill>
                  <a:prstClr val="black"/>
                </a:solidFill>
              </a:rPr>
              <a:t>, 10 mei 2012</a:t>
            </a:r>
            <a:r>
              <a:rPr lang="nl-NL" sz="1200" dirty="0" smtClean="0">
                <a:solidFill>
                  <a:prstClr val="black"/>
                </a:solidFill>
              </a:rPr>
              <a:t>.</a:t>
            </a:r>
            <a:endParaRPr lang="nl-NL" dirty="0"/>
          </a:p>
        </p:txBody>
      </p:sp>
    </p:spTree>
    <p:extLst>
      <p:ext uri="{BB962C8B-B14F-4D97-AF65-F5344CB8AC3E}">
        <p14:creationId xmlns:p14="http://schemas.microsoft.com/office/powerpoint/2010/main" val="1475983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Herder, Leiden.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1658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You-Tube</a:t>
            </a:r>
            <a:endParaRPr lang="nl-NL" dirty="0"/>
          </a:p>
        </p:txBody>
      </p:sp>
      <p:sp>
        <p:nvSpPr>
          <p:cNvPr id="3" name="Tijdelijke aanduiding voor inhoud 2"/>
          <p:cNvSpPr>
            <a:spLocks noGrp="1"/>
          </p:cNvSpPr>
          <p:nvPr>
            <p:ph idx="1"/>
          </p:nvPr>
        </p:nvSpPr>
        <p:spPr/>
        <p:txBody>
          <a:bodyPr/>
          <a:lstStyle/>
          <a:p>
            <a:pPr marL="0" indent="0">
              <a:buNone/>
            </a:pPr>
            <a:r>
              <a:rPr lang="nl-NL" sz="2800" dirty="0">
                <a:hlinkClick r:id="rId2"/>
              </a:rPr>
              <a:t>https://</a:t>
            </a:r>
            <a:r>
              <a:rPr lang="nl-NL" sz="2800" dirty="0" smtClean="0">
                <a:hlinkClick r:id="rId2"/>
              </a:rPr>
              <a:t>www.youtube.com/watch?v=9fwseCezABM</a:t>
            </a:r>
            <a:endParaRPr lang="nl-NL" sz="2800" dirty="0" smtClean="0"/>
          </a:p>
          <a:p>
            <a:pPr marL="0" indent="0">
              <a:buNone/>
            </a:pPr>
            <a:r>
              <a:rPr lang="nl-NL" dirty="0"/>
              <a:t> </a:t>
            </a:r>
            <a:r>
              <a:rPr lang="nl-NL" dirty="0" smtClean="0"/>
              <a:t>Leidse Molendag 20 september 2015.</a:t>
            </a:r>
          </a:p>
          <a:p>
            <a:pPr marL="0" indent="0">
              <a:buNone/>
            </a:pPr>
            <a:r>
              <a:rPr lang="nl-NL" b="1" dirty="0" smtClean="0"/>
              <a:t>waaronder een zagende  De Herder en Heesterboom.</a:t>
            </a:r>
            <a:endParaRPr lang="nl-NL" b="1" dirty="0"/>
          </a:p>
        </p:txBody>
      </p:sp>
    </p:spTree>
    <p:extLst>
      <p:ext uri="{BB962C8B-B14F-4D97-AF65-F5344CB8AC3E}">
        <p14:creationId xmlns:p14="http://schemas.microsoft.com/office/powerpoint/2010/main" val="96101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Bovenrijge, Ten Boer. </a:t>
            </a:r>
            <a:br>
              <a:rPr lang="nl-NL" sz="3200" b="1" dirty="0" smtClean="0"/>
            </a:br>
            <a:r>
              <a:rPr lang="nl-NL" sz="2000" b="1" dirty="0" smtClean="0"/>
              <a:t>Klein maar fijn.</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504" y="1600200"/>
            <a:ext cx="629699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6648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Bovenrijge, Ten Boer</a:t>
            </a:r>
            <a:r>
              <a:rPr lang="nl-NL" sz="3200" b="1" dirty="0" smtClean="0"/>
              <a:t>.</a:t>
            </a:r>
            <a:br>
              <a:rPr lang="nl-NL" sz="3200" b="1" dirty="0" smtClean="0"/>
            </a:br>
            <a:r>
              <a:rPr lang="nl-NL" sz="2000" b="1" dirty="0" smtClean="0"/>
              <a:t>Een zaagraam en een slee.</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7276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Bovenrijge, Ten Boer</a:t>
            </a:r>
            <a:r>
              <a:rPr lang="nl-NL" sz="3200" b="1" dirty="0" smtClean="0"/>
              <a:t>. </a:t>
            </a:r>
            <a:br>
              <a:rPr lang="nl-NL" sz="3200" b="1" dirty="0" smtClean="0"/>
            </a:br>
            <a:r>
              <a:rPr lang="nl-NL" sz="2000" b="1" dirty="0" smtClean="0"/>
              <a:t>Riem gedreven lintzaag en draaibank.</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8904" y="1600200"/>
            <a:ext cx="490619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0600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Ster, Utrecht.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081" y="1600200"/>
            <a:ext cx="6385838"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8391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507288" cy="707678"/>
          </a:xfrm>
        </p:spPr>
        <p:txBody>
          <a:bodyPr>
            <a:normAutofit/>
          </a:bodyPr>
          <a:lstStyle/>
          <a:p>
            <a:r>
              <a:rPr lang="nl-NL" sz="3200" b="1" dirty="0" smtClean="0"/>
              <a:t>De Salamander, Leidschendam. </a:t>
            </a:r>
            <a:endParaRPr lang="nl-NL" sz="3200" b="1" dirty="0"/>
          </a:p>
        </p:txBody>
      </p:sp>
      <p:pic>
        <p:nvPicPr>
          <p:cNvPr id="9" name="Tijdelijke aanduiding voor afbeelding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197504"/>
            <a:ext cx="5111750" cy="4004204"/>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lstStyle/>
          <a:p>
            <a:r>
              <a:rPr lang="nl-NL" sz="2000" b="1" dirty="0" smtClean="0">
                <a:latin typeface="Calibri" panose="020F0502020204030204" pitchFamily="34" charset="0"/>
                <a:cs typeface="Calibri" panose="020F0502020204030204" pitchFamily="34" charset="0"/>
              </a:rPr>
              <a:t>Grenen achtkant </a:t>
            </a:r>
            <a:r>
              <a:rPr lang="nl-NL" sz="2000" b="1" dirty="0">
                <a:latin typeface="Calibri" panose="020F0502020204030204" pitchFamily="34" charset="0"/>
                <a:cs typeface="Calibri" panose="020F0502020204030204" pitchFamily="34" charset="0"/>
              </a:rPr>
              <a:t>gedekt met riet op vierkante onderbouw met aangebouwde schuren</a:t>
            </a:r>
            <a:r>
              <a:rPr lang="nl-NL" sz="2000" b="1" dirty="0" smtClean="0">
                <a:latin typeface="Calibri" panose="020F0502020204030204" pitchFamily="34" charset="0"/>
                <a:cs typeface="Calibri" panose="020F0502020204030204" pitchFamily="34" charset="0"/>
              </a:rPr>
              <a:t>.</a:t>
            </a:r>
          </a:p>
          <a:p>
            <a:r>
              <a:rPr lang="nl-NL" sz="2000" b="1" dirty="0" smtClean="0">
                <a:latin typeface="Calibri" panose="020F0502020204030204" pitchFamily="34" charset="0"/>
                <a:cs typeface="Calibri" panose="020F0502020204030204" pitchFamily="34" charset="0"/>
              </a:rPr>
              <a:t>Open kruipruimte tussen de poeren.</a:t>
            </a:r>
          </a:p>
          <a:p>
            <a:r>
              <a:rPr lang="nl-NL" sz="2000" b="1" dirty="0" smtClean="0">
                <a:latin typeface="Calibri" panose="020F0502020204030204" pitchFamily="34" charset="0"/>
                <a:cs typeface="Calibri" panose="020F0502020204030204" pitchFamily="34" charset="0"/>
              </a:rPr>
              <a:t>Later </a:t>
            </a:r>
            <a:r>
              <a:rPr lang="nl-NL" sz="2000" b="1" dirty="0" err="1" smtClean="0">
                <a:latin typeface="Calibri" panose="020F0502020204030204" pitchFamily="34" charset="0"/>
                <a:cs typeface="Calibri" panose="020F0502020204030204" pitchFamily="34" charset="0"/>
              </a:rPr>
              <a:t>afgeschot</a:t>
            </a:r>
            <a:r>
              <a:rPr lang="nl-NL" sz="2000" b="1" dirty="0">
                <a:latin typeface="Calibri" panose="020F0502020204030204" pitchFamily="34" charset="0"/>
                <a:cs typeface="Calibri" panose="020F0502020204030204" pitchFamily="34" charset="0"/>
              </a:rPr>
              <a:t>.</a:t>
            </a:r>
            <a:endParaRPr lang="nl-NL" sz="2000" b="1" dirty="0" smtClean="0">
              <a:latin typeface="Calibri" panose="020F0502020204030204" pitchFamily="34" charset="0"/>
              <a:cs typeface="Calibri" panose="020F0502020204030204" pitchFamily="34" charset="0"/>
            </a:endParaRPr>
          </a:p>
          <a:p>
            <a:r>
              <a:rPr lang="nl-NL" sz="2000" b="1" dirty="0" smtClean="0">
                <a:latin typeface="Calibri" panose="020F0502020204030204" pitchFamily="34" charset="0"/>
                <a:cs typeface="Calibri" panose="020F0502020204030204" pitchFamily="34" charset="0"/>
              </a:rPr>
              <a:t>Gesloten </a:t>
            </a:r>
            <a:r>
              <a:rPr lang="nl-NL" sz="2000" b="1" dirty="0" err="1" smtClean="0">
                <a:latin typeface="Calibri" panose="020F0502020204030204" pitchFamily="34" charset="0"/>
                <a:cs typeface="Calibri" panose="020F0502020204030204" pitchFamily="34" charset="0"/>
              </a:rPr>
              <a:t>kotruimte</a:t>
            </a:r>
            <a:r>
              <a:rPr lang="nl-NL" sz="2000" b="1" dirty="0" smtClean="0">
                <a:latin typeface="Calibri" panose="020F0502020204030204" pitchFamily="34" charset="0"/>
                <a:cs typeface="Calibri" panose="020F0502020204030204" pitchFamily="34" charset="0"/>
              </a:rPr>
              <a:t>.</a:t>
            </a:r>
            <a:endParaRPr lang="nl-NL" sz="2000" b="1" dirty="0">
              <a:latin typeface="Calibri" panose="020F0502020204030204" pitchFamily="34" charset="0"/>
              <a:cs typeface="Calibri" panose="020F0502020204030204" pitchFamily="34" charset="0"/>
            </a:endParaRPr>
          </a:p>
          <a:p>
            <a:endParaRPr lang="nl-NL" dirty="0"/>
          </a:p>
        </p:txBody>
      </p:sp>
    </p:spTree>
    <p:extLst>
      <p:ext uri="{BB962C8B-B14F-4D97-AF65-F5344CB8AC3E}">
        <p14:creationId xmlns:p14="http://schemas.microsoft.com/office/powerpoint/2010/main" val="3386870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z="3200" b="1" dirty="0">
                <a:solidFill>
                  <a:prstClr val="black"/>
                </a:solidFill>
              </a:rPr>
              <a:t>De Salamander, Leidschendam. </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1864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De Salamander, Leidschendam</a:t>
            </a:r>
            <a:r>
              <a:rPr lang="nl-NL" sz="3200" b="1" dirty="0" smtClean="0">
                <a:solidFill>
                  <a:prstClr val="black"/>
                </a:solidFill>
              </a:rPr>
              <a:t>. </a:t>
            </a:r>
            <a:br>
              <a:rPr lang="nl-NL" sz="3200" b="1" dirty="0" smtClean="0">
                <a:solidFill>
                  <a:prstClr val="black"/>
                </a:solidFill>
              </a:rPr>
            </a:br>
            <a:r>
              <a:rPr lang="nl-NL" sz="2000" b="1" dirty="0" smtClean="0">
                <a:solidFill>
                  <a:prstClr val="black"/>
                </a:solidFill>
              </a:rPr>
              <a:t>Twee zaagramen, een slee en een schulpvloer. </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5685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De Salamander, Leidschendam. </a:t>
            </a:r>
            <a:r>
              <a:rPr lang="nl-NL" sz="3200" b="1" dirty="0" smtClean="0">
                <a:solidFill>
                  <a:prstClr val="black"/>
                </a:solidFill>
              </a:rPr>
              <a:t/>
            </a:r>
            <a:br>
              <a:rPr lang="nl-NL" sz="3200" b="1" dirty="0" smtClean="0">
                <a:solidFill>
                  <a:prstClr val="black"/>
                </a:solidFill>
              </a:rPr>
            </a:br>
            <a:r>
              <a:rPr lang="nl-NL" sz="2000" b="1" dirty="0" smtClean="0">
                <a:solidFill>
                  <a:prstClr val="black"/>
                </a:solidFill>
              </a:rPr>
              <a:t>Geschikt voor het zware werk.</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2670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industriezaagmolen.</a:t>
            </a:r>
            <a:endParaRPr lang="nl-NL" sz="3200" b="1" dirty="0"/>
          </a:p>
        </p:txBody>
      </p:sp>
      <p:sp>
        <p:nvSpPr>
          <p:cNvPr id="3" name="Tijdelijke aanduiding voor inhoud 2"/>
          <p:cNvSpPr>
            <a:spLocks noGrp="1"/>
          </p:cNvSpPr>
          <p:nvPr>
            <p:ph idx="1"/>
          </p:nvPr>
        </p:nvSpPr>
        <p:spPr/>
        <p:txBody>
          <a:bodyPr>
            <a:normAutofit/>
          </a:bodyPr>
          <a:lstStyle/>
          <a:p>
            <a:pPr marL="0" indent="0">
              <a:buNone/>
            </a:pPr>
            <a:r>
              <a:rPr lang="nl-NL" sz="2000" b="1" dirty="0" smtClean="0"/>
              <a:t>De paltrokmolen was goedkoop en eenvoudig te bouwen, maar als zager was je bij winters weer altijd buiten bezig. Een goede reden om de beschutting op te zoeken van een industriemolen.</a:t>
            </a:r>
          </a:p>
          <a:p>
            <a:pPr marL="0" indent="0">
              <a:buNone/>
            </a:pPr>
            <a:r>
              <a:rPr lang="nl-NL" sz="2000" b="1" dirty="0" smtClean="0"/>
              <a:t>Industriemolen  → lees: stellingmolen met aangebouwde schuren.</a:t>
            </a:r>
          </a:p>
          <a:p>
            <a:pPr marL="0" indent="0">
              <a:buNone/>
            </a:pPr>
            <a:endParaRPr lang="nl-NL" sz="2000" b="1" dirty="0" smtClean="0"/>
          </a:p>
          <a:p>
            <a:pPr marL="0" indent="0">
              <a:buNone/>
            </a:pPr>
            <a:r>
              <a:rPr lang="nl-NL" sz="2000" b="1" dirty="0" smtClean="0"/>
              <a:t>Het was de Grauwe Beer die aan de basis stond van de industriezaagmolen.</a:t>
            </a:r>
          </a:p>
          <a:p>
            <a:pPr marL="0" indent="0">
              <a:buNone/>
            </a:pPr>
            <a:endParaRPr lang="nl-NL" sz="2000" b="1" dirty="0"/>
          </a:p>
          <a:p>
            <a:pPr marL="0" indent="0">
              <a:buNone/>
            </a:pPr>
            <a:r>
              <a:rPr lang="nl-NL" sz="2000" b="1" dirty="0" smtClean="0"/>
              <a:t>Hij werd gebouwd als een achtkante stellingmolen op een vierkante voet met aangebouwde zaagschuren.</a:t>
            </a:r>
          </a:p>
          <a:p>
            <a:pPr marL="0" indent="0">
              <a:buNone/>
            </a:pPr>
            <a:r>
              <a:rPr lang="nl-NL" sz="2000" b="1" dirty="0" smtClean="0"/>
              <a:t>Niet veel later werden de molens ook een stuk kleiner uitgevoerd. Hiervoor volstond een zeskante romp die ook goedkoper was.</a:t>
            </a:r>
          </a:p>
        </p:txBody>
      </p:sp>
    </p:spTree>
    <p:extLst>
      <p:ext uri="{BB962C8B-B14F-4D97-AF65-F5344CB8AC3E}">
        <p14:creationId xmlns:p14="http://schemas.microsoft.com/office/powerpoint/2010/main" val="158948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De Salamander, Leidschendam</a:t>
            </a:r>
            <a:r>
              <a:rPr lang="nl-NL" sz="3200" b="1" dirty="0" smtClean="0">
                <a:solidFill>
                  <a:prstClr val="black"/>
                </a:solidFill>
              </a:rPr>
              <a:t>.</a:t>
            </a:r>
            <a:br>
              <a:rPr lang="nl-NL" sz="3200" b="1" dirty="0" smtClean="0">
                <a:solidFill>
                  <a:prstClr val="black"/>
                </a:solidFill>
              </a:rPr>
            </a:br>
            <a:r>
              <a:rPr lang="nl-NL" sz="2000" b="1" dirty="0" smtClean="0">
                <a:solidFill>
                  <a:prstClr val="black"/>
                </a:solidFill>
              </a:rPr>
              <a:t>Winderijen. </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556792"/>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1285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De Salamander, Leidschendam</a:t>
            </a:r>
            <a:r>
              <a:rPr lang="nl-NL" sz="3200" b="1" dirty="0" smtClean="0">
                <a:solidFill>
                  <a:prstClr val="black"/>
                </a:solidFill>
              </a:rPr>
              <a:t>.</a:t>
            </a:r>
            <a:br>
              <a:rPr lang="nl-NL" sz="3200" b="1" dirty="0" smtClean="0">
                <a:solidFill>
                  <a:prstClr val="black"/>
                </a:solidFill>
              </a:rPr>
            </a:br>
            <a:r>
              <a:rPr lang="nl-NL" sz="2000" b="1" dirty="0" smtClean="0">
                <a:solidFill>
                  <a:prstClr val="black"/>
                </a:solidFill>
              </a:rPr>
              <a:t>Bovenwiel, bovenas. </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4996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3200" dirty="0">
                <a:solidFill>
                  <a:prstClr val="black"/>
                </a:solidFill>
              </a:rPr>
              <a:t>De Salamander, Leidschendam. </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Onderbonkelaar vrij van een schijfloop die op een horizontale as met drijfriemen is geplaatst.</a:t>
            </a:r>
          </a:p>
          <a:p>
            <a:endParaRPr lang="nl-NL" sz="2000" b="1" dirty="0"/>
          </a:p>
          <a:p>
            <a:r>
              <a:rPr lang="nl-NL" sz="2000" b="1" dirty="0" smtClean="0"/>
              <a:t>De kleine riem is voor de aandrijving van de winderij.</a:t>
            </a:r>
            <a:endParaRPr lang="nl-NL" sz="2000" b="1" dirty="0"/>
          </a:p>
        </p:txBody>
      </p:sp>
    </p:spTree>
    <p:extLst>
      <p:ext uri="{BB962C8B-B14F-4D97-AF65-F5344CB8AC3E}">
        <p14:creationId xmlns:p14="http://schemas.microsoft.com/office/powerpoint/2010/main" val="1338112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3200" dirty="0">
                <a:solidFill>
                  <a:prstClr val="black"/>
                </a:solidFill>
              </a:rPr>
              <a:t>De Salamander, Leidschendam. </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De grote drijfriem van de liggende as drijft de krukas aan.</a:t>
            </a:r>
            <a:endParaRPr lang="nl-NL" sz="2000" b="1" dirty="0"/>
          </a:p>
        </p:txBody>
      </p:sp>
    </p:spTree>
    <p:extLst>
      <p:ext uri="{BB962C8B-B14F-4D97-AF65-F5344CB8AC3E}">
        <p14:creationId xmlns:p14="http://schemas.microsoft.com/office/powerpoint/2010/main" val="213108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De Salamander, Leidschendam</a:t>
            </a:r>
            <a:r>
              <a:rPr lang="nl-NL" sz="3200" b="1" dirty="0" smtClean="0">
                <a:solidFill>
                  <a:prstClr val="black"/>
                </a:solidFill>
              </a:rPr>
              <a:t>.</a:t>
            </a:r>
            <a:br>
              <a:rPr lang="nl-NL" sz="3200" b="1" dirty="0" smtClean="0">
                <a:solidFill>
                  <a:prstClr val="black"/>
                </a:solidFill>
              </a:rPr>
            </a:br>
            <a:r>
              <a:rPr lang="nl-NL" sz="2000" b="1" dirty="0" smtClean="0">
                <a:solidFill>
                  <a:prstClr val="black"/>
                </a:solidFill>
              </a:rPr>
              <a:t>Riemaandrijving van de krukas.</a:t>
            </a:r>
            <a:r>
              <a:rPr lang="nl-NL" sz="3200" b="1" dirty="0" smtClean="0">
                <a:solidFill>
                  <a:prstClr val="black"/>
                </a:solidFill>
              </a:rPr>
              <a:t> </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011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De Salamander, Leidschendam</a:t>
            </a:r>
            <a:r>
              <a:rPr lang="nl-NL" sz="3200" b="1" dirty="0" smtClean="0">
                <a:solidFill>
                  <a:prstClr val="black"/>
                </a:solidFill>
              </a:rPr>
              <a:t>.</a:t>
            </a:r>
            <a:br>
              <a:rPr lang="nl-NL" sz="3200" b="1" dirty="0" smtClean="0">
                <a:solidFill>
                  <a:prstClr val="black"/>
                </a:solidFill>
              </a:rPr>
            </a:br>
            <a:r>
              <a:rPr lang="nl-NL" sz="2000" b="1" dirty="0" smtClean="0">
                <a:solidFill>
                  <a:prstClr val="black"/>
                </a:solidFill>
              </a:rPr>
              <a:t>Samengestelde krukas.</a:t>
            </a:r>
            <a:r>
              <a:rPr lang="nl-NL" sz="3200" b="1" dirty="0" smtClean="0">
                <a:solidFill>
                  <a:prstClr val="black"/>
                </a:solidFill>
              </a:rPr>
              <a:t> </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704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Wat ook zaagt:</a:t>
            </a:r>
            <a:endParaRPr lang="nl-NL" sz="3200" b="1" dirty="0"/>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t>Het Jonge Schaap, Zaanse schans.</a:t>
            </a:r>
          </a:p>
          <a:p>
            <a:pPr marL="0" indent="0">
              <a:buNone/>
            </a:pPr>
            <a:r>
              <a:rPr lang="nl-NL" sz="2000" b="1" dirty="0" smtClean="0"/>
              <a:t>Als enige zeskante zaagmolen.</a:t>
            </a:r>
          </a:p>
          <a:p>
            <a:pPr marL="0" indent="0">
              <a:buNone/>
            </a:pPr>
            <a:endParaRPr lang="nl-NL" sz="1100" b="1" dirty="0" smtClean="0"/>
          </a:p>
          <a:p>
            <a:pPr marL="0" indent="0">
              <a:buNone/>
            </a:pPr>
            <a:r>
              <a:rPr lang="nl-NL" sz="2000" b="1" dirty="0" smtClean="0"/>
              <a:t>Het Klaverblad, Zaanse schans,</a:t>
            </a:r>
          </a:p>
          <a:p>
            <a:pPr marL="0" indent="0">
              <a:buNone/>
            </a:pPr>
            <a:r>
              <a:rPr lang="nl-NL" sz="2000" b="1" dirty="0" smtClean="0"/>
              <a:t>Wipstellingzaagmolen.</a:t>
            </a:r>
          </a:p>
          <a:p>
            <a:pPr marL="0" indent="0">
              <a:buNone/>
            </a:pPr>
            <a:endParaRPr lang="nl-NL" sz="1100" b="1" dirty="0"/>
          </a:p>
          <a:p>
            <a:pPr marL="0" indent="0">
              <a:buNone/>
            </a:pPr>
            <a:r>
              <a:rPr lang="nl-NL" sz="2000" b="1" dirty="0" smtClean="0"/>
              <a:t>Holtens’ molen, Deurne.</a:t>
            </a:r>
          </a:p>
          <a:p>
            <a:pPr marL="0" indent="0">
              <a:buNone/>
            </a:pPr>
            <a:r>
              <a:rPr lang="nl-NL" sz="2000" b="1" dirty="0" smtClean="0"/>
              <a:t>Ronde stenen stellingmolen met aangebouwde zagerij,</a:t>
            </a:r>
          </a:p>
          <a:p>
            <a:pPr marL="0" indent="0">
              <a:buNone/>
            </a:pPr>
            <a:endParaRPr lang="nl-NL" sz="1100" b="1" dirty="0" smtClean="0"/>
          </a:p>
          <a:p>
            <a:pPr marL="0" indent="0">
              <a:buNone/>
            </a:pPr>
            <a:r>
              <a:rPr lang="nl-NL" sz="2000" b="1" dirty="0" smtClean="0"/>
              <a:t>Agneta, Ruurlo. </a:t>
            </a:r>
          </a:p>
          <a:p>
            <a:pPr marL="0" indent="0">
              <a:buNone/>
            </a:pPr>
            <a:r>
              <a:rPr lang="nl-NL" sz="2000" b="1" dirty="0" smtClean="0"/>
              <a:t>Ronde stenen stellingmolen met schuren en grote zagerij.</a:t>
            </a:r>
          </a:p>
          <a:p>
            <a:pPr marL="0" indent="0">
              <a:buNone/>
            </a:pPr>
            <a:endParaRPr lang="nl-NL" sz="2000" b="1" dirty="0"/>
          </a:p>
        </p:txBody>
      </p:sp>
      <p:sp>
        <p:nvSpPr>
          <p:cNvPr id="4" name="Tijdelijke aanduiding voor inhoud 3"/>
          <p:cNvSpPr>
            <a:spLocks noGrp="1"/>
          </p:cNvSpPr>
          <p:nvPr>
            <p:ph sz="half" idx="2"/>
          </p:nvPr>
        </p:nvSpPr>
        <p:spPr/>
        <p:txBody>
          <a:bodyPr>
            <a:normAutofit/>
          </a:bodyPr>
          <a:lstStyle/>
          <a:p>
            <a:pPr marL="0" indent="0">
              <a:buNone/>
            </a:pPr>
            <a:r>
              <a:rPr lang="nl-NL" sz="2000" b="1" dirty="0" smtClean="0"/>
              <a:t>Watermolen van </a:t>
            </a:r>
            <a:r>
              <a:rPr lang="nl-NL" sz="2000" b="1" dirty="0" err="1" smtClean="0"/>
              <a:t>Singraven</a:t>
            </a:r>
            <a:r>
              <a:rPr lang="nl-NL" sz="2000" b="1" dirty="0" smtClean="0"/>
              <a:t>. Denekamp.</a:t>
            </a:r>
          </a:p>
          <a:p>
            <a:pPr marL="0" indent="0">
              <a:buNone/>
            </a:pPr>
            <a:r>
              <a:rPr lang="nl-NL" sz="2000" b="1" dirty="0" err="1" smtClean="0"/>
              <a:t>Wenumse</a:t>
            </a:r>
            <a:r>
              <a:rPr lang="nl-NL" sz="2000" b="1" dirty="0" smtClean="0"/>
              <a:t> watermolen, </a:t>
            </a:r>
            <a:r>
              <a:rPr lang="nl-NL" sz="2000" b="1" dirty="0" err="1" smtClean="0"/>
              <a:t>Wenum</a:t>
            </a:r>
            <a:r>
              <a:rPr lang="nl-NL" sz="2000" b="1" dirty="0" smtClean="0"/>
              <a:t>.</a:t>
            </a:r>
          </a:p>
          <a:p>
            <a:pPr marL="0" indent="0">
              <a:buNone/>
            </a:pPr>
            <a:endParaRPr lang="nl-NL" sz="2000" b="1" dirty="0"/>
          </a:p>
          <a:p>
            <a:pPr marL="0" indent="0">
              <a:buNone/>
            </a:pPr>
            <a:r>
              <a:rPr lang="nl-NL" sz="2000" b="1" dirty="0" smtClean="0"/>
              <a:t>Mijn Genoegen. Arnhem.</a:t>
            </a:r>
          </a:p>
          <a:p>
            <a:pPr marL="0" indent="0">
              <a:buNone/>
            </a:pPr>
            <a:r>
              <a:rPr lang="nl-NL" sz="2000" b="1" dirty="0" smtClean="0"/>
              <a:t>De Otter, Amsterdam.</a:t>
            </a:r>
          </a:p>
          <a:p>
            <a:pPr marL="0" indent="0">
              <a:buNone/>
            </a:pPr>
            <a:r>
              <a:rPr lang="nl-NL" sz="2000" b="1" dirty="0" smtClean="0"/>
              <a:t>De Eenhoorn, Haarlem.</a:t>
            </a:r>
          </a:p>
          <a:p>
            <a:pPr marL="0" indent="0">
              <a:buNone/>
            </a:pPr>
            <a:r>
              <a:rPr lang="nl-NL" sz="2000" b="1" dirty="0" smtClean="0"/>
              <a:t>De Poelenburg. Zaanse schans.</a:t>
            </a:r>
          </a:p>
          <a:p>
            <a:pPr marL="0" indent="0">
              <a:buNone/>
            </a:pPr>
            <a:r>
              <a:rPr lang="nl-NL" sz="2000" b="1" dirty="0" smtClean="0"/>
              <a:t>De Held Jozua, Zaandam-oost.</a:t>
            </a:r>
          </a:p>
          <a:p>
            <a:pPr marL="0" indent="0">
              <a:buNone/>
            </a:pPr>
            <a:r>
              <a:rPr lang="nl-NL" sz="2000" b="1" dirty="0" smtClean="0"/>
              <a:t>5 paltrokmolens.</a:t>
            </a:r>
            <a:endParaRPr lang="nl-NL" sz="2000" b="1" dirty="0"/>
          </a:p>
        </p:txBody>
      </p:sp>
    </p:spTree>
    <p:extLst>
      <p:ext uri="{BB962C8B-B14F-4D97-AF65-F5344CB8AC3E}">
        <p14:creationId xmlns:p14="http://schemas.microsoft.com/office/powerpoint/2010/main" val="2530610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Het Klaverblad, Zaanse schans.</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920" y="260648"/>
            <a:ext cx="4616642"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Lattenzager.</a:t>
            </a:r>
            <a:endParaRPr lang="nl-NL" sz="2000" b="1" dirty="0"/>
          </a:p>
        </p:txBody>
      </p:sp>
    </p:spTree>
    <p:extLst>
      <p:ext uri="{BB962C8B-B14F-4D97-AF65-F5344CB8AC3E}">
        <p14:creationId xmlns:p14="http://schemas.microsoft.com/office/powerpoint/2010/main" val="618219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dirty="0" smtClean="0"/>
              <a:t>Agneta, Ruurlo</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p:spPr>
      </p:pic>
      <p:sp>
        <p:nvSpPr>
          <p:cNvPr id="7" name="Tijdelijke aanduiding voor tekst 6"/>
          <p:cNvSpPr>
            <a:spLocks noGrp="1"/>
          </p:cNvSpPr>
          <p:nvPr>
            <p:ph type="body" sz="half" idx="2"/>
          </p:nvPr>
        </p:nvSpPr>
        <p:spPr/>
        <p:txBody>
          <a:bodyPr>
            <a:normAutofit/>
          </a:bodyPr>
          <a:lstStyle/>
          <a:p>
            <a:r>
              <a:rPr lang="nl-NL" sz="2000" b="1" dirty="0" smtClean="0"/>
              <a:t>Ronde stenen stellingmolen.</a:t>
            </a:r>
          </a:p>
          <a:p>
            <a:r>
              <a:rPr lang="nl-NL" sz="2000" b="1" dirty="0" smtClean="0"/>
              <a:t>Korenmolen</a:t>
            </a:r>
          </a:p>
          <a:p>
            <a:r>
              <a:rPr lang="nl-NL" sz="2000" b="1" dirty="0" smtClean="0"/>
              <a:t>Zaagmolen.</a:t>
            </a:r>
          </a:p>
          <a:p>
            <a:r>
              <a:rPr lang="nl-NL" sz="2000" b="1" dirty="0" smtClean="0"/>
              <a:t>Een zaagraam in de voet van de molen. Aangebouwde zaagschuren.</a:t>
            </a:r>
          </a:p>
          <a:p>
            <a:r>
              <a:rPr lang="nl-NL" sz="2000" b="1" dirty="0" smtClean="0"/>
              <a:t>Moderne zagerij </a:t>
            </a:r>
          </a:p>
          <a:p>
            <a:r>
              <a:rPr lang="nl-NL" sz="2000" b="1" dirty="0" smtClean="0"/>
              <a:t>fa. Vaags Molenwerken.</a:t>
            </a:r>
          </a:p>
        </p:txBody>
      </p:sp>
    </p:spTree>
    <p:extLst>
      <p:ext uri="{BB962C8B-B14F-4D97-AF65-F5344CB8AC3E}">
        <p14:creationId xmlns:p14="http://schemas.microsoft.com/office/powerpoint/2010/main" val="1811482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smtClean="0"/>
              <a:t>Waterradmolen </a:t>
            </a:r>
            <a:r>
              <a:rPr lang="nl-NL" sz="3200" b="1" dirty="0" err="1" smtClean="0"/>
              <a:t>Singraven</a:t>
            </a:r>
            <a:r>
              <a:rPr lang="nl-NL" sz="3200" b="1" dirty="0" smtClean="0"/>
              <a:t>, Denekamp.</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556792"/>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839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6030614"/>
            <a:ext cx="5486400" cy="566738"/>
          </a:xfrm>
        </p:spPr>
        <p:txBody>
          <a:bodyPr>
            <a:normAutofit/>
          </a:bodyPr>
          <a:lstStyle/>
          <a:p>
            <a:pPr algn="ctr"/>
            <a:r>
              <a:rPr lang="nl-NL" dirty="0" smtClean="0">
                <a:latin typeface="Calibri" panose="020F0502020204030204" pitchFamily="34" charset="0"/>
                <a:cs typeface="Calibri" panose="020F0502020204030204" pitchFamily="34" charset="0"/>
              </a:rPr>
              <a:t>Het Groot Volkomen Moolenboek.</a:t>
            </a:r>
            <a:endParaRPr lang="nl-NL" dirty="0">
              <a:latin typeface="Calibri" panose="020F0502020204030204" pitchFamily="34" charset="0"/>
              <a:cs typeface="Calibri" panose="020F0502020204030204" pitchFamily="34" charset="0"/>
            </a:endParaRPr>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t="1117" b="1117"/>
          <a:stretch>
            <a:fillRect/>
          </a:stretch>
        </p:blipFill>
        <p:spPr>
          <a:xfrm>
            <a:off x="707572" y="260648"/>
            <a:ext cx="7752860" cy="5814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397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prstClr val="black"/>
                </a:solidFill>
              </a:rPr>
              <a:t>Waterradmolen </a:t>
            </a:r>
            <a:r>
              <a:rPr lang="nl-NL" sz="3200" b="1" dirty="0" err="1">
                <a:solidFill>
                  <a:prstClr val="black"/>
                </a:solidFill>
              </a:rPr>
              <a:t>Singraven</a:t>
            </a:r>
            <a:r>
              <a:rPr lang="nl-NL" sz="3200" b="1" dirty="0">
                <a:solidFill>
                  <a:prstClr val="black"/>
                </a:solidFill>
              </a:rPr>
              <a:t>, Denekamp.</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9379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prstClr val="black"/>
                </a:solidFill>
              </a:rPr>
              <a:t>Waterradmolen </a:t>
            </a:r>
            <a:r>
              <a:rPr lang="nl-NL" sz="3200" b="1" dirty="0" err="1">
                <a:solidFill>
                  <a:prstClr val="black"/>
                </a:solidFill>
              </a:rPr>
              <a:t>Singraven</a:t>
            </a:r>
            <a:r>
              <a:rPr lang="nl-NL" sz="3200" b="1" dirty="0">
                <a:solidFill>
                  <a:prstClr val="black"/>
                </a:solidFill>
              </a:rPr>
              <a:t>, Denekamp.</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0725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prstClr val="black"/>
                </a:solidFill>
              </a:rPr>
              <a:t>Waterradmolen </a:t>
            </a:r>
            <a:r>
              <a:rPr lang="nl-NL" sz="3200" b="1" dirty="0" err="1">
                <a:solidFill>
                  <a:prstClr val="black"/>
                </a:solidFill>
              </a:rPr>
              <a:t>Singraven</a:t>
            </a:r>
            <a:r>
              <a:rPr lang="nl-NL" sz="3200" b="1" dirty="0">
                <a:solidFill>
                  <a:prstClr val="black"/>
                </a:solidFill>
              </a:rPr>
              <a:t>, Denekamp.</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9836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Autofit/>
          </a:bodyPr>
          <a:lstStyle/>
          <a:p>
            <a:r>
              <a:rPr lang="nl-NL" sz="3200" dirty="0" smtClean="0"/>
              <a:t>De zeskante bovenkruier</a:t>
            </a:r>
            <a:endParaRPr lang="nl-NL" sz="3200"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396087"/>
            <a:ext cx="5210175" cy="5697209"/>
          </a:xfrm>
          <a:prstGeom prst="rect">
            <a:avLst/>
          </a:prstGeom>
          <a:ln>
            <a:noFill/>
          </a:ln>
          <a:effectLst>
            <a:outerShdw blurRad="292100" dist="139700" dir="2700000" algn="tl" rotWithShape="0">
              <a:srgbClr val="333333">
                <a:alpha val="65000"/>
              </a:srgbClr>
            </a:outerShdw>
          </a:effectLst>
        </p:spPr>
      </p:pic>
      <p:sp>
        <p:nvSpPr>
          <p:cNvPr id="8" name="Tijdelijke aanduiding voor tekst 7"/>
          <p:cNvSpPr>
            <a:spLocks noGrp="1"/>
          </p:cNvSpPr>
          <p:nvPr>
            <p:ph type="body" sz="half" idx="2"/>
          </p:nvPr>
        </p:nvSpPr>
        <p:spPr>
          <a:xfrm>
            <a:off x="457200" y="1844824"/>
            <a:ext cx="3008313" cy="4281339"/>
          </a:xfrm>
        </p:spPr>
        <p:txBody>
          <a:bodyPr>
            <a:normAutofit lnSpcReduction="10000"/>
          </a:bodyPr>
          <a:lstStyle/>
          <a:p>
            <a:r>
              <a:rPr lang="nl-NL" sz="2000" b="1" dirty="0" smtClean="0"/>
              <a:t>De specifieke kenmerken.</a:t>
            </a:r>
          </a:p>
          <a:p>
            <a:endParaRPr lang="nl-NL" sz="2000" b="1" dirty="0" smtClean="0"/>
          </a:p>
          <a:p>
            <a:r>
              <a:rPr lang="nl-NL" sz="2000" b="1" dirty="0" smtClean="0"/>
              <a:t>Het zeskant staat met vier stijlen op de penanten en met twee stijlen in het midden van de werkvloer.</a:t>
            </a:r>
          </a:p>
          <a:p>
            <a:endParaRPr lang="nl-NL" sz="2000" b="1" dirty="0"/>
          </a:p>
          <a:p>
            <a:r>
              <a:rPr lang="nl-NL" sz="2000" b="1" dirty="0" smtClean="0"/>
              <a:t>Schaalmodel gebouwd aan de hand van de </a:t>
            </a:r>
            <a:r>
              <a:rPr lang="nl-NL" sz="2000" b="1" dirty="0" smtClean="0"/>
              <a:t>tekening  uit </a:t>
            </a:r>
            <a:r>
              <a:rPr lang="nl-NL" sz="2000" b="1" dirty="0" smtClean="0"/>
              <a:t>‘Het </a:t>
            </a:r>
            <a:r>
              <a:rPr lang="nl-NL" sz="2000" b="1" dirty="0" smtClean="0"/>
              <a:t>Groot Algemeen </a:t>
            </a:r>
            <a:r>
              <a:rPr lang="nl-NL" sz="2000" b="1" dirty="0" smtClean="0"/>
              <a:t>Moolenboek’ uit 1761</a:t>
            </a:r>
            <a:r>
              <a:rPr lang="nl-NL" sz="2000" b="1" dirty="0" smtClean="0"/>
              <a:t>. </a:t>
            </a:r>
          </a:p>
          <a:p>
            <a:r>
              <a:rPr lang="nl-NL" sz="2000" b="1" dirty="0" smtClean="0"/>
              <a:t>‘t </a:t>
            </a:r>
            <a:r>
              <a:rPr lang="nl-NL" sz="2000" b="1" dirty="0" err="1" smtClean="0"/>
              <a:t>Foruyn</a:t>
            </a:r>
            <a:r>
              <a:rPr lang="nl-NL" sz="2000" b="1" dirty="0" smtClean="0"/>
              <a:t> staande te Amsterdam.</a:t>
            </a:r>
            <a:endParaRPr lang="nl-NL" sz="2000" b="1" dirty="0"/>
          </a:p>
        </p:txBody>
      </p:sp>
    </p:spTree>
    <p:extLst>
      <p:ext uri="{BB962C8B-B14F-4D97-AF65-F5344CB8AC3E}">
        <p14:creationId xmlns:p14="http://schemas.microsoft.com/office/powerpoint/2010/main" val="224564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Het Jonge Schaap Zaandam.</a:t>
            </a:r>
            <a:endParaRPr lang="nl-NL" sz="3200" b="1"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1276" y="1600200"/>
            <a:ext cx="5981448"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4812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Fundament van het zeskant. </a:t>
            </a:r>
            <a:br>
              <a:rPr lang="nl-NL" sz="3200" b="1" dirty="0" smtClean="0"/>
            </a:br>
            <a:r>
              <a:rPr lang="nl-NL" sz="2200" b="1" dirty="0" smtClean="0"/>
              <a:t>Zware penanten voor de </a:t>
            </a:r>
            <a:r>
              <a:rPr lang="nl-NL" sz="2200" b="1" dirty="0" smtClean="0"/>
              <a:t>vloerbalken</a:t>
            </a:r>
            <a:r>
              <a:rPr lang="nl-NL" sz="2200" b="1" dirty="0" smtClean="0"/>
              <a:t>. Daarop twee muurplaten.</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11383"/>
            <a:ext cx="8229600" cy="3303596"/>
          </a:xfrm>
        </p:spPr>
      </p:pic>
    </p:spTree>
    <p:extLst>
      <p:ext uri="{BB962C8B-B14F-4D97-AF65-F5344CB8AC3E}">
        <p14:creationId xmlns:p14="http://schemas.microsoft.com/office/powerpoint/2010/main" val="950677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De zeskante </a:t>
            </a:r>
            <a:r>
              <a:rPr lang="nl-NL" sz="3200" dirty="0" smtClean="0"/>
              <a:t>bovenkruier.</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4512" y="342106"/>
            <a:ext cx="3552825" cy="5715000"/>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Autofit/>
          </a:bodyPr>
          <a:lstStyle/>
          <a:p>
            <a:r>
              <a:rPr lang="nl-NL" sz="2000" b="1" dirty="0" smtClean="0"/>
              <a:t>Het zeskant heeft geen ondertafelement.</a:t>
            </a:r>
          </a:p>
          <a:p>
            <a:r>
              <a:rPr lang="nl-NL" sz="2000" b="1" dirty="0" smtClean="0"/>
              <a:t>In de breedte liggen vier </a:t>
            </a:r>
            <a:r>
              <a:rPr lang="nl-NL" sz="2000" b="1" dirty="0" smtClean="0"/>
              <a:t>zware balken </a:t>
            </a:r>
            <a:r>
              <a:rPr lang="nl-NL" sz="2000" b="1" dirty="0" smtClean="0"/>
              <a:t>waar de stijlen op gezet zijn. </a:t>
            </a:r>
          </a:p>
          <a:p>
            <a:r>
              <a:rPr lang="nl-NL" sz="2000" b="1" dirty="0" smtClean="0"/>
              <a:t>De </a:t>
            </a:r>
            <a:r>
              <a:rPr lang="nl-NL" sz="2000" b="1" dirty="0" smtClean="0"/>
              <a:t>muurplaten </a:t>
            </a:r>
            <a:r>
              <a:rPr lang="nl-NL" sz="2000" b="1" dirty="0" smtClean="0"/>
              <a:t>liggen hier in de lengte </a:t>
            </a:r>
            <a:r>
              <a:rPr lang="nl-NL" sz="2000" b="1" dirty="0" smtClean="0"/>
              <a:t>overheen </a:t>
            </a:r>
            <a:r>
              <a:rPr lang="nl-NL" sz="2000" b="1" dirty="0" smtClean="0"/>
              <a:t>en zorgen voor het nodige verband.</a:t>
            </a:r>
          </a:p>
          <a:p>
            <a:endParaRPr lang="nl-NL" sz="2000" b="1" dirty="0" smtClean="0"/>
          </a:p>
          <a:p>
            <a:r>
              <a:rPr lang="nl-NL" sz="2000" b="1" dirty="0" smtClean="0"/>
              <a:t>Dit is de midden doorsnede over het losse bint.</a:t>
            </a:r>
            <a:endParaRPr lang="nl-NL" sz="2000" b="1" dirty="0"/>
          </a:p>
        </p:txBody>
      </p:sp>
    </p:spTree>
    <p:extLst>
      <p:ext uri="{BB962C8B-B14F-4D97-AF65-F5344CB8AC3E}">
        <p14:creationId xmlns:p14="http://schemas.microsoft.com/office/powerpoint/2010/main" val="504183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Positie van de zeskantstijlen.</a:t>
            </a:r>
            <a:endParaRPr lang="nl-NL" sz="32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11383"/>
            <a:ext cx="8229600" cy="3303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8426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Zolders.</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984" y="548680"/>
            <a:ext cx="3505200" cy="5715000"/>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Autofit/>
          </a:bodyPr>
          <a:lstStyle/>
          <a:p>
            <a:pPr algn="r"/>
            <a:r>
              <a:rPr lang="nl-NL" sz="2000" b="1" dirty="0" smtClean="0"/>
              <a:t>kapzolder</a:t>
            </a:r>
          </a:p>
          <a:p>
            <a:pPr algn="r"/>
            <a:endParaRPr lang="nl-NL" sz="2000" b="1" dirty="0" smtClean="0"/>
          </a:p>
          <a:p>
            <a:pPr algn="r"/>
            <a:endParaRPr lang="nl-NL" sz="2000" b="1" dirty="0" smtClean="0"/>
          </a:p>
          <a:p>
            <a:pPr algn="r"/>
            <a:r>
              <a:rPr lang="nl-NL" sz="2000" b="1" dirty="0" smtClean="0"/>
              <a:t>krukzolder</a:t>
            </a:r>
          </a:p>
          <a:p>
            <a:pPr algn="r"/>
            <a:endParaRPr lang="nl-NL" sz="2000" b="1" dirty="0" smtClean="0"/>
          </a:p>
          <a:p>
            <a:pPr algn="r"/>
            <a:endParaRPr lang="nl-NL" sz="2000" b="1" dirty="0" smtClean="0"/>
          </a:p>
          <a:p>
            <a:pPr algn="r"/>
            <a:r>
              <a:rPr lang="nl-NL" sz="2000" b="1" dirty="0" smtClean="0"/>
              <a:t>lege zolder</a:t>
            </a:r>
          </a:p>
          <a:p>
            <a:pPr algn="r"/>
            <a:endParaRPr lang="nl-NL" sz="2000" b="1" dirty="0" smtClean="0"/>
          </a:p>
          <a:p>
            <a:pPr algn="r"/>
            <a:r>
              <a:rPr lang="nl-NL" sz="2000" b="1" dirty="0" smtClean="0"/>
              <a:t>raamzolder</a:t>
            </a:r>
          </a:p>
          <a:p>
            <a:pPr algn="r"/>
            <a:r>
              <a:rPr lang="nl-NL" sz="2000" b="1" dirty="0" smtClean="0"/>
              <a:t> </a:t>
            </a:r>
          </a:p>
          <a:p>
            <a:pPr algn="r"/>
            <a:endParaRPr lang="nl-NL" sz="2000" b="1" dirty="0"/>
          </a:p>
          <a:p>
            <a:pPr algn="r"/>
            <a:r>
              <a:rPr lang="nl-NL" sz="2000" b="1" dirty="0" smtClean="0"/>
              <a:t>werkvloer of sleegrond</a:t>
            </a:r>
            <a:endParaRPr lang="nl-NL" sz="2000" b="1" dirty="0"/>
          </a:p>
        </p:txBody>
      </p:sp>
    </p:spTree>
    <p:extLst>
      <p:ext uri="{BB962C8B-B14F-4D97-AF65-F5344CB8AC3E}">
        <p14:creationId xmlns:p14="http://schemas.microsoft.com/office/powerpoint/2010/main" val="3903146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latin typeface="+mn-lt"/>
              </a:rPr>
              <a:t>Kapzolder: </a:t>
            </a:r>
            <a:br>
              <a:rPr lang="nl-NL" sz="3200" b="1" dirty="0" smtClean="0">
                <a:latin typeface="+mn-lt"/>
              </a:rPr>
            </a:br>
            <a:r>
              <a:rPr lang="nl-NL" sz="3200" b="1" dirty="0" smtClean="0">
                <a:latin typeface="+mn-lt"/>
              </a:rPr>
              <a:t>bovenwiel met een Hollandse- of stutvang</a:t>
            </a:r>
            <a:endParaRPr lang="nl-NL" sz="3200" b="1"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6045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bouw van de achtkante zaagmolen in grote stappen.</a:t>
            </a:r>
            <a:endParaRPr lang="nl-NL" sz="3200" b="1" dirty="0"/>
          </a:p>
        </p:txBody>
      </p:sp>
      <p:pic>
        <p:nvPicPr>
          <p:cNvPr id="8" name="Tijdelijke aanduiding voor afbeelding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117" y="1600200"/>
            <a:ext cx="5899765"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6237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b="1" dirty="0" smtClean="0">
                <a:latin typeface="+mn-lt"/>
              </a:rPr>
              <a:t>IJzerbalk onder de middenbalk.</a:t>
            </a:r>
            <a:endParaRPr lang="nl-NL" sz="3200" b="1" dirty="0">
              <a:latin typeface="+mn-lt"/>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09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Koningsspil</a:t>
            </a:r>
            <a:endParaRPr lang="nl-NL" sz="3200"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10" name="Tijdelijke aanduiding voor tekst 9"/>
          <p:cNvSpPr>
            <a:spLocks noGrp="1"/>
          </p:cNvSpPr>
          <p:nvPr>
            <p:ph type="body" sz="half" idx="2"/>
          </p:nvPr>
        </p:nvSpPr>
        <p:spPr/>
        <p:txBody>
          <a:bodyPr>
            <a:normAutofit/>
          </a:bodyPr>
          <a:lstStyle/>
          <a:p>
            <a:r>
              <a:rPr lang="nl-NL" sz="2000" b="1" dirty="0" smtClean="0"/>
              <a:t>Bovenwiel: bovenbonkelaar,</a:t>
            </a:r>
          </a:p>
          <a:p>
            <a:r>
              <a:rPr lang="nl-NL" sz="2000" b="1" dirty="0" smtClean="0"/>
              <a:t>70 : 32 kammen.</a:t>
            </a:r>
            <a:endParaRPr lang="nl-NL" sz="2000" b="1" dirty="0"/>
          </a:p>
        </p:txBody>
      </p:sp>
    </p:spTree>
    <p:extLst>
      <p:ext uri="{BB962C8B-B14F-4D97-AF65-F5344CB8AC3E}">
        <p14:creationId xmlns:p14="http://schemas.microsoft.com/office/powerpoint/2010/main" val="2589516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smtClean="0">
                <a:latin typeface="+mn-lt"/>
              </a:rPr>
              <a:t>Hollandse- </a:t>
            </a:r>
            <a:r>
              <a:rPr lang="nl-NL" sz="3200" b="1" dirty="0">
                <a:latin typeface="+mn-lt"/>
              </a:rPr>
              <a:t>of stutvang</a:t>
            </a:r>
            <a:r>
              <a:rPr lang="nl-NL" sz="3200" b="1" dirty="0" smtClean="0">
                <a:latin typeface="+mn-lt"/>
              </a:rPr>
              <a:t>.</a:t>
            </a:r>
            <a:endParaRPr lang="nl-NL" sz="3200" b="1" dirty="0">
              <a:latin typeface="Georgia" pitchFamily="18" charset="0"/>
            </a:endParaRP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3938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nl-NL" sz="3200" b="1" dirty="0" smtClean="0"/>
              <a:t>Onderkant kapzolder met een </a:t>
            </a:r>
            <a:r>
              <a:rPr lang="nl-NL" sz="3200" b="1" dirty="0"/>
              <a:t>kromme bintbalk</a:t>
            </a:r>
            <a:r>
              <a:rPr lang="nl-NL" sz="3200" b="1" dirty="0" smtClean="0">
                <a:latin typeface="Georgia" pitchFamily="18" charset="0"/>
              </a:rPr>
              <a:t>.</a:t>
            </a:r>
            <a:endParaRPr lang="nl-NL" sz="3200" b="1" dirty="0">
              <a:latin typeface="Georgia" pitchFamily="18" charset="0"/>
            </a:endParaRPr>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399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r>
              <a:rPr lang="nl-NL" sz="3200" dirty="0" smtClean="0"/>
              <a:t>Kapzolder.</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237" y="342106"/>
            <a:ext cx="3381375" cy="5715000"/>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a:xfrm>
            <a:off x="457200" y="1435100"/>
            <a:ext cx="3466728" cy="4691063"/>
          </a:xfrm>
        </p:spPr>
        <p:txBody>
          <a:bodyPr>
            <a:normAutofit/>
          </a:bodyPr>
          <a:lstStyle/>
          <a:p>
            <a:r>
              <a:rPr lang="nl-NL" sz="2000" b="1" dirty="0" smtClean="0"/>
              <a:t>Detail van de bouwtekening van Het Jonge Schaap uit de molenmap van Anton Sipman.</a:t>
            </a:r>
            <a:endParaRPr lang="nl-NL" sz="2000" b="1" dirty="0"/>
          </a:p>
        </p:txBody>
      </p:sp>
    </p:spTree>
    <p:extLst>
      <p:ext uri="{BB962C8B-B14F-4D97-AF65-F5344CB8AC3E}">
        <p14:creationId xmlns:p14="http://schemas.microsoft.com/office/powerpoint/2010/main" val="3679754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r>
              <a:rPr lang="nl-NL" sz="3200" dirty="0" smtClean="0"/>
              <a:t>Kapzolder.</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237" y="342106"/>
            <a:ext cx="3381375" cy="5715000"/>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latin typeface="+mj-lt"/>
              </a:rPr>
              <a:t>Drie van de zes stijlen.</a:t>
            </a:r>
          </a:p>
          <a:p>
            <a:endParaRPr lang="nl-NL" sz="2000" b="1" dirty="0">
              <a:latin typeface="+mj-lt"/>
            </a:endParaRPr>
          </a:p>
          <a:p>
            <a:r>
              <a:rPr lang="nl-NL" sz="2000" b="1" dirty="0" smtClean="0">
                <a:latin typeface="+mj-lt"/>
              </a:rPr>
              <a:t>Eén van de twee vaste bintbalken van een zeskant.</a:t>
            </a:r>
            <a:endParaRPr lang="nl-NL" sz="2000" b="1" dirty="0">
              <a:latin typeface="+mj-lt"/>
            </a:endParaRPr>
          </a:p>
        </p:txBody>
      </p:sp>
    </p:spTree>
    <p:extLst>
      <p:ext uri="{BB962C8B-B14F-4D97-AF65-F5344CB8AC3E}">
        <p14:creationId xmlns:p14="http://schemas.microsoft.com/office/powerpoint/2010/main" val="794582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r>
              <a:rPr lang="nl-NL" sz="3200" dirty="0" smtClean="0"/>
              <a:t>Kapzolder.</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237" y="342106"/>
            <a:ext cx="3381375" cy="5715000"/>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a:xfrm>
            <a:off x="457200" y="1435100"/>
            <a:ext cx="3754760" cy="4691063"/>
          </a:xfrm>
        </p:spPr>
        <p:txBody>
          <a:bodyPr>
            <a:normAutofit/>
          </a:bodyPr>
          <a:lstStyle/>
          <a:p>
            <a:r>
              <a:rPr lang="nl-NL" sz="2000" b="1" dirty="0" smtClean="0">
                <a:latin typeface="+mj-lt"/>
              </a:rPr>
              <a:t>De logische positie van een losse bintbalk.</a:t>
            </a:r>
          </a:p>
          <a:p>
            <a:r>
              <a:rPr lang="nl-NL" sz="2000" b="1" dirty="0" smtClean="0">
                <a:latin typeface="+mj-lt"/>
              </a:rPr>
              <a:t>Recht naar de overkant.</a:t>
            </a:r>
          </a:p>
          <a:p>
            <a:r>
              <a:rPr lang="nl-NL" sz="2000" b="1" dirty="0" smtClean="0">
                <a:latin typeface="+mj-lt"/>
              </a:rPr>
              <a:t>Alleen staat er hier een koningspil in de weg.</a:t>
            </a:r>
            <a:endParaRPr lang="nl-NL" sz="2000" b="1" dirty="0">
              <a:latin typeface="+mj-lt"/>
            </a:endParaRPr>
          </a:p>
        </p:txBody>
      </p:sp>
    </p:spTree>
    <p:extLst>
      <p:ext uri="{BB962C8B-B14F-4D97-AF65-F5344CB8AC3E}">
        <p14:creationId xmlns:p14="http://schemas.microsoft.com/office/powerpoint/2010/main" val="4202229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r>
              <a:rPr lang="nl-NL" sz="3200" dirty="0" smtClean="0"/>
              <a:t>Kapzolder.</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237" y="342106"/>
            <a:ext cx="3381375" cy="5715000"/>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r>
              <a:rPr lang="nl-NL" sz="2000" b="1" dirty="0" smtClean="0">
                <a:latin typeface="+mj-lt"/>
              </a:rPr>
              <a:t>Daarom wordt er een kromme bintbalk toegepast.</a:t>
            </a:r>
            <a:endParaRPr lang="nl-NL" sz="2000" b="1" dirty="0">
              <a:latin typeface="+mj-lt"/>
            </a:endParaRPr>
          </a:p>
        </p:txBody>
      </p:sp>
    </p:spTree>
    <p:extLst>
      <p:ext uri="{BB962C8B-B14F-4D97-AF65-F5344CB8AC3E}">
        <p14:creationId xmlns:p14="http://schemas.microsoft.com/office/powerpoint/2010/main" val="2631705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67544" y="476672"/>
            <a:ext cx="3008313" cy="1152128"/>
          </a:xfrm>
        </p:spPr>
        <p:txBody>
          <a:bodyPr>
            <a:normAutofit/>
          </a:bodyPr>
          <a:lstStyle/>
          <a:p>
            <a:r>
              <a:rPr lang="nl-NL" sz="3200" dirty="0"/>
              <a:t>Kapzolder.</a:t>
            </a:r>
            <a:br>
              <a:rPr lang="nl-NL" sz="3200" dirty="0"/>
            </a:b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237" y="342106"/>
            <a:ext cx="3381375" cy="5715000"/>
          </a:xfrm>
        </p:spPr>
      </p:pic>
      <p:sp>
        <p:nvSpPr>
          <p:cNvPr id="6" name="Tijdelijke aanduiding voor tekst 5"/>
          <p:cNvSpPr>
            <a:spLocks noGrp="1"/>
          </p:cNvSpPr>
          <p:nvPr>
            <p:ph type="body" sz="half" idx="2"/>
          </p:nvPr>
        </p:nvSpPr>
        <p:spPr/>
        <p:txBody>
          <a:bodyPr>
            <a:normAutofit/>
          </a:bodyPr>
          <a:lstStyle/>
          <a:p>
            <a:r>
              <a:rPr lang="nl-NL" sz="2000" b="1" dirty="0"/>
              <a:t>Of er wordt gekozen voor een kreupele bintbalk en twee </a:t>
            </a:r>
            <a:r>
              <a:rPr lang="nl-NL" sz="2000" b="1" dirty="0" err="1"/>
              <a:t>raveelbalken</a:t>
            </a:r>
            <a:r>
              <a:rPr lang="nl-NL" sz="2000" b="1" dirty="0"/>
              <a:t>.</a:t>
            </a:r>
          </a:p>
          <a:p>
            <a:endParaRPr lang="nl-NL" sz="2000" b="1" dirty="0"/>
          </a:p>
        </p:txBody>
      </p:sp>
    </p:spTree>
    <p:extLst>
      <p:ext uri="{BB962C8B-B14F-4D97-AF65-F5344CB8AC3E}">
        <p14:creationId xmlns:p14="http://schemas.microsoft.com/office/powerpoint/2010/main" val="3620661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Losse bint.</a:t>
            </a:r>
            <a:r>
              <a:rPr lang="nl-NL" sz="3200" b="1" dirty="0" smtClean="0"/>
              <a:t/>
            </a:r>
            <a:br>
              <a:rPr lang="nl-NL" sz="3200" b="1" dirty="0" smtClean="0"/>
            </a:br>
            <a:r>
              <a:rPr lang="nl-NL" sz="2000" b="1" dirty="0" smtClean="0"/>
              <a:t>Het Jonge Schaap heeft een kromme bintbalk om de koningsspil te ontzien.</a:t>
            </a:r>
            <a:endParaRPr lang="nl-NL" sz="2000" b="1" dirty="0"/>
          </a:p>
        </p:txBody>
      </p:sp>
      <p:pic>
        <p:nvPicPr>
          <p:cNvPr id="5" name="Tijdelijke aanduiding voor afbeelding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217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2665</Words>
  <Application>Microsoft Office PowerPoint</Application>
  <PresentationFormat>Diavoorstelling (4:3)</PresentationFormat>
  <Paragraphs>380</Paragraphs>
  <Slides>134</Slides>
  <Notes>1</Notes>
  <HiddenSlides>0</HiddenSlides>
  <MMClips>0</MMClips>
  <ScaleCrop>false</ScaleCrop>
  <HeadingPairs>
    <vt:vector size="4" baseType="variant">
      <vt:variant>
        <vt:lpstr>Thema</vt:lpstr>
      </vt:variant>
      <vt:variant>
        <vt:i4>1</vt:i4>
      </vt:variant>
      <vt:variant>
        <vt:lpstr>Diatitels</vt:lpstr>
      </vt:variant>
      <vt:variant>
        <vt:i4>134</vt:i4>
      </vt:variant>
    </vt:vector>
  </HeadingPairs>
  <TitlesOfParts>
    <vt:vector size="135" baseType="lpstr">
      <vt:lpstr>Kantoorthema</vt:lpstr>
      <vt:lpstr>Houtzaagmolens deel 2 De industriemolen</vt:lpstr>
      <vt:lpstr> Houtzaagmolens deel 2.</vt:lpstr>
      <vt:lpstr>Zaandam 1614 De Grauwe Beer.</vt:lpstr>
      <vt:lpstr>Beesel Limburg.</vt:lpstr>
      <vt:lpstr>Molendatabase van verdwenen molens.</vt:lpstr>
      <vt:lpstr>Molendatabase van verdwenen molens.</vt:lpstr>
      <vt:lpstr>De industriezaagmolen.</vt:lpstr>
      <vt:lpstr>Het Groot Volkomen Moolenboek.</vt:lpstr>
      <vt:lpstr>De bouw van de achtkante zaagmolen in grote stappen.</vt:lpstr>
      <vt:lpstr>De fundering.  4 rijen poeren onder de schuren. Zware poeren en muurwerk onder het ondervierkant.</vt:lpstr>
      <vt:lpstr>Waarom zo hoog?</vt:lpstr>
      <vt:lpstr>Een winddicht zaagselkot midden onder de molen.</vt:lpstr>
      <vt:lpstr>Bergruimte tussen de penanten.</vt:lpstr>
      <vt:lpstr>Vier gekoppelde spanten vormen de vierkante onderbouw.</vt:lpstr>
      <vt:lpstr>…twee zware onderslagbalken.</vt:lpstr>
      <vt:lpstr>Het boven achtkant met stelling.</vt:lpstr>
      <vt:lpstr>De zaagvloer en de zaagsledes.</vt:lpstr>
      <vt:lpstr>Achtkante zaagmolens in willekeurige volgorde.</vt:lpstr>
      <vt:lpstr>De Rat, IJlst.</vt:lpstr>
      <vt:lpstr>De Rat, IJlst. Drie zaagramen en drie sledes.</vt:lpstr>
      <vt:lpstr>De Rat, IJlst.  De deuren bij de sleephelling staan open.</vt:lpstr>
      <vt:lpstr>De Rat, IJlst.</vt:lpstr>
      <vt:lpstr>De Rat, IJlst.</vt:lpstr>
      <vt:lpstr>De Rat, IJlst.</vt:lpstr>
      <vt:lpstr>De Rat, IJlst.  Bovenwiel en bovenbonkelaar met conisch kamwerk.</vt:lpstr>
      <vt:lpstr>De Rat, IJlst.</vt:lpstr>
      <vt:lpstr>De Rat, IJlst.  Krukas op het eindlager.</vt:lpstr>
      <vt:lpstr>De Rat, IJlst.</vt:lpstr>
      <vt:lpstr>Bolwerksmolen, Deventer.</vt:lpstr>
      <vt:lpstr>Bolwerksmolen, Deventer.  Drie zaagramen, drie sledes.</vt:lpstr>
      <vt:lpstr>Bolwerksmolen, Deventer.  Gezien vanaf de andere kant.</vt:lpstr>
      <vt:lpstr>Bolwerksmolen, Deventer.  Bintbalken van de krukzolder.  De krukas is ook voorzien van een elektrische aandrijving.</vt:lpstr>
      <vt:lpstr>Bolwerksmolen, Deventer. Winderijen.</vt:lpstr>
      <vt:lpstr>De Jager, Woudsend.</vt:lpstr>
      <vt:lpstr>De Jager, Woudsend. Drie zaagramen en drie zaagsledes.</vt:lpstr>
      <vt:lpstr>De Jager, Woudsend.  Zaagselkot met kotdeur. Poeren onder de vloerbalken.</vt:lpstr>
      <vt:lpstr>Fram, Woltersum.</vt:lpstr>
      <vt:lpstr>Fram, Woltersum.</vt:lpstr>
      <vt:lpstr>Fram, Woltersum. Drie zaagramen en drie sledes.</vt:lpstr>
      <vt:lpstr>Fram, Woltersum.  Bovenwiel, koningsspil en bovenbonkelaar.</vt:lpstr>
      <vt:lpstr>Fram, Woltersum.  Koningsspil, luiwiel en luias, spoorwiel.</vt:lpstr>
      <vt:lpstr>Fram, Woltersum.  Koningsspil, onderbonkelaar en krukwiel met krukas.</vt:lpstr>
      <vt:lpstr>Fram, Woltersum.  Maalzolder en pelvloer.  1 koppel maalstenen twee kolderstokken en een pelspil.</vt:lpstr>
      <vt:lpstr>Fram, Woltersum.  Pelsteen onder de pelvloer met pelblik en dustvloer.</vt:lpstr>
      <vt:lpstr>Fram, Woltersum.  Raamzolder met drie kolderstokken aan de draaihoofden en drie wipstokken van de winderijen.</vt:lpstr>
      <vt:lpstr>Fram, Woltersum.  Zaagvloer.</vt:lpstr>
      <vt:lpstr>d’ Heesterboom, Leiden.</vt:lpstr>
      <vt:lpstr>d’ Heesterboom, Leiden. Drie zaagramen, drie zaagsledes en 1 schulpvloer bij het linker raam.</vt:lpstr>
      <vt:lpstr>d’ Heesterboom, Leiden. Krabbelwerk van de slee bij het grote raam.</vt:lpstr>
      <vt:lpstr>d’ Heesterboom, Leiden. Sleehoofd met prook voor het schulpwerk van de slee bij het grote raam.</vt:lpstr>
      <vt:lpstr>d’ Heesterboom, Leiden. De kotruimte met kotdeur. Twee onderspanhoofden van de zaagramen en twee stutten onder de reebalken.</vt:lpstr>
      <vt:lpstr>d’ Heesterboom, Leiden. Onderkant krukzolder. Onderbonkelaar van de koningsspil en krukwiel.</vt:lpstr>
      <vt:lpstr>d’ Heesterboom, Leiden.  Krukas.</vt:lpstr>
      <vt:lpstr>d’ Heesterboom, Leiden.  Onderbonkelaar en krukwiel.</vt:lpstr>
      <vt:lpstr>d’ Heesterboom, Leiden.  De andere twee krukbochten en kruklagers.</vt:lpstr>
      <vt:lpstr>De Herder, Leiden.</vt:lpstr>
      <vt:lpstr>De Herder, Leiden.  Een vrijwel lege zaagvloer met alleen de horizontale snelzaag.</vt:lpstr>
      <vt:lpstr>De Herder, Leiden.</vt:lpstr>
      <vt:lpstr>De Herder, Leiden.  Vierkante onderbouw met aangebouwde schuren. Detail.</vt:lpstr>
      <vt:lpstr>De Herder, Leiden.</vt:lpstr>
      <vt:lpstr>You-Tube</vt:lpstr>
      <vt:lpstr>Bovenrijge, Ten Boer.  Klein maar fijn.</vt:lpstr>
      <vt:lpstr>Bovenrijge, Ten Boer. Een zaagraam en een slee.</vt:lpstr>
      <vt:lpstr>Bovenrijge, Ten Boer.  Riem gedreven lintzaag en draaibank.</vt:lpstr>
      <vt:lpstr>De Ster, Utrecht.</vt:lpstr>
      <vt:lpstr>De Salamander, Leidschendam. </vt:lpstr>
      <vt:lpstr>De Salamander, Leidschendam. </vt:lpstr>
      <vt:lpstr>De Salamander, Leidschendam.  Twee zaagramen, een slee en een schulpvloer. </vt:lpstr>
      <vt:lpstr>De Salamander, Leidschendam.  Geschikt voor het zware werk.</vt:lpstr>
      <vt:lpstr>De Salamander, Leidschendam. Winderijen. </vt:lpstr>
      <vt:lpstr>De Salamander, Leidschendam. Bovenwiel, bovenas. </vt:lpstr>
      <vt:lpstr>De Salamander, Leidschendam. </vt:lpstr>
      <vt:lpstr>De Salamander, Leidschendam. </vt:lpstr>
      <vt:lpstr>De Salamander, Leidschendam. Riemaandrijving van de krukas. </vt:lpstr>
      <vt:lpstr>De Salamander, Leidschendam. Samengestelde krukas. </vt:lpstr>
      <vt:lpstr>Wat ook zaagt:</vt:lpstr>
      <vt:lpstr>Het Klaverblad, Zaanse schans.</vt:lpstr>
      <vt:lpstr>Agneta, Ruurlo</vt:lpstr>
      <vt:lpstr>Waterradmolen Singraven, Denekamp.</vt:lpstr>
      <vt:lpstr>Waterradmolen Singraven, Denekamp.</vt:lpstr>
      <vt:lpstr>Waterradmolen Singraven, Denekamp.</vt:lpstr>
      <vt:lpstr>Waterradmolen Singraven, Denekamp.</vt:lpstr>
      <vt:lpstr>De zeskante bovenkruier</vt:lpstr>
      <vt:lpstr>Het Jonge Schaap Zaandam.</vt:lpstr>
      <vt:lpstr>Fundament van het zeskant.  Zware penanten voor de vloerbalken. Daarop twee muurplaten.</vt:lpstr>
      <vt:lpstr>De zeskante bovenkruier.</vt:lpstr>
      <vt:lpstr>Positie van de zeskantstijlen.</vt:lpstr>
      <vt:lpstr>Zolders.</vt:lpstr>
      <vt:lpstr>Kapzolder:  bovenwiel met een Hollandse- of stutvang</vt:lpstr>
      <vt:lpstr>IJzerbalk onder de middenbalk.</vt:lpstr>
      <vt:lpstr>Koningsspil</vt:lpstr>
      <vt:lpstr>Hollandse- of stutvang.</vt:lpstr>
      <vt:lpstr>Onderkant kapzolder met een kromme bintbalk.</vt:lpstr>
      <vt:lpstr>Kapzolder.</vt:lpstr>
      <vt:lpstr>Kapzolder.</vt:lpstr>
      <vt:lpstr>Kapzolder.</vt:lpstr>
      <vt:lpstr>Kapzolder.</vt:lpstr>
      <vt:lpstr>Kapzolder. </vt:lpstr>
      <vt:lpstr>Losse bint. Het Jonge Schaap heeft een kromme bintbalk om de koningsspil te ontzien.</vt:lpstr>
      <vt:lpstr>Krukzolder. Koningsspil en onderbonkelaar.</vt:lpstr>
      <vt:lpstr>Krukzolder. De twee schaarstijlen staat op de losse bintbalk van de krukzolder  met daartussen het spilkalf met de koningsspil in een taatspot.</vt:lpstr>
      <vt:lpstr>Krukzolder. De onderbonkelaar drijft een schijfloop als krukwiel aan.</vt:lpstr>
      <vt:lpstr>Krukzolder. Samengestelde krukas met moderne lagers.</vt:lpstr>
      <vt:lpstr>              Startprobleem met de krukas.</vt:lpstr>
      <vt:lpstr>Krukzolder onderzijde.</vt:lpstr>
      <vt:lpstr>Raamzolder.</vt:lpstr>
      <vt:lpstr>Raamzolder.</vt:lpstr>
      <vt:lpstr>Raamzolder.</vt:lpstr>
      <vt:lpstr>Raamzolder.</vt:lpstr>
      <vt:lpstr>Raamzolder onderzijde.</vt:lpstr>
      <vt:lpstr>Zaagvloer.</vt:lpstr>
      <vt:lpstr>Zaagvloer.</vt:lpstr>
      <vt:lpstr>Zaagvloer.</vt:lpstr>
      <vt:lpstr>Zaagvloer.</vt:lpstr>
      <vt:lpstr>Sleephelling.</vt:lpstr>
      <vt:lpstr>Het kot.</vt:lpstr>
      <vt:lpstr>De afschotzijde.</vt:lpstr>
      <vt:lpstr>Droogloods.</vt:lpstr>
      <vt:lpstr>Levering van zaagwerk.</vt:lpstr>
      <vt:lpstr>Zwarte Woud.</vt:lpstr>
      <vt:lpstr>Stammen verzamelen.</vt:lpstr>
      <vt:lpstr>Vlot bouwen.</vt:lpstr>
      <vt:lpstr>De Rijn afzakken.</vt:lpstr>
      <vt:lpstr>Hollandervlot.</vt:lpstr>
      <vt:lpstr>Website:</vt:lpstr>
      <vt:lpstr>Slechten.  Uit elkaar halen van de ‘varende dorpen’ en verbouwen tot handzame vlotten voor de binnenvaart naar de zaagmolens.</vt:lpstr>
      <vt:lpstr>Binnenvaart.</vt:lpstr>
      <vt:lpstr>Zaan.</vt:lpstr>
      <vt:lpstr>Balkenhaven van Het Jonge Schaap.</vt:lpstr>
      <vt:lpstr>Wateren.</vt:lpstr>
      <vt:lpstr>Stam,   Naar de zaag. Op de slee. Zagen plaatsen. Zagen. Uitladen. Afschieten. Oplatten. </vt:lpstr>
      <vt:lpstr>Gaan we nog verder dan?</vt:lpstr>
      <vt:lpstr>“Zij zagen zagen zagen zoals zij nooit eerder zagen zagen zagen”.</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houtzaagmolen</dc:title>
  <dc:creator>Beheerder</dc:creator>
  <cp:lastModifiedBy>Beheerder</cp:lastModifiedBy>
  <cp:revision>116</cp:revision>
  <dcterms:created xsi:type="dcterms:W3CDTF">2011-08-07T10:48:07Z</dcterms:created>
  <dcterms:modified xsi:type="dcterms:W3CDTF">2020-04-14T18:56:42Z</dcterms:modified>
</cp:coreProperties>
</file>