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8"/>
  </p:notesMasterIdLst>
  <p:handoutMasterIdLst>
    <p:handoutMasterId r:id="rId59"/>
  </p:handoutMasterIdLst>
  <p:sldIdLst>
    <p:sldId id="283" r:id="rId2"/>
    <p:sldId id="256" r:id="rId3"/>
    <p:sldId id="363" r:id="rId4"/>
    <p:sldId id="364" r:id="rId5"/>
    <p:sldId id="263" r:id="rId6"/>
    <p:sldId id="365" r:id="rId7"/>
    <p:sldId id="312" r:id="rId8"/>
    <p:sldId id="366" r:id="rId9"/>
    <p:sldId id="314" r:id="rId10"/>
    <p:sldId id="315" r:id="rId11"/>
    <p:sldId id="316" r:id="rId12"/>
    <p:sldId id="319" r:id="rId13"/>
    <p:sldId id="304" r:id="rId14"/>
    <p:sldId id="317" r:id="rId15"/>
    <p:sldId id="322" r:id="rId16"/>
    <p:sldId id="367" r:id="rId17"/>
    <p:sldId id="321" r:id="rId18"/>
    <p:sldId id="368" r:id="rId19"/>
    <p:sldId id="323" r:id="rId20"/>
    <p:sldId id="308" r:id="rId21"/>
    <p:sldId id="310" r:id="rId22"/>
    <p:sldId id="328" r:id="rId23"/>
    <p:sldId id="369" r:id="rId24"/>
    <p:sldId id="333" r:id="rId25"/>
    <p:sldId id="313" r:id="rId26"/>
    <p:sldId id="305" r:id="rId27"/>
    <p:sldId id="354" r:id="rId28"/>
    <p:sldId id="370" r:id="rId29"/>
    <p:sldId id="371" r:id="rId30"/>
    <p:sldId id="372" r:id="rId31"/>
    <p:sldId id="292" r:id="rId32"/>
    <p:sldId id="284" r:id="rId33"/>
    <p:sldId id="262" r:id="rId34"/>
    <p:sldId id="285" r:id="rId35"/>
    <p:sldId id="374" r:id="rId36"/>
    <p:sldId id="293" r:id="rId37"/>
    <p:sldId id="272" r:id="rId38"/>
    <p:sldId id="265" r:id="rId39"/>
    <p:sldId id="268" r:id="rId40"/>
    <p:sldId id="266" r:id="rId41"/>
    <p:sldId id="269" r:id="rId42"/>
    <p:sldId id="286" r:id="rId43"/>
    <p:sldId id="287" r:id="rId44"/>
    <p:sldId id="271" r:id="rId45"/>
    <p:sldId id="288" r:id="rId46"/>
    <p:sldId id="273" r:id="rId47"/>
    <p:sldId id="274" r:id="rId48"/>
    <p:sldId id="275" r:id="rId49"/>
    <p:sldId id="277" r:id="rId50"/>
    <p:sldId id="289" r:id="rId51"/>
    <p:sldId id="290" r:id="rId52"/>
    <p:sldId id="278" r:id="rId53"/>
    <p:sldId id="279" r:id="rId54"/>
    <p:sldId id="282" r:id="rId55"/>
    <p:sldId id="291" r:id="rId56"/>
    <p:sldId id="270" r:id="rId57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FFCC66"/>
    <a:srgbClr val="CCECFF"/>
    <a:srgbClr val="CC9900"/>
    <a:srgbClr val="996633"/>
    <a:srgbClr val="00CCFF"/>
    <a:srgbClr val="FF3399"/>
    <a:srgbClr val="FF6699"/>
    <a:srgbClr val="FF33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92DD8F-9045-4650-9FC1-733D6CE8E345}" v="3" dt="2022-11-08T15:25:46.6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DD4CF0-5F91-471A-A043-D87DA33289D6}" type="datetimeFigureOut">
              <a:rPr lang="nl-NL" smtClean="0"/>
              <a:pPr/>
              <a:t>8-11-2022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21D2BF-F860-48E5-ACE5-4920991F0DA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AB239-19AD-4839-A92C-E769FB394C0B}" type="datetimeFigureOut">
              <a:rPr lang="nl-NL" smtClean="0"/>
              <a:t>8-11-2022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62DC30-B0C4-4B9D-92A1-6182C17CA9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3649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08FCC-F8A6-4CDC-973C-833CF88B1ABF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1259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08FCC-F8A6-4CDC-973C-833CF88B1ABF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1032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08FCC-F8A6-4CDC-973C-833CF88B1ABF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2690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elijkbenige driehoek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9" name="Ondertitel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nl-NL"/>
              <a:t>Klik om het opmaakprofiel van de modelondertitel te bewerken</a:t>
            </a:r>
            <a:endParaRPr kumimoji="0" lang="en-US"/>
          </a:p>
        </p:txBody>
      </p:sp>
      <p:sp>
        <p:nvSpPr>
          <p:cNvPr id="28" name="Tijdelijke aanduiding voor datum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0F5FA18D-8C78-4742-93B5-2F247BEDDFDE}" type="datetimeFigureOut">
              <a:rPr lang="nl-NL" smtClean="0"/>
              <a:pPr/>
              <a:t>8-11-2022</a:t>
            </a:fld>
            <a:endParaRPr lang="nl-NL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nl-NL"/>
          </a:p>
        </p:txBody>
      </p:sp>
      <p:sp>
        <p:nvSpPr>
          <p:cNvPr id="29" name="Tijdelijke aanduiding voor dianumm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47FE5848-39F9-4CF0-8C9B-7D40FCB4022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FA18D-8C78-4742-93B5-2F247BEDDFDE}" type="datetimeFigureOut">
              <a:rPr lang="nl-NL" smtClean="0"/>
              <a:pPr/>
              <a:t>8-11-2022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5848-39F9-4CF0-8C9B-7D40FCB4022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FA18D-8C78-4742-93B5-2F247BEDDFDE}" type="datetimeFigureOut">
              <a:rPr lang="nl-NL" smtClean="0"/>
              <a:pPr/>
              <a:t>8-11-2022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5848-39F9-4CF0-8C9B-7D40FCB4022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0F5FA18D-8C78-4742-93B5-2F247BEDDFDE}" type="datetimeFigureOut">
              <a:rPr lang="nl-NL" smtClean="0"/>
              <a:pPr/>
              <a:t>8-11-2022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5848-39F9-4CF0-8C9B-7D40FCB4022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ige driehoek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Gelijkbenige driehoek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0F5FA18D-8C78-4742-93B5-2F247BEDDFDE}" type="datetimeFigureOut">
              <a:rPr lang="nl-NL" smtClean="0"/>
              <a:pPr/>
              <a:t>8-11-2022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47FE5848-39F9-4CF0-8C9B-7D40FCB40222}" type="slidenum">
              <a:rPr lang="nl-NL" smtClean="0"/>
              <a:pPr/>
              <a:t>‹nr.›</a:t>
            </a:fld>
            <a:endParaRPr lang="nl-NL"/>
          </a:p>
        </p:txBody>
      </p:sp>
      <p:cxnSp>
        <p:nvCxnSpPr>
          <p:cNvPr id="11" name="Rechte verbindingslijn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0F5FA18D-8C78-4742-93B5-2F247BEDDFDE}" type="datetimeFigureOut">
              <a:rPr lang="nl-NL" smtClean="0"/>
              <a:pPr/>
              <a:t>8-11-2022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47FE5848-39F9-4CF0-8C9B-7D40FCB4022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0F5FA18D-8C78-4742-93B5-2F247BEDDFDE}" type="datetimeFigureOut">
              <a:rPr lang="nl-NL" smtClean="0"/>
              <a:pPr/>
              <a:t>8-11-2022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47FE5848-39F9-4CF0-8C9B-7D40FCB4022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FA18D-8C78-4742-93B5-2F247BEDDFDE}" type="datetimeFigureOut">
              <a:rPr lang="nl-NL" smtClean="0"/>
              <a:pPr/>
              <a:t>8-11-2022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5848-39F9-4CF0-8C9B-7D40FCB4022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0F5FA18D-8C78-4742-93B5-2F247BEDDFDE}" type="datetimeFigureOut">
              <a:rPr lang="nl-NL" smtClean="0"/>
              <a:pPr/>
              <a:t>8-11-2022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47FE5848-39F9-4CF0-8C9B-7D40FCB4022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0F5FA18D-8C78-4742-93B5-2F247BEDDFDE}" type="datetimeFigureOut">
              <a:rPr lang="nl-NL" smtClean="0"/>
              <a:pPr/>
              <a:t>8-11-2022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47FE5848-39F9-4CF0-8C9B-7D40FCB4022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nl-NL"/>
              <a:t>Klik op het pictogram als u een afbeelding wilt toevoegen</a:t>
            </a:r>
            <a:endParaRPr kumimoji="0" lang="en-US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0F5FA18D-8C78-4742-93B5-2F247BEDDFDE}" type="datetimeFigureOut">
              <a:rPr lang="nl-NL" smtClean="0"/>
              <a:pPr/>
              <a:t>8-11-2022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47FE5848-39F9-4CF0-8C9B-7D40FCB4022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ige driehoek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Rechte verbindingslijn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jdelijke aanduiding voor titel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nl-NL"/>
              <a:t>Klik om de modelstijlen te bewerken</a:t>
            </a:r>
          </a:p>
          <a:p>
            <a:pPr lvl="1" eaLnBrk="1" latinLnBrk="0" hangingPunct="1"/>
            <a:r>
              <a:rPr kumimoji="0" lang="nl-NL"/>
              <a:t>Tweede niveau</a:t>
            </a:r>
          </a:p>
          <a:p>
            <a:pPr lvl="2" eaLnBrk="1" latinLnBrk="0" hangingPunct="1"/>
            <a:r>
              <a:rPr kumimoji="0" lang="nl-NL"/>
              <a:t>Derde niveau</a:t>
            </a:r>
          </a:p>
          <a:p>
            <a:pPr lvl="3" eaLnBrk="1" latinLnBrk="0" hangingPunct="1"/>
            <a:r>
              <a:rPr kumimoji="0" lang="nl-NL"/>
              <a:t>Vierde niveau</a:t>
            </a:r>
          </a:p>
          <a:p>
            <a:pPr lvl="4" eaLnBrk="1" latinLnBrk="0" hangingPunct="1"/>
            <a:r>
              <a:rPr kumimoji="0" lang="nl-NL"/>
              <a:t>Vijfde niveau</a:t>
            </a:r>
            <a:endParaRPr kumimoji="0" lang="en-US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0F5FA18D-8C78-4742-93B5-2F247BEDDFDE}" type="datetimeFigureOut">
              <a:rPr lang="nl-NL" smtClean="0"/>
              <a:pPr/>
              <a:t>8-11-2022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23" name="Tijdelijke aanduiding voor dianumm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47FE5848-39F9-4CF0-8C9B-7D40FCB4022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i9ireJALzZA?feature=oembed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5EnaO6fm_Bo?feature=oembed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Molen Adria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11999" y="0"/>
            <a:ext cx="1036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nl-N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Kruisplaten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612775"/>
            <a:ext cx="6667500" cy="3552825"/>
          </a:xfrm>
        </p:spPr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nl-N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Links en rechts de lage teerlingen. </a:t>
            </a:r>
          </a:p>
          <a:p>
            <a:r>
              <a:rPr lang="nl-N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Voor en achter de hoge teerlingen.</a:t>
            </a:r>
          </a:p>
        </p:txBody>
      </p:sp>
    </p:spTree>
    <p:extLst>
      <p:ext uri="{BB962C8B-B14F-4D97-AF65-F5344CB8AC3E}">
        <p14:creationId xmlns:p14="http://schemas.microsoft.com/office/powerpoint/2010/main" val="4213887679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nl-N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Standerd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918" y="273050"/>
            <a:ext cx="3654014" cy="5853113"/>
          </a:xfrm>
        </p:spPr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nl-N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Ingelaten over de kruising van de kruisplaten.</a:t>
            </a:r>
          </a:p>
          <a:p>
            <a:r>
              <a:rPr lang="nl-N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Vierkant tot de zetel.</a:t>
            </a:r>
          </a:p>
          <a:p>
            <a:r>
              <a:rPr lang="nl-N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Rond  boven de zetel.</a:t>
            </a:r>
          </a:p>
          <a:p>
            <a:r>
              <a:rPr lang="nl-N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De stormpen als draaipunt.</a:t>
            </a:r>
          </a:p>
        </p:txBody>
      </p:sp>
    </p:spTree>
    <p:extLst>
      <p:ext uri="{BB962C8B-B14F-4D97-AF65-F5344CB8AC3E}">
        <p14:creationId xmlns:p14="http://schemas.microsoft.com/office/powerpoint/2010/main" val="1552746888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nl-N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De standerd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260648"/>
            <a:ext cx="6667500" cy="4476750"/>
          </a:xfrm>
        </p:spPr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nl-N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De ondersteuning van de standerd.</a:t>
            </a:r>
          </a:p>
        </p:txBody>
      </p:sp>
    </p:spTree>
    <p:extLst>
      <p:ext uri="{BB962C8B-B14F-4D97-AF65-F5344CB8AC3E}">
        <p14:creationId xmlns:p14="http://schemas.microsoft.com/office/powerpoint/2010/main" val="390984845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A78CD659-0B22-40C2-AABC-64884AE286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08720"/>
            <a:ext cx="6995120" cy="5246339"/>
          </a:xfrm>
        </p:spPr>
      </p:pic>
    </p:spTree>
    <p:extLst>
      <p:ext uri="{BB962C8B-B14F-4D97-AF65-F5344CB8AC3E}">
        <p14:creationId xmlns:p14="http://schemas.microsoft.com/office/powerpoint/2010/main" val="76123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nl-N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Zetel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275" y="612775"/>
            <a:ext cx="6667500" cy="4048125"/>
          </a:xfrm>
        </p:spPr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nl-N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En toch is de standerdmolen maar gedeeltelijk een zetelkruier.</a:t>
            </a:r>
          </a:p>
        </p:txBody>
      </p:sp>
    </p:spTree>
    <p:extLst>
      <p:ext uri="{BB962C8B-B14F-4D97-AF65-F5344CB8AC3E}">
        <p14:creationId xmlns:p14="http://schemas.microsoft.com/office/powerpoint/2010/main" val="929352183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nl-N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Steenbalk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047" y="273050"/>
            <a:ext cx="3971755" cy="5853113"/>
          </a:xfrm>
        </p:spPr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nl-N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De zwaarste en belangrijkste balk in de standerdkast.</a:t>
            </a:r>
          </a:p>
          <a:p>
            <a:endParaRPr lang="nl-NL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r>
              <a:rPr lang="nl-N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De steenbalk rust op de standerd en draait om de stormpen.</a:t>
            </a:r>
          </a:p>
          <a:p>
            <a:endParaRPr lang="nl-NL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r>
              <a:rPr lang="nl-N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De hele kast wordt gedragen door de uiteinden van de steenbalk</a:t>
            </a:r>
          </a:p>
        </p:txBody>
      </p:sp>
    </p:spTree>
    <p:extLst>
      <p:ext uri="{BB962C8B-B14F-4D97-AF65-F5344CB8AC3E}">
        <p14:creationId xmlns:p14="http://schemas.microsoft.com/office/powerpoint/2010/main" val="1348691908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medien 4" title="'t Vliegend hert deel 02 de kast">
            <a:hlinkClick r:id="" action="ppaction://media"/>
            <a:extLst>
              <a:ext uri="{FF2B5EF4-FFF2-40B4-BE49-F238E27FC236}">
                <a16:creationId xmlns:a16="http://schemas.microsoft.com/office/drawing/2014/main" id="{B25EF422-0BFD-4984-AA28-9DE639F1BAA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180528" y="715198"/>
            <a:ext cx="9577064" cy="538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nl-N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Burrie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" b="190"/>
          <a:stretch>
            <a:fillRect/>
          </a:stretch>
        </p:blipFill>
        <p:spPr/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1013990"/>
          </a:xfrm>
        </p:spPr>
        <p:txBody>
          <a:bodyPr>
            <a:normAutofit/>
          </a:bodyPr>
          <a:lstStyle/>
          <a:p>
            <a:r>
              <a:rPr lang="nl-N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De burrie, voorzomerbalk en de achterzomerbalk.</a:t>
            </a:r>
          </a:p>
        </p:txBody>
      </p:sp>
    </p:spTree>
    <p:extLst>
      <p:ext uri="{BB962C8B-B14F-4D97-AF65-F5344CB8AC3E}">
        <p14:creationId xmlns:p14="http://schemas.microsoft.com/office/powerpoint/2010/main" val="3618313118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792288" y="5022502"/>
            <a:ext cx="5486400" cy="566738"/>
          </a:xfrm>
        </p:spPr>
        <p:txBody>
          <a:bodyPr anchor="ctr">
            <a:normAutofit/>
          </a:bodyPr>
          <a:lstStyle/>
          <a:p>
            <a:r>
              <a:rPr lang="nl-N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Burrie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>
          <a:xfrm>
            <a:off x="1792288" y="5583362"/>
            <a:ext cx="5486400" cy="1013990"/>
          </a:xfrm>
        </p:spPr>
        <p:txBody>
          <a:bodyPr>
            <a:normAutofit/>
          </a:bodyPr>
          <a:lstStyle/>
          <a:p>
            <a:r>
              <a:rPr lang="nl-N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De burrie, voorzomerbalk en de achterzomerbalk.</a:t>
            </a:r>
          </a:p>
        </p:txBody>
      </p:sp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32E8D63A-9E5F-4C17-B4C4-D47137AF8DF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2288" y="612775"/>
            <a:ext cx="5876056" cy="4407042"/>
          </a:xfrm>
        </p:spPr>
      </p:pic>
    </p:spTree>
    <p:extLst>
      <p:ext uri="{BB962C8B-B14F-4D97-AF65-F5344CB8AC3E}">
        <p14:creationId xmlns:p14="http://schemas.microsoft.com/office/powerpoint/2010/main" val="1068814299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nl-N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Zijweeg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683895"/>
            <a:ext cx="5111750" cy="5031422"/>
          </a:xfrm>
        </p:spPr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nl-N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Hoekstijlen.</a:t>
            </a:r>
          </a:p>
          <a:p>
            <a:r>
              <a:rPr lang="nl-N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Waterlijst.</a:t>
            </a:r>
          </a:p>
          <a:p>
            <a:r>
              <a:rPr lang="nl-N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Steenlijst.</a:t>
            </a:r>
          </a:p>
          <a:p>
            <a:r>
              <a:rPr lang="nl-N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Daklijst</a:t>
            </a:r>
          </a:p>
          <a:p>
            <a:r>
              <a:rPr lang="nl-N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Spoorstijlen.</a:t>
            </a:r>
          </a:p>
          <a:p>
            <a:r>
              <a:rPr lang="nl-N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Weegbanden.</a:t>
            </a:r>
          </a:p>
        </p:txBody>
      </p:sp>
    </p:spTree>
    <p:extLst>
      <p:ext uri="{BB962C8B-B14F-4D97-AF65-F5344CB8AC3E}">
        <p14:creationId xmlns:p14="http://schemas.microsoft.com/office/powerpoint/2010/main" val="1851344137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5512" y="1700808"/>
            <a:ext cx="8062912" cy="1470025"/>
          </a:xfrm>
        </p:spPr>
        <p:txBody>
          <a:bodyPr>
            <a:normAutofit/>
          </a:bodyPr>
          <a:lstStyle/>
          <a:p>
            <a:pPr algn="ctr"/>
            <a:r>
              <a:rPr lang="nl-NL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De Standerdmolen</a:t>
            </a:r>
          </a:p>
        </p:txBody>
      </p:sp>
    </p:spTree>
    <p:extLst>
      <p:ext uri="{BB962C8B-B14F-4D97-AF65-F5344CB8AC3E}">
        <p14:creationId xmlns:p14="http://schemas.microsoft.com/office/powerpoint/2010/main" val="19152936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Montage van Het Vliegend Hert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5" b="4204"/>
          <a:stretch/>
        </p:blipFill>
        <p:spPr>
          <a:xfrm>
            <a:off x="2017114" y="332655"/>
            <a:ext cx="5109772" cy="4510469"/>
          </a:xfrm>
        </p:spPr>
      </p:pic>
      <p:sp>
        <p:nvSpPr>
          <p:cNvPr id="6" name="Tijdelijke aanduiding voor tekst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nl-N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De zijweeg wordt op de punt van de steenbalk geplaatst en staat onderaan op de dwarsburriebalken.</a:t>
            </a:r>
          </a:p>
        </p:txBody>
      </p:sp>
    </p:spTree>
    <p:extLst>
      <p:ext uri="{BB962C8B-B14F-4D97-AF65-F5344CB8AC3E}">
        <p14:creationId xmlns:p14="http://schemas.microsoft.com/office/powerpoint/2010/main" val="4038244812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394720" cy="1162050"/>
          </a:xfrm>
        </p:spPr>
        <p:txBody>
          <a:bodyPr anchor="ctr">
            <a:normAutofit/>
          </a:bodyPr>
          <a:lstStyle/>
          <a:p>
            <a:r>
              <a:rPr lang="nl-NL" sz="2400" dirty="0">
                <a:latin typeface="Georgia" pitchFamily="18" charset="0"/>
              </a:rPr>
              <a:t>Het Vliegend Hert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35479"/>
            <a:ext cx="3888432" cy="5803630"/>
          </a:xfrm>
        </p:spPr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nl-N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Korenmolen=</a:t>
            </a:r>
          </a:p>
          <a:p>
            <a:r>
              <a:rPr lang="nl-N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Molensteen=</a:t>
            </a:r>
          </a:p>
          <a:p>
            <a:r>
              <a:rPr lang="nl-N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Steenbalk.</a:t>
            </a:r>
          </a:p>
        </p:txBody>
      </p:sp>
    </p:spTree>
    <p:extLst>
      <p:ext uri="{BB962C8B-B14F-4D97-AF65-F5344CB8AC3E}">
        <p14:creationId xmlns:p14="http://schemas.microsoft.com/office/powerpoint/2010/main" val="3183245603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39726"/>
          </a:xfrm>
        </p:spPr>
        <p:txBody>
          <a:bodyPr anchor="ctr">
            <a:normAutofit/>
          </a:bodyPr>
          <a:lstStyle/>
          <a:p>
            <a:pPr algn="ctr"/>
            <a:r>
              <a:rPr lang="nl-N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De trap en het kruiwerk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815" y="273050"/>
            <a:ext cx="4130220" cy="5853113"/>
          </a:xfrm>
        </p:spPr>
      </p:pic>
      <p:sp>
        <p:nvSpPr>
          <p:cNvPr id="7" name="Tijdelijke aanduiding voor tekst 6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nl-N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Hoog doorlopende trapbomen</a:t>
            </a:r>
          </a:p>
          <a:p>
            <a:r>
              <a:rPr lang="nl-N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Een brede balie</a:t>
            </a:r>
          </a:p>
        </p:txBody>
      </p:sp>
    </p:spTree>
    <p:extLst>
      <p:ext uri="{BB962C8B-B14F-4D97-AF65-F5344CB8AC3E}">
        <p14:creationId xmlns:p14="http://schemas.microsoft.com/office/powerpoint/2010/main" val="3595348564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nl-N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Het kruiwerk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00" y="342106"/>
            <a:ext cx="3905250" cy="5715000"/>
          </a:xfrm>
        </p:spPr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nl-N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Het Vliegend Hert</a:t>
            </a:r>
          </a:p>
        </p:txBody>
      </p:sp>
    </p:spTree>
    <p:extLst>
      <p:ext uri="{BB962C8B-B14F-4D97-AF65-F5344CB8AC3E}">
        <p14:creationId xmlns:p14="http://schemas.microsoft.com/office/powerpoint/2010/main" val="1814396358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De kapspanten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0" r="118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59301595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/>
          <p:cNvPicPr>
            <a:picLocks noGrp="1" noChangeAspect="1"/>
          </p:cNvPicPr>
          <p:nvPr>
            <p:ph type="pic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64704"/>
            <a:ext cx="8801110" cy="5085086"/>
          </a:xfrm>
        </p:spPr>
      </p:pic>
    </p:spTree>
    <p:extLst>
      <p:ext uri="{BB962C8B-B14F-4D97-AF65-F5344CB8AC3E}">
        <p14:creationId xmlns:p14="http://schemas.microsoft.com/office/powerpoint/2010/main" val="3627079092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nl-NL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St. Willebrordus</a:t>
            </a:r>
            <a:br>
              <a:rPr lang="nl-NL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nl-NL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Bakel-</a:t>
            </a:r>
            <a:r>
              <a:rPr lang="nl-NL" sz="24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Milheeze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137" y="342106"/>
            <a:ext cx="4219575" cy="5715000"/>
          </a:xfrm>
        </p:spPr>
      </p:pic>
    </p:spTree>
    <p:extLst>
      <p:ext uri="{BB962C8B-B14F-4D97-AF65-F5344CB8AC3E}">
        <p14:creationId xmlns:p14="http://schemas.microsoft.com/office/powerpoint/2010/main" val="234266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/>
          <p:cNvPicPr>
            <a:picLocks noGrp="1" noChangeAspect="1"/>
          </p:cNvPicPr>
          <p:nvPr>
            <p:ph type="pic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6"/>
            <a:ext cx="8653219" cy="4615050"/>
          </a:xfrm>
        </p:spPr>
      </p:pic>
    </p:spTree>
    <p:extLst>
      <p:ext uri="{BB962C8B-B14F-4D97-AF65-F5344CB8AC3E}">
        <p14:creationId xmlns:p14="http://schemas.microsoft.com/office/powerpoint/2010/main" val="3685484124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6EFAB3D-3437-4123-AB55-37ABD4E24A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175" y="0"/>
            <a:ext cx="4943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53570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3050"/>
            <a:ext cx="3250704" cy="1162050"/>
          </a:xfrm>
        </p:spPr>
        <p:txBody>
          <a:bodyPr anchor="ctr">
            <a:normAutofit/>
          </a:bodyPr>
          <a:lstStyle/>
          <a:p>
            <a:pPr algn="ctr"/>
            <a:r>
              <a:rPr lang="nl-N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De Standerdmolen</a:t>
            </a:r>
            <a:endParaRPr lang="nl-N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nl-N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De volledige inrichting.</a:t>
            </a:r>
          </a:p>
        </p:txBody>
      </p:sp>
      <p:pic>
        <p:nvPicPr>
          <p:cNvPr id="12" name="Tijdelijke aanduiding voor inhoud 11">
            <a:extLst>
              <a:ext uri="{FF2B5EF4-FFF2-40B4-BE49-F238E27FC236}">
                <a16:creationId xmlns:a16="http://schemas.microsoft.com/office/drawing/2014/main" id="{B537D397-80BB-438A-8AA6-AB574A7FF9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172" y="788987"/>
            <a:ext cx="5111750" cy="5592341"/>
          </a:xfrm>
        </p:spPr>
      </p:pic>
    </p:spTree>
    <p:extLst>
      <p:ext uri="{BB962C8B-B14F-4D97-AF65-F5344CB8AC3E}">
        <p14:creationId xmlns:p14="http://schemas.microsoft.com/office/powerpoint/2010/main" val="506126972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534" y="369000"/>
            <a:ext cx="5912931" cy="6120000"/>
          </a:xfrm>
        </p:spPr>
      </p:pic>
    </p:spTree>
    <p:extLst>
      <p:ext uri="{BB962C8B-B14F-4D97-AF65-F5344CB8AC3E}">
        <p14:creationId xmlns:p14="http://schemas.microsoft.com/office/powerpoint/2010/main" val="2909796111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>
          <a:xfrm>
            <a:off x="-108520" y="1834281"/>
            <a:ext cx="3008313" cy="4691063"/>
          </a:xfrm>
        </p:spPr>
        <p:txBody>
          <a:bodyPr>
            <a:normAutofit/>
          </a:bodyPr>
          <a:lstStyle/>
          <a:p>
            <a:r>
              <a:rPr lang="nl-NL" sz="1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?</a:t>
            </a:r>
          </a:p>
        </p:txBody>
      </p:sp>
      <p:pic>
        <p:nvPicPr>
          <p:cNvPr id="11" name="Afbeelding 10" descr="Afbeelding met lucht, buiten, gras, gebouw&#10;&#10;Automatisch gegenereerde beschrijving">
            <a:extLst>
              <a:ext uri="{FF2B5EF4-FFF2-40B4-BE49-F238E27FC236}">
                <a16:creationId xmlns:a16="http://schemas.microsoft.com/office/drawing/2014/main" id="{3761D517-92BE-43AC-A7A3-0E9C09F55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669" y="692696"/>
            <a:ext cx="7224804" cy="541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02983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504" y="1988840"/>
            <a:ext cx="8229600" cy="1399032"/>
          </a:xfrm>
        </p:spPr>
        <p:txBody>
          <a:bodyPr>
            <a:noAutofit/>
          </a:bodyPr>
          <a:lstStyle/>
          <a:p>
            <a:pPr algn="ctr"/>
            <a:r>
              <a:rPr lang="nl-NL" sz="9600" b="1" dirty="0">
                <a:solidFill>
                  <a:srgbClr val="FF0000"/>
                </a:solidFill>
                <a:latin typeface="Bradley Hand ITC" pitchFamily="66" charset="0"/>
              </a:rPr>
              <a:t>P A U Z E</a:t>
            </a:r>
          </a:p>
        </p:txBody>
      </p:sp>
      <p:pic>
        <p:nvPicPr>
          <p:cNvPr id="4" name="Afbeelding 3" descr="Afbeelding met donker, onscherp, nachthemel&#10;&#10;Automatisch gegenereerde beschrijving">
            <a:extLst>
              <a:ext uri="{FF2B5EF4-FFF2-40B4-BE49-F238E27FC236}">
                <a16:creationId xmlns:a16="http://schemas.microsoft.com/office/drawing/2014/main" id="{F18CEBEB-C8A8-465B-BECE-3C4A05371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979" y="3645024"/>
            <a:ext cx="2929325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1219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9552" y="260648"/>
            <a:ext cx="8229600" cy="4572000"/>
          </a:xfrm>
        </p:spPr>
        <p:txBody>
          <a:bodyPr/>
          <a:lstStyle/>
          <a:p>
            <a:pPr algn="ctr">
              <a:buNone/>
            </a:pPr>
            <a:r>
              <a:rPr lang="nl-NL" sz="6600" b="1" dirty="0">
                <a:latin typeface="Bradley Hand ITC" pitchFamily="66" charset="0"/>
              </a:rPr>
              <a:t>Koren- en pelmolen</a:t>
            </a:r>
          </a:p>
          <a:p>
            <a:endParaRPr lang="nl-NL" dirty="0"/>
          </a:p>
        </p:txBody>
      </p:sp>
      <p:pic>
        <p:nvPicPr>
          <p:cNvPr id="4" name="Afbeelding 3" descr="begin 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4976" y="1420367"/>
            <a:ext cx="5833698" cy="543763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korrels_rog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" y="0"/>
            <a:ext cx="5048109" cy="3356992"/>
          </a:xfrm>
          <a:prstGeom prst="rect">
            <a:avLst/>
          </a:prstGeom>
        </p:spPr>
      </p:pic>
      <p:pic>
        <p:nvPicPr>
          <p:cNvPr id="6" name="Afbeelding 5" descr="korrels_tarwe.jpg"/>
          <p:cNvPicPr>
            <a:picLocks noChangeAspect="1"/>
          </p:cNvPicPr>
          <p:nvPr/>
        </p:nvPicPr>
        <p:blipFill>
          <a:blip r:embed="rId3" cstate="print"/>
          <a:srcRect l="5906"/>
          <a:stretch>
            <a:fillRect/>
          </a:stretch>
        </p:blipFill>
        <p:spPr>
          <a:xfrm>
            <a:off x="4410314" y="0"/>
            <a:ext cx="4742904" cy="3377177"/>
          </a:xfrm>
          <a:prstGeom prst="rect">
            <a:avLst/>
          </a:prstGeom>
        </p:spPr>
      </p:pic>
      <p:pic>
        <p:nvPicPr>
          <p:cNvPr id="8" name="Afbeelding 7" descr="korrels_hav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24416" y="3356992"/>
            <a:ext cx="5119584" cy="3501008"/>
          </a:xfrm>
          <a:prstGeom prst="rect">
            <a:avLst/>
          </a:prstGeom>
        </p:spPr>
      </p:pic>
      <p:pic>
        <p:nvPicPr>
          <p:cNvPr id="9" name="Afbeelding 8" descr="korrels_spelt.jpg"/>
          <p:cNvPicPr>
            <a:picLocks noChangeAspect="1"/>
          </p:cNvPicPr>
          <p:nvPr/>
        </p:nvPicPr>
        <p:blipFill>
          <a:blip r:embed="rId5" cstate="print"/>
          <a:srcRect l="11516" r="6201"/>
          <a:stretch>
            <a:fillRect/>
          </a:stretch>
        </p:blipFill>
        <p:spPr>
          <a:xfrm>
            <a:off x="0" y="3337817"/>
            <a:ext cx="4413558" cy="3520183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wanmolen_teken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6300192" cy="5591421"/>
          </a:xfrm>
          <a:prstGeom prst="rect">
            <a:avLst/>
          </a:prstGeom>
        </p:spPr>
      </p:pic>
      <p:pic>
        <p:nvPicPr>
          <p:cNvPr id="2" name="Afbeelding 1" descr="wanmol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21653" y="3573016"/>
            <a:ext cx="4322347" cy="3284984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6660232" y="625912"/>
            <a:ext cx="22322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b="1" dirty="0" err="1">
                <a:solidFill>
                  <a:srgbClr val="FF0000"/>
                </a:solidFill>
                <a:latin typeface="Bradley Hand ITC" pitchFamily="66" charset="0"/>
              </a:rPr>
              <a:t>Wan-molen</a:t>
            </a:r>
            <a:endParaRPr lang="nl-NL" sz="6000" b="1" dirty="0">
              <a:solidFill>
                <a:srgbClr val="FF0000"/>
              </a:solidFill>
              <a:latin typeface="Bradley Hand ITC" pitchFamily="66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5436096" y="193864"/>
            <a:ext cx="33123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b="1" dirty="0">
                <a:solidFill>
                  <a:srgbClr val="FF0000"/>
                </a:solidFill>
                <a:latin typeface="Bradley Hand ITC" pitchFamily="66" charset="0"/>
              </a:rPr>
              <a:t>lui-</a:t>
            </a:r>
            <a:br>
              <a:rPr lang="nl-NL" sz="6000" b="1" dirty="0">
                <a:solidFill>
                  <a:srgbClr val="FF0000"/>
                </a:solidFill>
                <a:latin typeface="Bradley Hand ITC" pitchFamily="66" charset="0"/>
              </a:rPr>
            </a:br>
            <a:r>
              <a:rPr lang="nl-NL" sz="6000" b="1" dirty="0">
                <a:solidFill>
                  <a:srgbClr val="FF0000"/>
                </a:solidFill>
                <a:latin typeface="Bradley Hand ITC" pitchFamily="66" charset="0"/>
              </a:rPr>
              <a:t>   werken</a:t>
            </a:r>
          </a:p>
        </p:txBody>
      </p:sp>
      <p:pic>
        <p:nvPicPr>
          <p:cNvPr id="6" name="Afbeelding 5" descr="kammenluiwerk standerdmolen.jpg"/>
          <p:cNvPicPr>
            <a:picLocks noChangeAspect="1"/>
          </p:cNvPicPr>
          <p:nvPr/>
        </p:nvPicPr>
        <p:blipFill>
          <a:blip r:embed="rId2" cstate="print"/>
          <a:srcRect b="3654"/>
          <a:stretch>
            <a:fillRect/>
          </a:stretch>
        </p:blipFill>
        <p:spPr>
          <a:xfrm>
            <a:off x="5085083" y="2420888"/>
            <a:ext cx="3807397" cy="4437112"/>
          </a:xfrm>
          <a:prstGeom prst="rect">
            <a:avLst/>
          </a:prstGeom>
        </p:spPr>
      </p:pic>
      <p:pic>
        <p:nvPicPr>
          <p:cNvPr id="7" name="Afbeelding 6" descr="gaffelwiel.jpg"/>
          <p:cNvPicPr>
            <a:picLocks noChangeAspect="1"/>
          </p:cNvPicPr>
          <p:nvPr/>
        </p:nvPicPr>
        <p:blipFill>
          <a:blip r:embed="rId3" cstate="print"/>
          <a:srcRect b="4050"/>
          <a:stretch>
            <a:fillRect/>
          </a:stretch>
        </p:blipFill>
        <p:spPr>
          <a:xfrm>
            <a:off x="323527" y="0"/>
            <a:ext cx="4463800" cy="4653136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sleepluiwer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4306" y="-1"/>
            <a:ext cx="4876030" cy="5589241"/>
          </a:xfrm>
          <a:prstGeom prst="rect">
            <a:avLst/>
          </a:prstGeom>
        </p:spPr>
      </p:pic>
      <p:pic>
        <p:nvPicPr>
          <p:cNvPr id="8" name="Afbeelding 7" descr="afschietwer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852936"/>
            <a:ext cx="3097180" cy="4005064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koren  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1059"/>
            <a:ext cx="9143999" cy="6410309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koren 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91984" y="0"/>
            <a:ext cx="2404152" cy="6858000"/>
          </a:xfrm>
        </p:spPr>
      </p:pic>
      <p:sp>
        <p:nvSpPr>
          <p:cNvPr id="5" name="Tekstvak 4"/>
          <p:cNvSpPr txBox="1"/>
          <p:nvPr/>
        </p:nvSpPr>
        <p:spPr>
          <a:xfrm>
            <a:off x="6156176" y="548680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00CCFF"/>
                </a:solidFill>
                <a:latin typeface="Bradley Hand ITC" pitchFamily="66" charset="0"/>
              </a:rPr>
              <a:t>steenspil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6516216" y="1772816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CC9900"/>
                </a:solidFill>
                <a:latin typeface="Bradley Hand ITC" pitchFamily="66" charset="0"/>
              </a:rPr>
              <a:t>loper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6308576" y="2276872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CCECFF"/>
                </a:solidFill>
                <a:latin typeface="Bradley Hand ITC" pitchFamily="66" charset="0"/>
              </a:rPr>
              <a:t>kropgat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5724128" y="2780928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00CCFF"/>
                </a:solidFill>
                <a:latin typeface="Bradley Hand ITC" pitchFamily="66" charset="0"/>
              </a:rPr>
              <a:t>rijn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koren 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91984" y="0"/>
            <a:ext cx="2404152" cy="6858000"/>
          </a:xfrm>
        </p:spPr>
      </p:pic>
      <p:sp>
        <p:nvSpPr>
          <p:cNvPr id="5" name="Tekstvak 4"/>
          <p:cNvSpPr txBox="1"/>
          <p:nvPr/>
        </p:nvSpPr>
        <p:spPr>
          <a:xfrm>
            <a:off x="6156176" y="548680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00CCFF"/>
                </a:solidFill>
                <a:latin typeface="Bradley Hand ITC" pitchFamily="66" charset="0"/>
              </a:rPr>
              <a:t>steenspil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6516216" y="1772816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CC9900"/>
                </a:solidFill>
                <a:latin typeface="Bradley Hand ITC" pitchFamily="66" charset="0"/>
              </a:rPr>
              <a:t>loper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6308576" y="2276872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CCECFF"/>
                </a:solidFill>
                <a:latin typeface="Bradley Hand ITC" pitchFamily="66" charset="0"/>
              </a:rPr>
              <a:t>kropgat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5724128" y="2780928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00CCFF"/>
                </a:solidFill>
                <a:latin typeface="Bradley Hand ITC" pitchFamily="66" charset="0"/>
              </a:rPr>
              <a:t>rijn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1259632" y="3284984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CC9900"/>
                </a:solidFill>
                <a:latin typeface="Bradley Hand ITC" pitchFamily="66" charset="0"/>
              </a:rPr>
              <a:t>ligger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1043608" y="3789040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err="1">
                <a:solidFill>
                  <a:srgbClr val="CCECFF"/>
                </a:solidFill>
                <a:latin typeface="Bradley Hand ITC" pitchFamily="66" charset="0"/>
              </a:rPr>
              <a:t>steenbus</a:t>
            </a:r>
            <a:endParaRPr lang="nl-NL" sz="3600" b="1" dirty="0">
              <a:solidFill>
                <a:srgbClr val="CCECFF"/>
              </a:solidFill>
              <a:latin typeface="Bradley Hand ITC" pitchFamily="66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39552" y="4798893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00CCFF"/>
                </a:solidFill>
                <a:latin typeface="Bradley Hand ITC" pitchFamily="66" charset="0"/>
              </a:rPr>
              <a:t>bolspil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1043608" y="5734997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FFCC66"/>
                </a:solidFill>
                <a:latin typeface="Bradley Hand ITC" pitchFamily="66" charset="0"/>
              </a:rPr>
              <a:t>pasbalk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Haarlem centrum 1573</a:t>
            </a:r>
          </a:p>
        </p:txBody>
      </p:sp>
      <p:pic>
        <p:nvPicPr>
          <p:cNvPr id="5" name="Tijdelijke aanduiding voor afbeelding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33" y="612775"/>
            <a:ext cx="6350000" cy="3975100"/>
          </a:xfrm>
        </p:spPr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6524128" cy="804862"/>
          </a:xfrm>
        </p:spPr>
        <p:txBody>
          <a:bodyPr>
            <a:noAutofit/>
          </a:bodyPr>
          <a:lstStyle/>
          <a:p>
            <a:r>
              <a:rPr lang="nl-N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De vm. Pijntoren op de hoek van de Nieuwe Gracht en de Kloppersingel.</a:t>
            </a:r>
          </a:p>
          <a:p>
            <a:r>
              <a:rPr lang="nl-N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Korenmolen “Het Pink”  of De Pinkmolen, gebouwd in 1573.</a:t>
            </a:r>
          </a:p>
        </p:txBody>
      </p:sp>
    </p:spTree>
    <p:extLst>
      <p:ext uri="{BB962C8B-B14F-4D97-AF65-F5344CB8AC3E}">
        <p14:creationId xmlns:p14="http://schemas.microsoft.com/office/powerpoint/2010/main" val="315543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koren 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95736" y="0"/>
            <a:ext cx="4556255" cy="6858000"/>
          </a:xfrm>
        </p:spPr>
      </p:pic>
      <p:sp>
        <p:nvSpPr>
          <p:cNvPr id="5" name="Tekstvak 4"/>
          <p:cNvSpPr txBox="1"/>
          <p:nvPr/>
        </p:nvSpPr>
        <p:spPr>
          <a:xfrm>
            <a:off x="539552" y="620688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CC66"/>
                </a:solidFill>
                <a:latin typeface="Bradley Hand ITC" pitchFamily="66" charset="0"/>
              </a:rPr>
              <a:t>kaar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-36512" y="1556792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err="1">
                <a:solidFill>
                  <a:srgbClr val="FFCC66"/>
                </a:solidFill>
                <a:latin typeface="Bradley Hand ITC" pitchFamily="66" charset="0"/>
              </a:rPr>
              <a:t>schuddebak</a:t>
            </a:r>
            <a:endParaRPr lang="nl-NL" sz="3200" b="1" dirty="0">
              <a:solidFill>
                <a:srgbClr val="FFCC66"/>
              </a:solidFill>
              <a:latin typeface="Bradley Hand ITC" pitchFamily="66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323528" y="4356393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CC66"/>
                </a:solidFill>
                <a:latin typeface="Bradley Hand ITC" pitchFamily="66" charset="0"/>
              </a:rPr>
              <a:t>meelpijp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251520" y="5652537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CC66"/>
                </a:solidFill>
                <a:latin typeface="Bradley Hand ITC" pitchFamily="66" charset="0"/>
              </a:rPr>
              <a:t>maalbak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koren 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95736" y="0"/>
            <a:ext cx="4556255" cy="6858000"/>
          </a:xfrm>
        </p:spPr>
      </p:pic>
      <p:sp>
        <p:nvSpPr>
          <p:cNvPr id="5" name="Tekstvak 4"/>
          <p:cNvSpPr txBox="1"/>
          <p:nvPr/>
        </p:nvSpPr>
        <p:spPr>
          <a:xfrm>
            <a:off x="539552" y="620688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CC66"/>
                </a:solidFill>
                <a:latin typeface="Bradley Hand ITC" pitchFamily="66" charset="0"/>
              </a:rPr>
              <a:t>kaar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-36512" y="1556792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err="1">
                <a:solidFill>
                  <a:srgbClr val="FFCC66"/>
                </a:solidFill>
                <a:latin typeface="Bradley Hand ITC" pitchFamily="66" charset="0"/>
              </a:rPr>
              <a:t>schuddebak</a:t>
            </a:r>
            <a:endParaRPr lang="nl-NL" sz="3200" b="1" dirty="0">
              <a:solidFill>
                <a:srgbClr val="FFCC66"/>
              </a:solidFill>
              <a:latin typeface="Bradley Hand ITC" pitchFamily="66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323528" y="4356393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CC66"/>
                </a:solidFill>
                <a:latin typeface="Bradley Hand ITC" pitchFamily="66" charset="0"/>
              </a:rPr>
              <a:t>meelpijp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251520" y="5652537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CC66"/>
                </a:solidFill>
                <a:latin typeface="Bradley Hand ITC" pitchFamily="66" charset="0"/>
              </a:rPr>
              <a:t>maalbak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7020272" y="2348880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err="1">
                <a:solidFill>
                  <a:srgbClr val="FFCC66"/>
                </a:solidFill>
                <a:latin typeface="Bradley Hand ITC" pitchFamily="66" charset="0"/>
              </a:rPr>
              <a:t>steenkuip</a:t>
            </a:r>
            <a:endParaRPr lang="nl-NL" sz="3200" b="1" dirty="0">
              <a:solidFill>
                <a:srgbClr val="FFCC66"/>
              </a:solidFill>
              <a:latin typeface="Bradley Hand ITC" pitchFamily="66" charset="0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7092280" y="4149080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CC66"/>
                </a:solidFill>
                <a:latin typeface="Bradley Hand ITC" pitchFamily="66" charset="0"/>
              </a:rPr>
              <a:t>lichtwerk</a:t>
            </a:r>
          </a:p>
        </p:txBody>
      </p:sp>
      <p:pic>
        <p:nvPicPr>
          <p:cNvPr id="12" name="Afbeelding 11" descr="paard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7" y="5157192"/>
            <a:ext cx="1368151" cy="13681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koren 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5000" contrast="-12000"/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ekstvak 6"/>
          <p:cNvSpPr txBox="1"/>
          <p:nvPr/>
        </p:nvSpPr>
        <p:spPr>
          <a:xfrm>
            <a:off x="899592" y="1589891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solidFill>
                  <a:srgbClr val="FF0000"/>
                </a:solidFill>
                <a:latin typeface="Bradley Hand ITC" pitchFamily="66" charset="0"/>
              </a:rPr>
              <a:t>Kropgat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3059832" y="3102059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solidFill>
                  <a:srgbClr val="FF0000"/>
                </a:solidFill>
                <a:latin typeface="Bradley Hand ITC" pitchFamily="66" charset="0"/>
              </a:rPr>
              <a:t>Rijn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5292080" y="5766355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 err="1">
                <a:solidFill>
                  <a:srgbClr val="FF0000"/>
                </a:solidFill>
                <a:latin typeface="Bradley Hand ITC" pitchFamily="66" charset="0"/>
              </a:rPr>
              <a:t>Steenbus</a:t>
            </a:r>
            <a:endParaRPr lang="nl-NL" sz="4800" b="1" dirty="0">
              <a:solidFill>
                <a:srgbClr val="FF0000"/>
              </a:solidFill>
              <a:latin typeface="Bradley Hand ITC" pitchFamily="66" charset="0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6300192" y="1229851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 err="1">
                <a:solidFill>
                  <a:srgbClr val="FF0000"/>
                </a:solidFill>
                <a:latin typeface="Bradley Hand ITC" pitchFamily="66" charset="0"/>
              </a:rPr>
              <a:t>Scherpsel</a:t>
            </a:r>
            <a:endParaRPr lang="nl-NL" sz="4800" b="1" dirty="0">
              <a:solidFill>
                <a:srgbClr val="FF0000"/>
              </a:solidFill>
              <a:latin typeface="Bradley Hand ITC" pitchFamily="66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koren 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3041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koren  7.jpg"/>
          <p:cNvPicPr>
            <a:picLocks noChangeAspect="1"/>
          </p:cNvPicPr>
          <p:nvPr/>
        </p:nvPicPr>
        <p:blipFill>
          <a:blip r:embed="rId2" cstate="print">
            <a:lum bright="-6000" contrast="22000"/>
          </a:blip>
          <a:srcRect l="1153"/>
          <a:stretch>
            <a:fillRect/>
          </a:stretch>
        </p:blipFill>
        <p:spPr>
          <a:xfrm>
            <a:off x="1403616" y="1628800"/>
            <a:ext cx="6171344" cy="468376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619672" y="332656"/>
            <a:ext cx="2520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b="1" dirty="0">
                <a:solidFill>
                  <a:srgbClr val="FFCC66"/>
                </a:solidFill>
                <a:latin typeface="Bradley Hand ITC" pitchFamily="66" charset="0"/>
              </a:rPr>
              <a:t>builen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koren 7a.jpg"/>
          <p:cNvPicPr>
            <a:picLocks noChangeAspect="1"/>
          </p:cNvPicPr>
          <p:nvPr/>
        </p:nvPicPr>
        <p:blipFill>
          <a:blip r:embed="rId2" cstate="print">
            <a:lum bright="-4000" contrast="18000"/>
          </a:blip>
          <a:srcRect r="25197"/>
          <a:stretch>
            <a:fillRect/>
          </a:stretch>
        </p:blipFill>
        <p:spPr>
          <a:xfrm>
            <a:off x="0" y="836712"/>
            <a:ext cx="3923928" cy="3934477"/>
          </a:xfrm>
          <a:prstGeom prst="rect">
            <a:avLst/>
          </a:prstGeom>
        </p:spPr>
      </p:pic>
      <p:pic>
        <p:nvPicPr>
          <p:cNvPr id="3" name="Afbeelding 2" descr="koren 7b.jpg"/>
          <p:cNvPicPr>
            <a:picLocks noChangeAspect="1"/>
          </p:cNvPicPr>
          <p:nvPr/>
        </p:nvPicPr>
        <p:blipFill>
          <a:blip r:embed="rId3" cstate="print"/>
          <a:srcRect t="41486"/>
          <a:stretch>
            <a:fillRect/>
          </a:stretch>
        </p:blipFill>
        <p:spPr>
          <a:xfrm>
            <a:off x="3923928" y="3356992"/>
            <a:ext cx="5220072" cy="2290841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716016" y="1124744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CC66"/>
                </a:solidFill>
                <a:latin typeface="Bradley Hand ITC" pitchFamily="66" charset="0"/>
              </a:rPr>
              <a:t>bloem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5796136" y="1836113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err="1">
                <a:solidFill>
                  <a:srgbClr val="FFCC66"/>
                </a:solidFill>
                <a:latin typeface="Bradley Hand ITC" pitchFamily="66" charset="0"/>
              </a:rPr>
              <a:t>griezen</a:t>
            </a:r>
            <a:endParaRPr lang="nl-NL" sz="3200" b="1" dirty="0">
              <a:solidFill>
                <a:srgbClr val="FFCC66"/>
              </a:solidFill>
              <a:latin typeface="Bradley Hand ITC" pitchFamily="66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7092280" y="2564904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CC66"/>
                </a:solidFill>
                <a:latin typeface="Bradley Hand ITC" pitchFamily="66" charset="0"/>
              </a:rPr>
              <a:t>zemelen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korrels_gerst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5076056" cy="6895395"/>
          </a:xfrm>
          <a:prstGeom prst="rect">
            <a:avLst/>
          </a:prstGeom>
        </p:spPr>
      </p:pic>
      <p:pic>
        <p:nvPicPr>
          <p:cNvPr id="6" name="Afbeelding 5" descr="korrels_gort.jpg"/>
          <p:cNvPicPr>
            <a:picLocks noChangeAspect="1"/>
          </p:cNvPicPr>
          <p:nvPr/>
        </p:nvPicPr>
        <p:blipFill>
          <a:blip r:embed="rId3" cstate="print">
            <a:lum bright="21000"/>
          </a:blip>
          <a:srcRect l="9681"/>
          <a:stretch>
            <a:fillRect/>
          </a:stretch>
        </p:blipFill>
        <p:spPr>
          <a:xfrm>
            <a:off x="4566122" y="0"/>
            <a:ext cx="4686398" cy="6858000"/>
          </a:xfrm>
          <a:prstGeom prst="rect">
            <a:avLst/>
          </a:prstGeom>
        </p:spPr>
      </p:pic>
      <p:pic>
        <p:nvPicPr>
          <p:cNvPr id="7" name="Afbeelding 6" descr="korrels_gort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714440"/>
            <a:ext cx="3960440" cy="523484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koren  4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2479"/>
            <a:ext cx="9144000" cy="6853041"/>
          </a:xfrm>
          <a:prstGeom prst="rect">
            <a:avLst/>
          </a:prstGeom>
        </p:spPr>
      </p:pic>
      <p:pic>
        <p:nvPicPr>
          <p:cNvPr id="4" name="Afbeelding 3" descr="pel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1523" y="332656"/>
            <a:ext cx="6410917" cy="6093638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el  3.jpg"/>
          <p:cNvPicPr>
            <a:picLocks noChangeAspect="1"/>
          </p:cNvPicPr>
          <p:nvPr/>
        </p:nvPicPr>
        <p:blipFill>
          <a:blip r:embed="rId2" cstate="print">
            <a:lum bright="5000" contrast="18000"/>
          </a:blip>
          <a:stretch>
            <a:fillRect/>
          </a:stretch>
        </p:blipFill>
        <p:spPr>
          <a:xfrm>
            <a:off x="0" y="419651"/>
            <a:ext cx="9143999" cy="6018695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pel  5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5" y="-32521"/>
            <a:ext cx="7704857" cy="689052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Haarlem 1580      (1667 verbrand)</a:t>
            </a:r>
          </a:p>
        </p:txBody>
      </p:sp>
      <p:pic>
        <p:nvPicPr>
          <p:cNvPr id="5" name="Tijdelijke aanduiding voor afbeelding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60648"/>
            <a:ext cx="7620000" cy="4406900"/>
          </a:xfrm>
        </p:spPr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948064" cy="1013990"/>
          </a:xfrm>
        </p:spPr>
        <p:txBody>
          <a:bodyPr>
            <a:noAutofit/>
          </a:bodyPr>
          <a:lstStyle/>
          <a:p>
            <a:r>
              <a:rPr lang="nl-N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Hendrik Taveniers 1776</a:t>
            </a:r>
          </a:p>
          <a:p>
            <a:r>
              <a:rPr lang="nl-N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De standermolen op de Baan. (hoek Wagenweg-Dreef). Vlak buiten de zuidelijke stadsmuur.</a:t>
            </a:r>
          </a:p>
        </p:txBody>
      </p:sp>
    </p:spTree>
    <p:extLst>
      <p:ext uri="{BB962C8B-B14F-4D97-AF65-F5344CB8AC3E}">
        <p14:creationId xmlns:p14="http://schemas.microsoft.com/office/powerpoint/2010/main" val="3586673951"/>
      </p:ext>
    </p:extLst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el 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509720"/>
            <a:ext cx="6513582" cy="4348280"/>
          </a:xfrm>
          <a:prstGeom prst="rect">
            <a:avLst/>
          </a:prstGeom>
        </p:spPr>
      </p:pic>
      <p:pic>
        <p:nvPicPr>
          <p:cNvPr id="3" name="Afbeelding 2" descr="pelmolen_steenkopp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0384" y="476672"/>
            <a:ext cx="4503616" cy="2996952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el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86170" y="188640"/>
            <a:ext cx="9608379" cy="6408712"/>
          </a:xfrm>
          <a:prstGeom prst="rect">
            <a:avLst/>
          </a:prstGeom>
        </p:spPr>
      </p:pic>
      <p:pic>
        <p:nvPicPr>
          <p:cNvPr id="3" name="Afbeelding 2" descr="grutt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728" y="1700808"/>
            <a:ext cx="4752528" cy="3564396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el  5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0"/>
            <a:ext cx="4415556" cy="6858000"/>
          </a:xfrm>
          <a:prstGeom prst="rect">
            <a:avLst/>
          </a:prstGeom>
        </p:spPr>
      </p:pic>
      <p:pic>
        <p:nvPicPr>
          <p:cNvPr id="3" name="Afbeelding 2" descr="pelmolen_zeverij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556792"/>
            <a:ext cx="4248472" cy="3500676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pel  5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0"/>
            <a:ext cx="6793706" cy="6858000"/>
          </a:xfrm>
          <a:prstGeom prst="rect">
            <a:avLst/>
          </a:prstGeom>
        </p:spPr>
      </p:pic>
      <p:pic>
        <p:nvPicPr>
          <p:cNvPr id="5" name="Afbeelding 4" descr="waaierij.jpg"/>
          <p:cNvPicPr>
            <a:picLocks noChangeAspect="1"/>
          </p:cNvPicPr>
          <p:nvPr/>
        </p:nvPicPr>
        <p:blipFill>
          <a:blip r:embed="rId3" cstate="print"/>
          <a:srcRect r="15118"/>
          <a:stretch>
            <a:fillRect/>
          </a:stretch>
        </p:blipFill>
        <p:spPr>
          <a:xfrm>
            <a:off x="467544" y="3959296"/>
            <a:ext cx="3697358" cy="2898704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rinsenho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432" y="531098"/>
            <a:ext cx="9144000" cy="5202158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Sint-Vict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3584" y="0"/>
            <a:ext cx="8324880" cy="6881181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229600" cy="1399032"/>
          </a:xfrm>
        </p:spPr>
        <p:txBody>
          <a:bodyPr>
            <a:normAutofit/>
          </a:bodyPr>
          <a:lstStyle/>
          <a:p>
            <a:pPr algn="ctr"/>
            <a:r>
              <a:rPr lang="nl-NL" sz="6000" b="1" dirty="0">
                <a:solidFill>
                  <a:srgbClr val="FF0000"/>
                </a:solidFill>
                <a:latin typeface="Bradley Hand ITC" pitchFamily="66" charset="0"/>
              </a:rPr>
              <a:t>Veel geluk!</a:t>
            </a:r>
          </a:p>
        </p:txBody>
      </p:sp>
      <p:pic>
        <p:nvPicPr>
          <p:cNvPr id="5" name="Afbeelding 4" descr="slot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97456" y="1412776"/>
            <a:ext cx="5410848" cy="544522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Detail</a:t>
            </a:r>
          </a:p>
        </p:txBody>
      </p:sp>
      <p:pic>
        <p:nvPicPr>
          <p:cNvPr id="5" name="Tijdelijke aanduiding voor afbeelding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" t="4503" r="8554" b="18238"/>
          <a:stretch/>
        </p:blipFill>
        <p:spPr>
          <a:xfrm>
            <a:off x="508651" y="548680"/>
            <a:ext cx="8126699" cy="4155698"/>
          </a:xfrm>
        </p:spPr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nl-N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Haarlem bierstad.</a:t>
            </a:r>
          </a:p>
        </p:txBody>
      </p:sp>
    </p:spTree>
    <p:extLst>
      <p:ext uri="{BB962C8B-B14F-4D97-AF65-F5344CB8AC3E}">
        <p14:creationId xmlns:p14="http://schemas.microsoft.com/office/powerpoint/2010/main" val="127310035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58618"/>
          </a:xfrm>
        </p:spPr>
        <p:txBody>
          <a:bodyPr>
            <a:normAutofit/>
          </a:bodyPr>
          <a:lstStyle/>
          <a:p>
            <a:r>
              <a:rPr lang="nl-N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De opbouw van de standerdmolen</a:t>
            </a:r>
          </a:p>
        </p:txBody>
      </p:sp>
    </p:spTree>
    <p:extLst>
      <p:ext uri="{BB962C8B-B14F-4D97-AF65-F5344CB8AC3E}">
        <p14:creationId xmlns:p14="http://schemas.microsoft.com/office/powerpoint/2010/main" val="369098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medien 3" title="Standerdmolen deel 01 Teerlingen met standerd">
            <a:hlinkClick r:id="" action="ppaction://media"/>
            <a:extLst>
              <a:ext uri="{FF2B5EF4-FFF2-40B4-BE49-F238E27FC236}">
                <a16:creationId xmlns:a16="http://schemas.microsoft.com/office/drawing/2014/main" id="{5B5EBD35-D712-4CFC-AEE2-819E78B1D9A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164526" y="796207"/>
            <a:ext cx="9417046" cy="529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3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nl-N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Teerling of stiep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32656"/>
            <a:ext cx="4392488" cy="4348563"/>
          </a:xfrm>
        </p:spPr>
      </p:pic>
      <p:sp>
        <p:nvSpPr>
          <p:cNvPr id="3" name="Tijdelijke aanduiding voor tekst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nl-N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Twee platen en drie zonneblokken of teerlingblokken.</a:t>
            </a:r>
          </a:p>
        </p:txBody>
      </p:sp>
    </p:spTree>
    <p:extLst>
      <p:ext uri="{BB962C8B-B14F-4D97-AF65-F5344CB8AC3E}">
        <p14:creationId xmlns:p14="http://schemas.microsoft.com/office/powerpoint/2010/main" val="693270268"/>
      </p:ext>
    </p:extLst>
  </p:cSld>
  <p:clrMapOvr>
    <a:masterClrMapping/>
  </p:clrMapOvr>
  <p:transition spd="slow">
    <p:wip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2598</TotalTime>
  <Words>310</Words>
  <Application>Microsoft Office PowerPoint</Application>
  <PresentationFormat>Diavoorstelling (4:3)</PresentationFormat>
  <Paragraphs>95</Paragraphs>
  <Slides>56</Slides>
  <Notes>3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56</vt:i4>
      </vt:variant>
    </vt:vector>
  </HeadingPairs>
  <TitlesOfParts>
    <vt:vector size="63" baseType="lpstr">
      <vt:lpstr>Bradley Hand ITC</vt:lpstr>
      <vt:lpstr>Calibri</vt:lpstr>
      <vt:lpstr>Century Gothic</vt:lpstr>
      <vt:lpstr>Georgia</vt:lpstr>
      <vt:lpstr>Verdana</vt:lpstr>
      <vt:lpstr>Wingdings 2</vt:lpstr>
      <vt:lpstr>Verve</vt:lpstr>
      <vt:lpstr>PowerPoint-presentatie</vt:lpstr>
      <vt:lpstr>De Standerdmolen</vt:lpstr>
      <vt:lpstr>PowerPoint-presentatie</vt:lpstr>
      <vt:lpstr>Haarlem centrum 1573</vt:lpstr>
      <vt:lpstr>Haarlem 1580      (1667 verbrand)</vt:lpstr>
      <vt:lpstr>Detail</vt:lpstr>
      <vt:lpstr>De opbouw van de standerdmolen</vt:lpstr>
      <vt:lpstr>PowerPoint-presentatie</vt:lpstr>
      <vt:lpstr>Teerling of stiep</vt:lpstr>
      <vt:lpstr>Kruisplaten</vt:lpstr>
      <vt:lpstr>Standerd</vt:lpstr>
      <vt:lpstr>De standerd</vt:lpstr>
      <vt:lpstr>PowerPoint-presentatie</vt:lpstr>
      <vt:lpstr>Zetel</vt:lpstr>
      <vt:lpstr>Steenbalk</vt:lpstr>
      <vt:lpstr>PowerPoint-presentatie</vt:lpstr>
      <vt:lpstr>Burrie</vt:lpstr>
      <vt:lpstr>Burrie</vt:lpstr>
      <vt:lpstr>Zijweeg</vt:lpstr>
      <vt:lpstr>Montage van Het Vliegend Hert</vt:lpstr>
      <vt:lpstr>Het Vliegend Hert</vt:lpstr>
      <vt:lpstr>De trap en het kruiwerk</vt:lpstr>
      <vt:lpstr>Het kruiwerk</vt:lpstr>
      <vt:lpstr>De kapspanten</vt:lpstr>
      <vt:lpstr>PowerPoint-presentatie</vt:lpstr>
      <vt:lpstr>St. Willebrordus Bakel-Milheeze</vt:lpstr>
      <vt:lpstr>PowerPoint-presentatie</vt:lpstr>
      <vt:lpstr>PowerPoint-presentatie</vt:lpstr>
      <vt:lpstr>De Standerdmolen</vt:lpstr>
      <vt:lpstr>PowerPoint-presentatie</vt:lpstr>
      <vt:lpstr>P A U Z 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Veel geluk!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Henri Polak  –  grondlegger van de monderne vakbeweging?</dc:title>
  <dc:creator>Brunner</dc:creator>
  <cp:lastModifiedBy>Chris Brunner</cp:lastModifiedBy>
  <cp:revision>133</cp:revision>
  <dcterms:created xsi:type="dcterms:W3CDTF">2013-10-19T14:01:45Z</dcterms:created>
  <dcterms:modified xsi:type="dcterms:W3CDTF">2022-11-08T15:27:01Z</dcterms:modified>
</cp:coreProperties>
</file>