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iDSr0OoyysG+8Jt15Z6fQKuJGl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8" name="Google Shape;34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Polder E</a:t>
            </a:r>
            <a:endParaRPr/>
          </a:p>
        </p:txBody>
      </p:sp>
      <p:sp>
        <p:nvSpPr>
          <p:cNvPr id="349" name="Google Shape;349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6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5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9" name="Google Shape;39;p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5" name="Google Shape;45;p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6" name="Google Shape;46;p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3" name="Google Shape;53;p5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5" name="Google Shape;55;p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kruiwerk_neuten_neutvorm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28775"/>
            <a:ext cx="6086475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203575" y="0"/>
            <a:ext cx="5795963" cy="197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Kruiwerken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4935538" y="4652963"/>
            <a:ext cx="420846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Voeghoutenkruiwerk</a:t>
            </a:r>
            <a:endParaRPr sz="3600"/>
          </a:p>
        </p:txBody>
      </p:sp>
      <p:pic>
        <p:nvPicPr>
          <p:cNvPr id="145" name="Google Shape;145;p10" descr="Kruiwerk-sleepkruiwerk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4213" y="1652588"/>
            <a:ext cx="7775575" cy="442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Voeghoutenkruiwerken</a:t>
            </a:r>
            <a:endParaRPr/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457200" y="89547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/>
              <a:t>Geen overring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/>
              <a:t>Geen kuip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/>
              <a:t>Voeghouten gekeept over kruiring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/>
              <a:t>Klossen onder voeghouten tegen overkruien 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</p:txBody>
      </p:sp>
      <p:pic>
        <p:nvPicPr>
          <p:cNvPr id="152" name="Google Shape;152;p11" descr="Kruiwerk-sleepkruiwer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6051" y="2765610"/>
            <a:ext cx="6711898" cy="3817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>
            <a:spLocks noGrp="1"/>
          </p:cNvSpPr>
          <p:nvPr>
            <p:ph type="body" idx="1"/>
          </p:nvPr>
        </p:nvSpPr>
        <p:spPr>
          <a:xfrm>
            <a:off x="447856" y="95381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/>
              <a:t>Kruivloer moet zuiver rond zijn en wordt kruiring genoemd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/>
              <a:t>Smeren: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GB" sz="2000"/>
              <a:t>bovenkant/binnenkant kruiring</a:t>
            </a:r>
            <a:endParaRPr sz="2000"/>
          </a:p>
        </p:txBody>
      </p:sp>
      <p:sp>
        <p:nvSpPr>
          <p:cNvPr id="158" name="Google Shape;158;p12"/>
          <p:cNvSpPr txBox="1"/>
          <p:nvPr/>
        </p:nvSpPr>
        <p:spPr>
          <a:xfrm>
            <a:off x="457200" y="274638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Voeghoutenkruiwerken</a:t>
            </a: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2" descr="Kruiwerk-sleepkruiwer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6051" y="2765610"/>
            <a:ext cx="6711898" cy="3817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Neutenkruiwerk</a:t>
            </a:r>
            <a:endParaRPr/>
          </a:p>
        </p:txBody>
      </p:sp>
      <p:pic>
        <p:nvPicPr>
          <p:cNvPr id="165" name="Google Shape;165;p13" descr="kruiwerk_neuten_neutvorme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773238"/>
            <a:ext cx="6800850" cy="45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3" descr="HJS%20060619%200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7763" y="4652963"/>
            <a:ext cx="2747962" cy="206057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Neutenkruiwerk</a:t>
            </a:r>
            <a:endParaRPr/>
          </a:p>
        </p:txBody>
      </p:sp>
      <p:sp>
        <p:nvSpPr>
          <p:cNvPr id="172" name="Google Shape;172;p14"/>
          <p:cNvSpPr txBox="1">
            <a:spLocks noGrp="1"/>
          </p:cNvSpPr>
          <p:nvPr>
            <p:ph type="body" idx="1"/>
          </p:nvPr>
        </p:nvSpPr>
        <p:spPr>
          <a:xfrm>
            <a:off x="428683" y="83671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/>
              <a:t>In de kruivloer neuten waarover de overring glijdt</a:t>
            </a: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/>
              <a:t>Kuip voorkomt overkruien, om daar licht langs te kruien, kuipneuten</a:t>
            </a:r>
            <a:endParaRPr sz="2800"/>
          </a:p>
        </p:txBody>
      </p:sp>
      <p:pic>
        <p:nvPicPr>
          <p:cNvPr id="173" name="Google Shape;173;p14" descr="kruiwerk_neuten_neutvorm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7670" y="2681220"/>
            <a:ext cx="5868660" cy="3904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>
            <a:spLocks noGrp="1"/>
          </p:cNvSpPr>
          <p:nvPr>
            <p:ph type="body" idx="1"/>
          </p:nvPr>
        </p:nvSpPr>
        <p:spPr>
          <a:xfrm>
            <a:off x="457200" y="83671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/>
              <a:t>Smeren: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GB" sz="2400"/>
              <a:t>onderkant overing</a:t>
            </a:r>
            <a:endParaRPr sz="240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GB" sz="2400"/>
              <a:t>buitenkant overring (bij kuipneuten) of kuip (bij overringneuten)</a:t>
            </a:r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Neutenkruiwerk</a:t>
            </a:r>
            <a:endParaRPr/>
          </a:p>
        </p:txBody>
      </p:sp>
      <p:pic>
        <p:nvPicPr>
          <p:cNvPr id="180" name="Google Shape;180;p15" descr="kruiwerk_neuten_neutvorm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7670" y="2681220"/>
            <a:ext cx="5868660" cy="3904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Neutenkruiwerk</a:t>
            </a:r>
            <a:endParaRPr sz="3600"/>
          </a:p>
        </p:txBody>
      </p:sp>
      <p:sp>
        <p:nvSpPr>
          <p:cNvPr id="186" name="Google Shape;186;p16"/>
          <p:cNvSpPr txBox="1">
            <a:spLocks noGrp="1"/>
          </p:cNvSpPr>
          <p:nvPr>
            <p:ph type="body" idx="4294967295"/>
          </p:nvPr>
        </p:nvSpPr>
        <p:spPr>
          <a:xfrm>
            <a:off x="0" y="1412875"/>
            <a:ext cx="241141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/>
              <a:t>Smeren: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/>
              <a:t>Paardenvet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/>
              <a:t>Reuzel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/>
              <a:t>Frituurvet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strike="sngStrike"/>
              <a:t>Grafietvet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strike="sngStrike"/>
              <a:t>Groene zeep</a:t>
            </a:r>
            <a:endParaRPr/>
          </a:p>
        </p:txBody>
      </p:sp>
      <p:pic>
        <p:nvPicPr>
          <p:cNvPr id="187" name="Google Shape;187;p16" descr="kruiwerken 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1528763"/>
            <a:ext cx="6950075" cy="521335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Neutenkruiwerk</a:t>
            </a:r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body" idx="1"/>
          </p:nvPr>
        </p:nvSpPr>
        <p:spPr>
          <a:xfrm>
            <a:off x="0" y="1412875"/>
            <a:ext cx="197961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/>
              <a:t>Diverse neutvormen</a:t>
            </a:r>
            <a:endParaRPr/>
          </a:p>
        </p:txBody>
      </p:sp>
      <p:pic>
        <p:nvPicPr>
          <p:cNvPr id="194" name="Google Shape;194;p17" descr="P1170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1376363"/>
            <a:ext cx="7091363" cy="531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Neutenkruiwerk</a:t>
            </a:r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0" y="1412875"/>
            <a:ext cx="241141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/>
              <a:t>Nieuwe kuip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/>
              <a:t>Nieuwe neuten</a:t>
            </a:r>
            <a:endParaRPr/>
          </a:p>
        </p:txBody>
      </p:sp>
      <p:pic>
        <p:nvPicPr>
          <p:cNvPr id="201" name="Google Shape;201;p18" descr="neutenkruiwerk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3" y="1538288"/>
            <a:ext cx="6877050" cy="515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Rollenkruiwerk</a:t>
            </a:r>
            <a:endParaRPr/>
          </a:p>
        </p:txBody>
      </p:sp>
      <p:pic>
        <p:nvPicPr>
          <p:cNvPr id="207" name="Google Shape;207;p19" descr="Kruiwerk-rollenkruiwerk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2988" y="1273175"/>
            <a:ext cx="6985000" cy="518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Kruiwerken - algemeen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dirty="0" err="1"/>
              <a:t>Waarom</a:t>
            </a:r>
            <a:r>
              <a:rPr lang="en-GB" dirty="0"/>
              <a:t>: 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dirty="0"/>
              <a:t>	</a:t>
            </a:r>
            <a:r>
              <a:rPr lang="en-GB" dirty="0" err="1"/>
              <a:t>molen</a:t>
            </a:r>
            <a:r>
              <a:rPr lang="en-GB" dirty="0"/>
              <a:t> op de wind </a:t>
            </a:r>
            <a:r>
              <a:rPr lang="en-GB" dirty="0" err="1"/>
              <a:t>zetten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dirty="0" err="1"/>
              <a:t>Waar</a:t>
            </a:r>
            <a:r>
              <a:rPr lang="en-GB" dirty="0"/>
              <a:t> (</a:t>
            </a:r>
            <a:r>
              <a:rPr lang="en-GB" dirty="0" err="1"/>
              <a:t>molen</a:t>
            </a:r>
            <a:r>
              <a:rPr lang="en-GB" dirty="0"/>
              <a:t>): 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dirty="0"/>
              <a:t>	</a:t>
            </a:r>
            <a:r>
              <a:rPr lang="en-GB" dirty="0" err="1"/>
              <a:t>boven</a:t>
            </a:r>
            <a:r>
              <a:rPr lang="en-GB" dirty="0"/>
              <a:t>-midden-</a:t>
            </a:r>
            <a:r>
              <a:rPr lang="en-GB" dirty="0" err="1"/>
              <a:t>onder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dirty="0" err="1"/>
              <a:t>Waar</a:t>
            </a:r>
            <a:r>
              <a:rPr lang="en-GB" dirty="0"/>
              <a:t> (</a:t>
            </a:r>
            <a:r>
              <a:rPr lang="en-GB" dirty="0" err="1"/>
              <a:t>wij</a:t>
            </a:r>
            <a:r>
              <a:rPr lang="en-GB" dirty="0"/>
              <a:t>): 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dirty="0"/>
              <a:t>	</a:t>
            </a:r>
            <a:r>
              <a:rPr lang="en-GB" dirty="0" err="1"/>
              <a:t>binnen</a:t>
            </a:r>
            <a:r>
              <a:rPr lang="en-GB" dirty="0"/>
              <a:t> of </a:t>
            </a:r>
            <a:r>
              <a:rPr lang="en-GB" dirty="0" err="1"/>
              <a:t>buiten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dirty="0"/>
              <a:t>Hoe (</a:t>
            </a:r>
            <a:r>
              <a:rPr lang="en-GB" dirty="0" err="1"/>
              <a:t>molen</a:t>
            </a:r>
            <a:r>
              <a:rPr lang="en-GB" dirty="0"/>
              <a:t>): 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dirty="0"/>
              <a:t>	</a:t>
            </a:r>
            <a:r>
              <a:rPr lang="en-GB" dirty="0" err="1"/>
              <a:t>schuiven</a:t>
            </a:r>
            <a:r>
              <a:rPr lang="en-GB" dirty="0"/>
              <a:t> of </a:t>
            </a:r>
            <a:r>
              <a:rPr lang="en-GB" dirty="0" err="1"/>
              <a:t>rollen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Rollenkruiwerk</a:t>
            </a:r>
            <a:endParaRPr sz="3600"/>
          </a:p>
        </p:txBody>
      </p:sp>
      <p:sp>
        <p:nvSpPr>
          <p:cNvPr id="213" name="Google Shape;213;p20"/>
          <p:cNvSpPr txBox="1">
            <a:spLocks noGrp="1"/>
          </p:cNvSpPr>
          <p:nvPr>
            <p:ph type="body" idx="1"/>
          </p:nvPr>
        </p:nvSpPr>
        <p:spPr>
          <a:xfrm>
            <a:off x="461399" y="7318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Rollen van hout of ijzer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/>
              <a:t>Houten rol van iepenhout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/>
              <a:t>Gietijzeren rol kan massief maar meestal met een soort spaken</a:t>
            </a:r>
            <a:endParaRPr/>
          </a:p>
        </p:txBody>
      </p:sp>
      <p:pic>
        <p:nvPicPr>
          <p:cNvPr id="214" name="Google Shape;214;p20" descr="Kruiwerk-rollenkruiwer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2164" y="2860819"/>
            <a:ext cx="5019672" cy="3722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Rollenkruiwerk</a:t>
            </a:r>
            <a:endParaRPr sz="3600"/>
          </a:p>
        </p:txBody>
      </p:sp>
      <p:sp>
        <p:nvSpPr>
          <p:cNvPr id="220" name="Google Shape;220;p21"/>
          <p:cNvSpPr txBox="1">
            <a:spLocks noGrp="1"/>
          </p:cNvSpPr>
          <p:nvPr>
            <p:ph type="body" idx="1"/>
          </p:nvPr>
        </p:nvSpPr>
        <p:spPr>
          <a:xfrm>
            <a:off x="461399" y="7318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Rollen zitten in rollenwagen van hout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/>
              <a:t>Binnenrolring, buitenrolring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/>
              <a:t>Verbonden door dammen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/>
              <a:t>Stukken verbonden met ijzeren strips</a:t>
            </a:r>
            <a:endParaRPr/>
          </a:p>
        </p:txBody>
      </p:sp>
      <p:pic>
        <p:nvPicPr>
          <p:cNvPr id="221" name="Google Shape;221;p21" descr="kruiwerk_rollen_rollenwag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491" y="2818616"/>
            <a:ext cx="5689017" cy="3795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Rollenkruiwerk</a:t>
            </a:r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body" idx="1"/>
          </p:nvPr>
        </p:nvSpPr>
        <p:spPr>
          <a:xfrm>
            <a:off x="457200" y="7318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Rollen op een asje, asje geborgd tegen draaien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Rol conisch, verlengde loopvlakken komen samen in het midden van de molen</a:t>
            </a:r>
            <a:endParaRPr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228" name="Google Shape;228;p22" descr="Kruiwerk-rollenkruiwer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2164" y="2860819"/>
            <a:ext cx="5019672" cy="3722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Rollenkruiwerk</a:t>
            </a:r>
            <a:endParaRPr/>
          </a:p>
        </p:txBody>
      </p:sp>
      <p:sp>
        <p:nvSpPr>
          <p:cNvPr id="234" name="Google Shape;234;p23"/>
          <p:cNvSpPr txBox="1">
            <a:spLocks noGrp="1"/>
          </p:cNvSpPr>
          <p:nvPr>
            <p:ph type="body" idx="1"/>
          </p:nvPr>
        </p:nvSpPr>
        <p:spPr>
          <a:xfrm>
            <a:off x="457200" y="7318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Smeren: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/>
              <a:t>Asjes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/>
              <a:t>buitenkant overring/rollenwagen/rollen</a:t>
            </a:r>
            <a:endParaRPr/>
          </a:p>
        </p:txBody>
      </p:sp>
      <p:pic>
        <p:nvPicPr>
          <p:cNvPr id="235" name="Google Shape;235;p23" descr="Kruiwerk-rollenkruiwer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2164" y="2860819"/>
            <a:ext cx="5019672" cy="3722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Rol en rollenkruiwerk</a:t>
            </a:r>
            <a:endParaRPr/>
          </a:p>
        </p:txBody>
      </p:sp>
      <p:pic>
        <p:nvPicPr>
          <p:cNvPr id="241" name="Google Shape;241;p24" descr="kruiwerk_rollen_rollenwage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81100" y="1601788"/>
            <a:ext cx="6781800" cy="452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 txBox="1"/>
          <p:nvPr/>
        </p:nvSpPr>
        <p:spPr>
          <a:xfrm>
            <a:off x="468313" y="1700213"/>
            <a:ext cx="42465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IJzeren asjes uitnemen om te smeren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Rollenkruiwerk</a:t>
            </a:r>
            <a:endParaRPr/>
          </a:p>
        </p:txBody>
      </p:sp>
      <p:pic>
        <p:nvPicPr>
          <p:cNvPr id="248" name="Google Shape;248;p25" descr="P10100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8" y="1270000"/>
            <a:ext cx="7065962" cy="53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Rollenkruiwerk</a:t>
            </a:r>
            <a:endParaRPr/>
          </a:p>
        </p:txBody>
      </p:sp>
      <p:pic>
        <p:nvPicPr>
          <p:cNvPr id="254" name="Google Shape;254;p26" descr="rollewagen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425" y="1412875"/>
            <a:ext cx="6913563" cy="518477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Rollenkruiwerk</a:t>
            </a:r>
            <a:endParaRPr/>
          </a:p>
        </p:txBody>
      </p:sp>
      <p:pic>
        <p:nvPicPr>
          <p:cNvPr id="260" name="Google Shape;260;p27" descr="Kuip + Rollenw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1196975"/>
            <a:ext cx="7265988" cy="5449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Problemen met rollen</a:t>
            </a:r>
            <a:endParaRPr/>
          </a:p>
        </p:txBody>
      </p:sp>
      <p:sp>
        <p:nvSpPr>
          <p:cNvPr id="266" name="Google Shape;266;p28"/>
          <p:cNvSpPr txBox="1">
            <a:spLocks noGrp="1"/>
          </p:cNvSpPr>
          <p:nvPr>
            <p:ph type="body" idx="1"/>
          </p:nvPr>
        </p:nvSpPr>
        <p:spPr>
          <a:xfrm>
            <a:off x="179388" y="1557338"/>
            <a:ext cx="2555875" cy="115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/>
              <a:t>Hartscheuren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/>
              <a:t>Ringscheuren</a:t>
            </a:r>
            <a:endParaRPr/>
          </a:p>
        </p:txBody>
      </p:sp>
      <p:pic>
        <p:nvPicPr>
          <p:cNvPr id="267" name="Google Shape;267;p28" descr="IMGP0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213" y="1412875"/>
            <a:ext cx="6084887" cy="48164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Mogelijke oplossing</a:t>
            </a:r>
            <a:endParaRPr/>
          </a:p>
        </p:txBody>
      </p:sp>
      <p:pic>
        <p:nvPicPr>
          <p:cNvPr id="273" name="Google Shape;273;p29" descr="IMGP0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75" y="1989138"/>
            <a:ext cx="5473700" cy="46132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74" name="Google Shape;274;p29"/>
          <p:cNvSpPr txBox="1"/>
          <p:nvPr/>
        </p:nvSpPr>
        <p:spPr>
          <a:xfrm>
            <a:off x="504825" y="1557338"/>
            <a:ext cx="3851275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Samengestelde</a:t>
            </a:r>
            <a:b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rollen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Kruiwerken - indeling</a:t>
            </a: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Schuifkruiwerken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/>
              <a:t>Zetelkruiwerk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/>
              <a:t>Voeghoutenkruiwerk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/>
              <a:t>Neutenkruiwerk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Rolkruiwerken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/>
              <a:t>Houten of ijzeren rollen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/>
              <a:t>Engels kruiwerk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Rollenkruiwerk</a:t>
            </a:r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body" idx="4294967295"/>
          </p:nvPr>
        </p:nvSpPr>
        <p:spPr>
          <a:xfrm>
            <a:off x="0" y="2997200"/>
            <a:ext cx="2195513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/>
              <a:t>IJzeren platen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/>
              <a:t>Rollensluis</a:t>
            </a:r>
            <a:endParaRPr sz="2400"/>
          </a:p>
        </p:txBody>
      </p:sp>
      <p:pic>
        <p:nvPicPr>
          <p:cNvPr id="281" name="Google Shape;281;p30" descr="P10100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1412875"/>
            <a:ext cx="7069138" cy="5302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30"/>
          <p:cNvCxnSpPr/>
          <p:nvPr/>
        </p:nvCxnSpPr>
        <p:spPr>
          <a:xfrm rot="10800000" flipH="1">
            <a:off x="1763713" y="2708275"/>
            <a:ext cx="2663825" cy="50482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3" name="Google Shape;283;p30"/>
          <p:cNvCxnSpPr/>
          <p:nvPr/>
        </p:nvCxnSpPr>
        <p:spPr>
          <a:xfrm rot="10800000" flipH="1">
            <a:off x="1403350" y="3213100"/>
            <a:ext cx="3889375" cy="35877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Rollensluis</a:t>
            </a:r>
            <a:endParaRPr/>
          </a:p>
        </p:txBody>
      </p:sp>
      <p:sp>
        <p:nvSpPr>
          <p:cNvPr id="289" name="Google Shape;289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/>
              <a:t>Rollensluis om gebroken rol te verwijderen</a:t>
            </a:r>
            <a:endParaRPr sz="280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GB" sz="2400"/>
              <a:t>Vaak in kruivloer, uitneembaar stuk om vloer vlak te houden</a:t>
            </a:r>
            <a:endParaRPr sz="240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GB" sz="2400"/>
              <a:t>Kan in overring, dan altijd bij pen.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/>
              <a:t>Rol zal meestal breken bij hals. 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/>
              <a:t>Gebroken rol altijd meteen brokken verwijderen, groot stuk eventueel borgen met spijker of verder weghakken. Maar vloer schoonhouden.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/>
              <a:t>2x zoveel kruien als afstand rol/sluis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Problemen met rollen</a:t>
            </a:r>
            <a:endParaRPr/>
          </a:p>
        </p:txBody>
      </p:sp>
      <p:sp>
        <p:nvSpPr>
          <p:cNvPr id="295" name="Google Shape;295;p32"/>
          <p:cNvSpPr txBox="1">
            <a:spLocks noGrp="1"/>
          </p:cNvSpPr>
          <p:nvPr>
            <p:ph type="body" idx="1"/>
          </p:nvPr>
        </p:nvSpPr>
        <p:spPr>
          <a:xfrm>
            <a:off x="504825" y="1557338"/>
            <a:ext cx="3851275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/>
              <a:t>Ook gietijzer kan breken.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/>
              <a:t>Wat mist er?</a:t>
            </a:r>
            <a:endParaRPr/>
          </a:p>
        </p:txBody>
      </p:sp>
      <p:pic>
        <p:nvPicPr>
          <p:cNvPr id="296" name="Google Shape;296;p32" descr="gietijzeren roll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5825" y="1485900"/>
            <a:ext cx="4197350" cy="511175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Rollenkruiwerk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/>
              <a:t>Gietijzeren rollen</a:t>
            </a:r>
            <a:endParaRPr/>
          </a:p>
        </p:txBody>
      </p:sp>
      <p:pic>
        <p:nvPicPr>
          <p:cNvPr id="303" name="Google Shape;303;p33" descr="041701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2708275"/>
            <a:ext cx="5791200" cy="294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04" name="Google Shape;304;p33" descr="GroteFoto-HCOSGV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325" y="2708275"/>
            <a:ext cx="2441575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Rolvloer rollenkruiwerk</a:t>
            </a:r>
            <a:endParaRPr sz="3600"/>
          </a:p>
        </p:txBody>
      </p:sp>
      <p:pic>
        <p:nvPicPr>
          <p:cNvPr id="310" name="Google Shape;310;p34" descr="kruiring-bevestiging-stenenmole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288" y="1776413"/>
            <a:ext cx="4752975" cy="42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4" descr="GroteFoto-KXP4VE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5600" y="2060575"/>
            <a:ext cx="3309938" cy="396081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4"/>
          <p:cNvSpPr txBox="1"/>
          <p:nvPr/>
        </p:nvSpPr>
        <p:spPr>
          <a:xfrm>
            <a:off x="447675" y="6184900"/>
            <a:ext cx="103505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Kardoes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Rolvloer rollenkruiwerk</a:t>
            </a:r>
            <a:endParaRPr sz="4000"/>
          </a:p>
        </p:txBody>
      </p:sp>
      <p:pic>
        <p:nvPicPr>
          <p:cNvPr id="318" name="Google Shape;318;p35" descr="GroteFoto-RLCLMET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025" y="1341438"/>
            <a:ext cx="3987800" cy="531653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5"/>
          <p:cNvSpPr txBox="1"/>
          <p:nvPr/>
        </p:nvSpPr>
        <p:spPr>
          <a:xfrm>
            <a:off x="395288" y="1773238"/>
            <a:ext cx="24479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Oplossing met kruizen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Engels kruiwerk</a:t>
            </a:r>
            <a:endParaRPr/>
          </a:p>
        </p:txBody>
      </p:sp>
      <p:pic>
        <p:nvPicPr>
          <p:cNvPr id="325" name="Google Shape;325;p36" descr="Kruiwerk-engelskruiwerk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2988" y="1341438"/>
            <a:ext cx="7058025" cy="5106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Engels kruiwerk</a:t>
            </a:r>
            <a:endParaRPr sz="3600"/>
          </a:p>
        </p:txBody>
      </p:sp>
      <p:sp>
        <p:nvSpPr>
          <p:cNvPr id="331" name="Google Shape;331;p37"/>
          <p:cNvSpPr txBox="1">
            <a:spLocks noGrp="1"/>
          </p:cNvSpPr>
          <p:nvPr>
            <p:ph type="body" idx="1"/>
          </p:nvPr>
        </p:nvSpPr>
        <p:spPr>
          <a:xfrm>
            <a:off x="457200" y="90872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Rol met flenzen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Klein, dus conisch niet nodig</a:t>
            </a:r>
            <a:endParaRPr/>
          </a:p>
        </p:txBody>
      </p:sp>
      <p:pic>
        <p:nvPicPr>
          <p:cNvPr id="332" name="Google Shape;332;p37" descr="Kruiwerk-engelskruiwer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362" y="2409219"/>
            <a:ext cx="5905276" cy="4272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Engels kruiwerk</a:t>
            </a:r>
            <a:endParaRPr sz="3600"/>
          </a:p>
        </p:txBody>
      </p:sp>
      <p:sp>
        <p:nvSpPr>
          <p:cNvPr id="338" name="Google Shape;338;p38"/>
          <p:cNvSpPr txBox="1">
            <a:spLocks noGrp="1"/>
          </p:cNvSpPr>
          <p:nvPr>
            <p:ph type="body" idx="1"/>
          </p:nvPr>
        </p:nvSpPr>
        <p:spPr>
          <a:xfrm>
            <a:off x="457200" y="90872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Flenzen voorkomen overkruien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/>
              <a:t>Kuip kan licht, wel nodig voor afdichten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Smeren: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/>
              <a:t>niet </a:t>
            </a:r>
            <a:endParaRPr/>
          </a:p>
          <a:p>
            <a:pPr marL="742950" lvl="1" indent="-2857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</a:pPr>
            <a:r>
              <a:rPr lang="en-GB" sz="1200"/>
              <a:t>(heel misschien asjes)</a:t>
            </a:r>
            <a:endParaRPr/>
          </a:p>
        </p:txBody>
      </p:sp>
      <p:pic>
        <p:nvPicPr>
          <p:cNvPr id="339" name="Google Shape;339;p38" descr="Kruiwerk-engelskruiwer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5816" y="2420888"/>
            <a:ext cx="5905276" cy="4272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Engels kruiwerk</a:t>
            </a:r>
            <a:endParaRPr/>
          </a:p>
        </p:txBody>
      </p:sp>
      <p:pic>
        <p:nvPicPr>
          <p:cNvPr id="345" name="Google Shape;345;p39" descr="GroteFoto-OSHXXRF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8" y="1322388"/>
            <a:ext cx="7129462" cy="53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Kruiwerken - zetelkruiers</a:t>
            </a: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dirty="0" err="1"/>
              <a:t>Zetelkruiers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 dirty="0" err="1"/>
              <a:t>Standerdmolen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 dirty="0" err="1"/>
              <a:t>Wipmolen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 dirty="0" err="1"/>
              <a:t>Paltrok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GB" sz="1600" dirty="0" err="1"/>
              <a:t>Bovenkruierkap</a:t>
            </a:r>
            <a:r>
              <a:rPr lang="en-GB" sz="1600" dirty="0"/>
              <a:t> met </a:t>
            </a:r>
            <a:r>
              <a:rPr lang="en-GB" sz="1600" dirty="0" err="1"/>
              <a:t>zetel</a:t>
            </a:r>
            <a:r>
              <a:rPr lang="en-GB" sz="1600" dirty="0"/>
              <a:t> (</a:t>
            </a:r>
            <a:r>
              <a:rPr lang="en-GB" sz="1600" dirty="0" err="1"/>
              <a:t>België</a:t>
            </a:r>
            <a:r>
              <a:rPr lang="en-GB" sz="1600" dirty="0"/>
              <a:t>)</a:t>
            </a:r>
            <a:endParaRPr dirty="0"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Binnenkruier</a:t>
            </a:r>
            <a:endParaRPr/>
          </a:p>
        </p:txBody>
      </p:sp>
      <p:pic>
        <p:nvPicPr>
          <p:cNvPr id="352" name="Google Shape;352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99792" y="1124744"/>
            <a:ext cx="3744416" cy="5603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Binnenkruier – kruirad</a:t>
            </a:r>
            <a:endParaRPr/>
          </a:p>
        </p:txBody>
      </p:sp>
      <p:pic>
        <p:nvPicPr>
          <p:cNvPr id="358" name="Google Shape;358;p41" descr="Binnenkruier-kruihaspel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1484313"/>
            <a:ext cx="7335838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Binnenkruier – kruirad</a:t>
            </a:r>
            <a:endParaRPr/>
          </a:p>
        </p:txBody>
      </p:sp>
      <p:pic>
        <p:nvPicPr>
          <p:cNvPr id="364" name="Google Shape;364;p42" descr="Sint Maartensvlotbrug (033) Zijpe molen NM kap foto H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1916113"/>
            <a:ext cx="3394075" cy="45259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5" name="Google Shape;365;p42" descr="binnenkruie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781300"/>
            <a:ext cx="4140200" cy="3109913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Binnenkruier – kruireep</a:t>
            </a:r>
            <a:endParaRPr/>
          </a:p>
        </p:txBody>
      </p:sp>
      <p:pic>
        <p:nvPicPr>
          <p:cNvPr id="371" name="Google Shape;371;p43" descr="kruiblok binnenkruier 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188" y="1314450"/>
            <a:ext cx="7235825" cy="5427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Binnenkruier - kruireep</a:t>
            </a:r>
            <a:endParaRPr/>
          </a:p>
        </p:txBody>
      </p:sp>
      <p:pic>
        <p:nvPicPr>
          <p:cNvPr id="377" name="Google Shape;377;p44" descr="Sint Maartensvlotbrug (034) Zijpe molen NM kap foto 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9700" y="1341438"/>
            <a:ext cx="3419475" cy="400526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78" name="Google Shape;378;p44" descr="Kruireep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42875" y="3141663"/>
            <a:ext cx="4716463" cy="35369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9" name="Google Shape;379;p44"/>
          <p:cNvSpPr txBox="1"/>
          <p:nvPr/>
        </p:nvSpPr>
        <p:spPr>
          <a:xfrm>
            <a:off x="457200" y="1600200"/>
            <a:ext cx="38989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Enkelschijfsblok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 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Binnenkruier – bezetketting</a:t>
            </a:r>
            <a:endParaRPr/>
          </a:p>
        </p:txBody>
      </p:sp>
      <p:sp>
        <p:nvSpPr>
          <p:cNvPr id="385" name="Google Shape;385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8989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Bezetketting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Doodketting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386" name="Google Shape;386;p45" descr="Boventafelement%20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1412875"/>
            <a:ext cx="4319588" cy="2909888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87" name="Google Shape;387;p45" descr="Binnenkruier-bezetkettin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90900"/>
            <a:ext cx="4867275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46" descr="kruiwerk_torenmolen_Sipma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08375" y="0"/>
            <a:ext cx="4943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Binnenkruier - torenmolen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Zelfkruiïng</a:t>
            </a:r>
            <a:endParaRPr/>
          </a:p>
        </p:txBody>
      </p:sp>
      <p:pic>
        <p:nvPicPr>
          <p:cNvPr id="399" name="Google Shape;399;p4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55776" y="1416887"/>
            <a:ext cx="3456384" cy="5184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Kettingkruier</a:t>
            </a:r>
            <a:endParaRPr/>
          </a:p>
        </p:txBody>
      </p:sp>
      <p:pic>
        <p:nvPicPr>
          <p:cNvPr id="405" name="Google Shape;405;p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77578" y="1268760"/>
            <a:ext cx="5400600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Kruiwerken</a:t>
            </a:r>
            <a:endParaRPr/>
          </a:p>
        </p:txBody>
      </p:sp>
      <p:sp>
        <p:nvSpPr>
          <p:cNvPr id="411" name="Google Shape;411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dirty="0" err="1"/>
              <a:t>Vragen</a:t>
            </a:r>
            <a:r>
              <a:rPr lang="en-GB" dirty="0"/>
              <a:t>?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dirty="0"/>
              <a:t>Welk </a:t>
            </a:r>
            <a:r>
              <a:rPr lang="en-GB" dirty="0" err="1"/>
              <a:t>kruiwerk</a:t>
            </a:r>
            <a:r>
              <a:rPr lang="en-GB" dirty="0"/>
              <a:t> is het </a:t>
            </a:r>
            <a:r>
              <a:rPr lang="en-GB" dirty="0" err="1"/>
              <a:t>oudst</a:t>
            </a:r>
            <a:r>
              <a:rPr lang="en-GB" dirty="0"/>
              <a:t>?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</p:txBody>
      </p:sp>
      <p:pic>
        <p:nvPicPr>
          <p:cNvPr id="412" name="Google Shape;412;p49" descr="MCj0089048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263" y="2349500"/>
            <a:ext cx="2209800" cy="38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Zetelkruiwerk - standerd</a:t>
            </a:r>
            <a:endParaRPr/>
          </a:p>
        </p:txBody>
      </p:sp>
      <p:pic>
        <p:nvPicPr>
          <p:cNvPr id="114" name="Google Shape;114;p5" descr="Standerd_standaard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182813"/>
            <a:ext cx="4876800" cy="33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Zetelkruiwerk - standerdmolen</a:t>
            </a:r>
            <a:endParaRPr/>
          </a:p>
        </p:txBody>
      </p:sp>
      <p:pic>
        <p:nvPicPr>
          <p:cNvPr id="120" name="Google Shape;120;p6" descr="Standerd-basis-balke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86088" y="1601788"/>
            <a:ext cx="317182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Zetelkruiwerk - wipmolen</a:t>
            </a:r>
            <a:endParaRPr/>
          </a:p>
        </p:txBody>
      </p:sp>
      <p:pic>
        <p:nvPicPr>
          <p:cNvPr id="126" name="Google Shape;126;p7" descr="Wipmolen_bovenzetel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43138" y="2065338"/>
            <a:ext cx="4657725" cy="359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Zetelkruiwerk - wipmolen</a:t>
            </a:r>
            <a:endParaRPr/>
          </a:p>
        </p:txBody>
      </p:sp>
      <p:pic>
        <p:nvPicPr>
          <p:cNvPr id="132" name="Google Shape;132;p8" descr="Wipmolen_onderzetel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73350" y="2238375"/>
            <a:ext cx="3797300" cy="3249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Paltrokmolenkruiwerk</a:t>
            </a:r>
            <a:endParaRPr/>
          </a:p>
        </p:txBody>
      </p:sp>
      <p:pic>
        <p:nvPicPr>
          <p:cNvPr id="138" name="Google Shape;138;p9" descr="Het Amsterdamsche Wapen, rollenwerk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68413"/>
            <a:ext cx="7848600" cy="33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 descr="Het Amsterdamsche Wapen, ko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1638" y="3644900"/>
            <a:ext cx="4546600" cy="302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Diavoorstelling (4:3)</PresentationFormat>
  <Paragraphs>134</Paragraphs>
  <Slides>49</Slides>
  <Notes>49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1" baseType="lpstr">
      <vt:lpstr>Arial</vt:lpstr>
      <vt:lpstr>Standaardontwerp</vt:lpstr>
      <vt:lpstr>Kruiwerken</vt:lpstr>
      <vt:lpstr>Kruiwerken - algemeen</vt:lpstr>
      <vt:lpstr>Kruiwerken - indeling</vt:lpstr>
      <vt:lpstr>Kruiwerken - zetelkruiers</vt:lpstr>
      <vt:lpstr>Zetelkruiwerk - standerd</vt:lpstr>
      <vt:lpstr>Zetelkruiwerk - standerdmolen</vt:lpstr>
      <vt:lpstr>Zetelkruiwerk - wipmolen</vt:lpstr>
      <vt:lpstr>Zetelkruiwerk - wipmolen</vt:lpstr>
      <vt:lpstr>Paltrokmolenkruiwerk</vt:lpstr>
      <vt:lpstr>Voeghoutenkruiwerk</vt:lpstr>
      <vt:lpstr>Voeghoutenkruiwerken</vt:lpstr>
      <vt:lpstr>PowerPoint-presentatie</vt:lpstr>
      <vt:lpstr>Neutenkruiwerk</vt:lpstr>
      <vt:lpstr>Neutenkruiwerk</vt:lpstr>
      <vt:lpstr>Neutenkruiwerk</vt:lpstr>
      <vt:lpstr>Neutenkruiwerk</vt:lpstr>
      <vt:lpstr>Neutenkruiwerk</vt:lpstr>
      <vt:lpstr>Neutenkruiwerk</vt:lpstr>
      <vt:lpstr>Rollenkruiwerk</vt:lpstr>
      <vt:lpstr>Rollenkruiwerk</vt:lpstr>
      <vt:lpstr>Rollenkruiwerk</vt:lpstr>
      <vt:lpstr>Rollenkruiwerk</vt:lpstr>
      <vt:lpstr>Rollenkruiwerk</vt:lpstr>
      <vt:lpstr>Rol en rollenkruiwerk</vt:lpstr>
      <vt:lpstr>Rollenkruiwerk</vt:lpstr>
      <vt:lpstr>Rollenkruiwerk</vt:lpstr>
      <vt:lpstr>Rollenkruiwerk</vt:lpstr>
      <vt:lpstr>Problemen met rollen</vt:lpstr>
      <vt:lpstr>Mogelijke oplossing</vt:lpstr>
      <vt:lpstr>Rollenkruiwerk</vt:lpstr>
      <vt:lpstr>Rollensluis</vt:lpstr>
      <vt:lpstr>Problemen met rollen</vt:lpstr>
      <vt:lpstr>Rollenkruiwerk</vt:lpstr>
      <vt:lpstr>Rolvloer rollenkruiwerk</vt:lpstr>
      <vt:lpstr>Rolvloer rollenkruiwerk</vt:lpstr>
      <vt:lpstr>Engels kruiwerk</vt:lpstr>
      <vt:lpstr>Engels kruiwerk</vt:lpstr>
      <vt:lpstr>Engels kruiwerk</vt:lpstr>
      <vt:lpstr>Engels kruiwerk</vt:lpstr>
      <vt:lpstr>Binnenkruier</vt:lpstr>
      <vt:lpstr>Binnenkruier – kruirad</vt:lpstr>
      <vt:lpstr>Binnenkruier – kruirad</vt:lpstr>
      <vt:lpstr>Binnenkruier – kruireep</vt:lpstr>
      <vt:lpstr>Binnenkruier - kruireep</vt:lpstr>
      <vt:lpstr>Binnenkruier – bezetketting</vt:lpstr>
      <vt:lpstr>Binnenkruier - torenmolen</vt:lpstr>
      <vt:lpstr>Zelfkruiïng</vt:lpstr>
      <vt:lpstr>Kettingkruier</vt:lpstr>
      <vt:lpstr>Kruiwerken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I&amp;A</dc:creator>
  <cp:lastModifiedBy>Rick Bakker</cp:lastModifiedBy>
  <cp:revision>1</cp:revision>
  <dcterms:created xsi:type="dcterms:W3CDTF">2007-11-19T13:32:01Z</dcterms:created>
  <dcterms:modified xsi:type="dcterms:W3CDTF">2026-01-13T14:57:33Z</dcterms:modified>
</cp:coreProperties>
</file>